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25"/>
  </p:notesMasterIdLst>
  <p:sldIdLst>
    <p:sldId id="256" r:id="rId2"/>
    <p:sldId id="260" r:id="rId3"/>
    <p:sldId id="261" r:id="rId4"/>
    <p:sldId id="262" r:id="rId5"/>
    <p:sldId id="263" r:id="rId6"/>
    <p:sldId id="264" r:id="rId7"/>
    <p:sldId id="1364" r:id="rId8"/>
    <p:sldId id="265" r:id="rId9"/>
    <p:sldId id="269" r:id="rId10"/>
    <p:sldId id="270" r:id="rId11"/>
    <p:sldId id="266" r:id="rId12"/>
    <p:sldId id="267" r:id="rId13"/>
    <p:sldId id="1362" r:id="rId14"/>
    <p:sldId id="297" r:id="rId15"/>
    <p:sldId id="274" r:id="rId16"/>
    <p:sldId id="293" r:id="rId17"/>
    <p:sldId id="1256" r:id="rId18"/>
    <p:sldId id="279" r:id="rId19"/>
    <p:sldId id="280" r:id="rId20"/>
    <p:sldId id="282" r:id="rId21"/>
    <p:sldId id="438" r:id="rId22"/>
    <p:sldId id="277" r:id="rId23"/>
    <p:sldId id="27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ssar, Marwen" initials="NM" lastIdx="1" clrIdx="0">
    <p:extLst>
      <p:ext uri="{19B8F6BF-5375-455C-9EA6-DF929625EA0E}">
        <p15:presenceInfo xmlns:p15="http://schemas.microsoft.com/office/powerpoint/2012/main" userId="S::Marwen.Nassar@pens.com::305013d0-a754-4a10-b670-b20210d4c90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104" y="2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4071D3-4E4A-485C-B095-69809DC28E51}" type="datetimeFigureOut">
              <a:rPr lang="fr-FR" smtClean="0"/>
              <a:pPr/>
              <a:t>16/12/2020</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D7BA35-1A4D-4E52-9E86-DAF412F99645}" type="slidenum">
              <a:rPr lang="fr-FR" smtClean="0"/>
              <a:pPr/>
              <a:t>‹N°›</a:t>
            </a:fld>
            <a:endParaRPr lang="fr-FR"/>
          </a:p>
        </p:txBody>
      </p:sp>
    </p:spTree>
    <p:extLst>
      <p:ext uri="{BB962C8B-B14F-4D97-AF65-F5344CB8AC3E}">
        <p14:creationId xmlns:p14="http://schemas.microsoft.com/office/powerpoint/2010/main" val="2025433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7863621-2E60-B848-8968-B0341E26A312}" type="slidenum">
              <a:rPr lang="en-US" smtClean="0"/>
              <a:pPr/>
              <a:t>4</a:t>
            </a:fld>
            <a:endParaRPr lang="en-US"/>
          </a:p>
        </p:txBody>
      </p:sp>
    </p:spTree>
    <p:extLst>
      <p:ext uri="{BB962C8B-B14F-4D97-AF65-F5344CB8AC3E}">
        <p14:creationId xmlns:p14="http://schemas.microsoft.com/office/powerpoint/2010/main" val="1261391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6DD7BA35-1A4D-4E52-9E86-DAF412F99645}" type="slidenum">
              <a:rPr lang="fr-FR" smtClean="0"/>
              <a:pPr/>
              <a:t>8</a:t>
            </a:fld>
            <a:endParaRPr lang="fr-FR"/>
          </a:p>
        </p:txBody>
      </p:sp>
    </p:spTree>
    <p:extLst>
      <p:ext uri="{BB962C8B-B14F-4D97-AF65-F5344CB8AC3E}">
        <p14:creationId xmlns:p14="http://schemas.microsoft.com/office/powerpoint/2010/main" val="2056423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6DD7BA35-1A4D-4E52-9E86-DAF412F99645}" type="slidenum">
              <a:rPr lang="fr-FR" smtClean="0"/>
              <a:pPr/>
              <a:t>9</a:t>
            </a:fld>
            <a:endParaRPr lang="fr-F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normAutofit/>
          </a:bodyPr>
          <a:lstStyle/>
          <a:p>
            <a:endParaRPr lang="fr-FR" dirty="0"/>
          </a:p>
        </p:txBody>
      </p:sp>
      <p:sp>
        <p:nvSpPr>
          <p:cNvPr id="4" name="Espace réservé du numéro de diapositive 3"/>
          <p:cNvSpPr>
            <a:spLocks noGrp="1"/>
          </p:cNvSpPr>
          <p:nvPr>
            <p:ph type="sldNum" sz="quarter" idx="10"/>
          </p:nvPr>
        </p:nvSpPr>
        <p:spPr/>
        <p:txBody>
          <a:bodyPr/>
          <a:lstStyle/>
          <a:p>
            <a:fld id="{6DD7BA35-1A4D-4E52-9E86-DAF412F99645}" type="slidenum">
              <a:rPr lang="fr-FR" smtClean="0"/>
              <a:pPr/>
              <a:t>11</a:t>
            </a:fld>
            <a:endParaRPr lang="fr-F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85461d8b95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7" name="Google Shape;447;g85461d8b95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8" name="Google Shape;448;g85461d8b95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15</a:t>
            </a:fld>
            <a:endParaRPr/>
          </a:p>
        </p:txBody>
      </p:sp>
    </p:spTree>
    <p:extLst>
      <p:ext uri="{BB962C8B-B14F-4D97-AF65-F5344CB8AC3E}">
        <p14:creationId xmlns:p14="http://schemas.microsoft.com/office/powerpoint/2010/main" val="2869122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85461d8b95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g85461d8b95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9" name="Google Shape;459;g85461d8b95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18</a:t>
            </a:fld>
            <a:endParaRPr/>
          </a:p>
        </p:txBody>
      </p:sp>
    </p:spTree>
    <p:extLst>
      <p:ext uri="{BB962C8B-B14F-4D97-AF65-F5344CB8AC3E}">
        <p14:creationId xmlns:p14="http://schemas.microsoft.com/office/powerpoint/2010/main" val="23315404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85461d8b95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g85461d8b95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459" name="Google Shape;459;g85461d8b95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19</a:t>
            </a:fld>
            <a:endParaRPr/>
          </a:p>
        </p:txBody>
      </p:sp>
    </p:spTree>
    <p:extLst>
      <p:ext uri="{BB962C8B-B14F-4D97-AF65-F5344CB8AC3E}">
        <p14:creationId xmlns:p14="http://schemas.microsoft.com/office/powerpoint/2010/main" val="687531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85461d8b95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8" name="Google Shape;458;g85461d8b95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59" name="Google Shape;459;g85461d8b95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20</a:t>
            </a:fld>
            <a:endParaRPr/>
          </a:p>
        </p:txBody>
      </p:sp>
    </p:spTree>
    <p:extLst>
      <p:ext uri="{BB962C8B-B14F-4D97-AF65-F5344CB8AC3E}">
        <p14:creationId xmlns:p14="http://schemas.microsoft.com/office/powerpoint/2010/main" val="3634941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885885a0b1_0_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885885a0b1_0_9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sz="2100"/>
              <a:t>a notre situation </a:t>
            </a:r>
            <a:endParaRPr sz="2100"/>
          </a:p>
        </p:txBody>
      </p:sp>
      <p:sp>
        <p:nvSpPr>
          <p:cNvPr id="497" name="Google Shape;497;g885885a0b1_0_9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22</a:t>
            </a:fld>
            <a:endParaRPr/>
          </a:p>
        </p:txBody>
      </p:sp>
    </p:spTree>
    <p:extLst>
      <p:ext uri="{BB962C8B-B14F-4D97-AF65-F5344CB8AC3E}">
        <p14:creationId xmlns:p14="http://schemas.microsoft.com/office/powerpoint/2010/main" val="3126085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2470278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28658909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12215861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ub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4"/>
          <p:cNvSpPr>
            <a:spLocks noGrp="1"/>
          </p:cNvSpPr>
          <p:nvPr>
            <p:ph type="body" sz="quarter" idx="10" hasCustomPrompt="1"/>
          </p:nvPr>
        </p:nvSpPr>
        <p:spPr>
          <a:xfrm>
            <a:off x="914400" y="933450"/>
            <a:ext cx="10363200" cy="406400"/>
          </a:xfrm>
        </p:spPr>
        <p:txBody>
          <a:bodyPr>
            <a:normAutofit/>
          </a:bodyPr>
          <a:lstStyle>
            <a:lvl1pPr marL="0" indent="0" algn="ctr">
              <a:lnSpc>
                <a:spcPct val="86000"/>
              </a:lnSpc>
              <a:spcBef>
                <a:spcPts val="0"/>
              </a:spcBef>
              <a:buNone/>
              <a:defRPr sz="1800" baseline="0"/>
            </a:lvl1pPr>
          </a:lstStyle>
          <a:p>
            <a:pPr lvl="0"/>
            <a:r>
              <a:rPr lang="en-US" dirty="0"/>
              <a:t>Click here to edit subtitle</a:t>
            </a:r>
          </a:p>
        </p:txBody>
      </p:sp>
    </p:spTree>
    <p:extLst>
      <p:ext uri="{BB962C8B-B14F-4D97-AF65-F5344CB8AC3E}">
        <p14:creationId xmlns:p14="http://schemas.microsoft.com/office/powerpoint/2010/main" val="15018071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ster Slide 1">
  <p:cSld name="Master Slide 1">
    <p:spTree>
      <p:nvGrpSpPr>
        <p:cNvPr id="1" name="Shape 35"/>
        <p:cNvGrpSpPr/>
        <p:nvPr/>
      </p:nvGrpSpPr>
      <p:grpSpPr>
        <a:xfrm>
          <a:off x="0" y="0"/>
          <a:ext cx="0" cy="0"/>
          <a:chOff x="0" y="0"/>
          <a:chExt cx="0" cy="0"/>
        </a:xfrm>
      </p:grpSpPr>
      <p:sp>
        <p:nvSpPr>
          <p:cNvPr id="36" name="Google Shape;36;p35"/>
          <p:cNvSpPr txBox="1">
            <a:spLocks noGrp="1"/>
          </p:cNvSpPr>
          <p:nvPr>
            <p:ph type="ftr" idx="11"/>
          </p:nvPr>
        </p:nvSpPr>
        <p:spPr>
          <a:xfrm>
            <a:off x="0" y="0"/>
            <a:ext cx="1500391" cy="15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1pPr>
            <a:lvl2pPr marR="0" lvl="1"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2pPr>
            <a:lvl3pPr marR="0" lvl="2"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3pPr>
            <a:lvl4pPr marR="0" lvl="3"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4pPr>
            <a:lvl5pPr marR="0" lvl="4"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5pPr>
            <a:lvl6pPr marR="0" lvl="5"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6pPr>
            <a:lvl7pPr marR="0" lvl="6"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7pPr>
            <a:lvl8pPr marR="0" lvl="7"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8pPr>
            <a:lvl9pPr marR="0" lvl="8" algn="l" rtl="0">
              <a:lnSpc>
                <a:spcPct val="100000"/>
              </a:lnSpc>
              <a:spcBef>
                <a:spcPts val="0"/>
              </a:spcBef>
              <a:spcAft>
                <a:spcPts val="0"/>
              </a:spcAft>
              <a:buClr>
                <a:srgbClr val="000000"/>
              </a:buClr>
              <a:buSzPts val="1400"/>
              <a:buFont typeface="Arial"/>
              <a:buNone/>
              <a:defRPr sz="900" b="0" i="0" u="none" strike="noStrike" cap="none">
                <a:solidFill>
                  <a:schemeClr val="dk1"/>
                </a:solidFill>
                <a:latin typeface="Raleway Thin"/>
                <a:ea typeface="Raleway Thin"/>
                <a:cs typeface="Raleway Thin"/>
                <a:sym typeface="Raleway Thin"/>
              </a:defRPr>
            </a:lvl9pPr>
          </a:lstStyle>
          <a:p>
            <a:endParaRPr/>
          </a:p>
        </p:txBody>
      </p:sp>
      <p:sp>
        <p:nvSpPr>
          <p:cNvPr id="37" name="Google Shape;37;p35"/>
          <p:cNvSpPr>
            <a:spLocks noGrp="1"/>
          </p:cNvSpPr>
          <p:nvPr>
            <p:ph type="sldNum" idx="12"/>
          </p:nvPr>
        </p:nvSpPr>
        <p:spPr>
          <a:xfrm>
            <a:off x="-231349" y="255588"/>
            <a:ext cx="838200" cy="365125"/>
          </a:xfrm>
          <a:prstGeom prst="roundRect">
            <a:avLst>
              <a:gd name="adj" fmla="val 10797"/>
            </a:avLst>
          </a:prstGeom>
          <a:gradFill>
            <a:gsLst>
              <a:gs pos="0">
                <a:schemeClr val="accent4"/>
              </a:gs>
              <a:gs pos="100000">
                <a:schemeClr val="accent5"/>
              </a:gs>
            </a:gsLst>
            <a:lin ang="10800000" scaled="0"/>
          </a:grad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1pPr>
            <a:lvl2pPr marL="0" marR="0" lvl="1"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2pPr>
            <a:lvl3pPr marL="0" marR="0" lvl="2"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3pPr>
            <a:lvl4pPr marL="0" marR="0" lvl="3"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4pPr>
            <a:lvl5pPr marL="0" marR="0" lvl="4"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5pPr>
            <a:lvl6pPr marL="0" marR="0" lvl="5"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6pPr>
            <a:lvl7pPr marL="0" marR="0" lvl="6"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7pPr>
            <a:lvl8pPr marL="0" marR="0" lvl="7"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8pPr>
            <a:lvl9pPr marL="0" marR="0" lvl="8" indent="0" algn="r">
              <a:lnSpc>
                <a:spcPct val="100000"/>
              </a:lnSpc>
              <a:spcBef>
                <a:spcPts val="0"/>
              </a:spcBef>
              <a:spcAft>
                <a:spcPts val="0"/>
              </a:spcAft>
              <a:buClr>
                <a:srgbClr val="000000"/>
              </a:buClr>
              <a:buSzPts val="3200"/>
              <a:buFont typeface="Arial"/>
              <a:buNone/>
              <a:defRPr sz="1600" b="0" i="0" u="none" strike="noStrike" cap="none">
                <a:solidFill>
                  <a:schemeClr val="lt1"/>
                </a:solidFill>
                <a:latin typeface="Raleway"/>
                <a:ea typeface="Raleway"/>
                <a:cs typeface="Raleway"/>
                <a:sym typeface="Raleway"/>
              </a:defRPr>
            </a:lvl9pPr>
          </a:lstStyle>
          <a:p>
            <a:fld id="{00000000-1234-1234-1234-123412341234}" type="slidenum">
              <a:rPr lang="en-US" smtClean="0"/>
              <a:pPr/>
              <a:t>‹N°›</a:t>
            </a:fld>
            <a:endParaRPr lang="en-US"/>
          </a:p>
        </p:txBody>
      </p:sp>
    </p:spTree>
    <p:extLst>
      <p:ext uri="{BB962C8B-B14F-4D97-AF65-F5344CB8AC3E}">
        <p14:creationId xmlns:p14="http://schemas.microsoft.com/office/powerpoint/2010/main" val="227026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3671787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393484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2701008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fr-FR"/>
              <a:t>Modifiez le style du titre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3499881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2901066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585515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2981005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E04ED3FA-9C69-4B91-B410-FA530E1F990A}" type="datetimeFigureOut">
              <a:rPr lang="fr-FR" smtClean="0"/>
              <a:pPr/>
              <a:t>16/12/2020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BE82320D-A08E-42D4-B4ED-5CCA5AAA2521}" type="slidenum">
              <a:rPr lang="fr-FR" smtClean="0"/>
              <a:pPr/>
              <a:t>‹N°›</a:t>
            </a:fld>
            <a:endParaRPr lang="fr-FR"/>
          </a:p>
        </p:txBody>
      </p:sp>
    </p:spTree>
    <p:extLst>
      <p:ext uri="{BB962C8B-B14F-4D97-AF65-F5344CB8AC3E}">
        <p14:creationId xmlns:p14="http://schemas.microsoft.com/office/powerpoint/2010/main" val="3248360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4ED3FA-9C69-4B91-B410-FA530E1F990A}" type="datetimeFigureOut">
              <a:rPr lang="fr-FR" smtClean="0"/>
              <a:pPr/>
              <a:t>16/12/2020</a:t>
            </a:fld>
            <a:endParaRPr lang="fr-F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82320D-A08E-42D4-B4ED-5CCA5AAA2521}" type="slidenum">
              <a:rPr lang="fr-FR" smtClean="0"/>
              <a:pPr/>
              <a:t>‹N°›</a:t>
            </a:fld>
            <a:endParaRPr lang="fr-FR"/>
          </a:p>
        </p:txBody>
      </p:sp>
    </p:spTree>
    <p:extLst>
      <p:ext uri="{BB962C8B-B14F-4D97-AF65-F5344CB8AC3E}">
        <p14:creationId xmlns:p14="http://schemas.microsoft.com/office/powerpoint/2010/main" val="3194818417"/>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7" Type="http://schemas.openxmlformats.org/officeDocument/2006/relationships/image" Target="../media/image3.png"/><Relationship Id="rId2" Type="http://schemas.openxmlformats.org/officeDocument/2006/relationships/image" Target="../media/image9.emf"/><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image" Target="../media/image12.emf"/><Relationship Id="rId4" Type="http://schemas.openxmlformats.org/officeDocument/2006/relationships/image" Target="../media/image11.emf"/></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3170849"/>
            <a:ext cx="9144000" cy="1355750"/>
          </a:xfrm>
        </p:spPr>
        <p:txBody>
          <a:bodyPr>
            <a:normAutofit fontScale="90000"/>
          </a:bodyPr>
          <a:lstStyle/>
          <a:p>
            <a:r>
              <a:rPr lang="fr" sz="2200" b="1" dirty="0"/>
              <a:t>Entrepreneuriat</a:t>
            </a:r>
            <a:br>
              <a:rPr lang="fr" sz="2200" b="1" dirty="0"/>
            </a:br>
            <a:r>
              <a:rPr lang="fr" sz="2200" b="1" dirty="0"/>
              <a:t> &amp; </a:t>
            </a:r>
            <a:br>
              <a:rPr lang="fr" sz="2200" b="1" dirty="0"/>
            </a:br>
            <a:r>
              <a:rPr lang="fr" sz="2200" b="1" dirty="0"/>
              <a:t>Innovation</a:t>
            </a:r>
            <a:br>
              <a:rPr lang="fr" sz="2200" b="1" dirty="0"/>
            </a:br>
            <a:br>
              <a:rPr lang="fr" sz="2200" b="1" dirty="0"/>
            </a:br>
            <a:r>
              <a:rPr lang="fr" sz="2200" b="1" dirty="0"/>
              <a:t>realisée par :</a:t>
            </a:r>
            <a:br>
              <a:rPr lang="fr" sz="2200" b="1" dirty="0"/>
            </a:br>
            <a:r>
              <a:rPr lang="fr" sz="2200" b="1" dirty="0"/>
              <a:t>Mohamed Malek Ben Gharbia</a:t>
            </a:r>
            <a:br>
              <a:rPr lang="fr" sz="2200" b="1" dirty="0"/>
            </a:br>
            <a:r>
              <a:rPr lang="fr" sz="2200" b="1" dirty="0"/>
              <a:t>Radhwen Nassar</a:t>
            </a:r>
            <a:br>
              <a:rPr lang="fr" sz="1200" dirty="0"/>
            </a:br>
            <a:br>
              <a:rPr lang="fr" sz="1400" dirty="0"/>
            </a:br>
            <a:endParaRPr lang="fr-FR" sz="1400" dirty="0"/>
          </a:p>
        </p:txBody>
      </p:sp>
      <p:sp>
        <p:nvSpPr>
          <p:cNvPr id="53" name="Freeform 16">
            <a:extLst>
              <a:ext uri="{FF2B5EF4-FFF2-40B4-BE49-F238E27FC236}">
                <a16:creationId xmlns:a16="http://schemas.microsoft.com/office/drawing/2014/main" id="{B0BDD275-E79C-4B6F-9875-E474D59DC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07752" y="0"/>
            <a:ext cx="7084249" cy="2130552"/>
          </a:xfrm>
          <a:custGeom>
            <a:avLst/>
            <a:gdLst>
              <a:gd name="connsiteX0" fmla="*/ 986725 w 7084249"/>
              <a:gd name="connsiteY0" fmla="*/ 0 h 2130552"/>
              <a:gd name="connsiteX1" fmla="*/ 7084249 w 7084249"/>
              <a:gd name="connsiteY1" fmla="*/ 0 h 2130552"/>
              <a:gd name="connsiteX2" fmla="*/ 7084249 w 7084249"/>
              <a:gd name="connsiteY2" fmla="*/ 2130552 h 2130552"/>
              <a:gd name="connsiteX3" fmla="*/ 0 w 7084249"/>
              <a:gd name="connsiteY3" fmla="*/ 2130552 h 2130552"/>
            </a:gdLst>
            <a:ahLst/>
            <a:cxnLst>
              <a:cxn ang="0">
                <a:pos x="connsiteX0" y="connsiteY0"/>
              </a:cxn>
              <a:cxn ang="0">
                <a:pos x="connsiteX1" y="connsiteY1"/>
              </a:cxn>
              <a:cxn ang="0">
                <a:pos x="connsiteX2" y="connsiteY2"/>
              </a:cxn>
              <a:cxn ang="0">
                <a:pos x="connsiteX3" y="connsiteY3"/>
              </a:cxn>
            </a:cxnLst>
            <a:rect l="l" t="t" r="r" b="b"/>
            <a:pathLst>
              <a:path w="7084249" h="2130552">
                <a:moveTo>
                  <a:pt x="986725" y="0"/>
                </a:moveTo>
                <a:lnTo>
                  <a:pt x="7084249" y="0"/>
                </a:lnTo>
                <a:lnTo>
                  <a:pt x="7084249" y="2130552"/>
                </a:lnTo>
                <a:lnTo>
                  <a:pt x="0" y="213055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19">
            <a:extLst>
              <a:ext uri="{FF2B5EF4-FFF2-40B4-BE49-F238E27FC236}">
                <a16:creationId xmlns:a16="http://schemas.microsoft.com/office/drawing/2014/main" id="{FFE24BB0-6C00-4CD0-B19A-F41513025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3319"/>
            <a:ext cx="5925190" cy="2174681"/>
          </a:xfrm>
          <a:custGeom>
            <a:avLst/>
            <a:gdLst>
              <a:gd name="connsiteX0" fmla="*/ 1007162 w 5925190"/>
              <a:gd name="connsiteY0" fmla="*/ 0 h 2174681"/>
              <a:gd name="connsiteX1" fmla="*/ 5925190 w 5925190"/>
              <a:gd name="connsiteY1" fmla="*/ 0 h 2174681"/>
              <a:gd name="connsiteX2" fmla="*/ 5925190 w 5925190"/>
              <a:gd name="connsiteY2" fmla="*/ 2174681 h 2174681"/>
              <a:gd name="connsiteX3" fmla="*/ 0 w 5925190"/>
              <a:gd name="connsiteY3" fmla="*/ 2174681 h 2174681"/>
            </a:gdLst>
            <a:ahLst/>
            <a:cxnLst>
              <a:cxn ang="0">
                <a:pos x="connsiteX0" y="connsiteY0"/>
              </a:cxn>
              <a:cxn ang="0">
                <a:pos x="connsiteX1" y="connsiteY1"/>
              </a:cxn>
              <a:cxn ang="0">
                <a:pos x="connsiteX2" y="connsiteY2"/>
              </a:cxn>
              <a:cxn ang="0">
                <a:pos x="connsiteX3" y="connsiteY3"/>
              </a:cxn>
            </a:cxnLst>
            <a:rect l="l" t="t" r="r" b="b"/>
            <a:pathLst>
              <a:path w="5925190" h="2174681">
                <a:moveTo>
                  <a:pt x="1007162" y="0"/>
                </a:moveTo>
                <a:lnTo>
                  <a:pt x="5925190" y="0"/>
                </a:lnTo>
                <a:lnTo>
                  <a:pt x="5925190" y="2174681"/>
                </a:lnTo>
                <a:lnTo>
                  <a:pt x="0" y="2174681"/>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22">
            <a:extLst>
              <a:ext uri="{FF2B5EF4-FFF2-40B4-BE49-F238E27FC236}">
                <a16:creationId xmlns:a16="http://schemas.microsoft.com/office/drawing/2014/main" id="{045D7A58-411F-4E92-A78E-A6FEB1890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1728"/>
            <a:ext cx="7112212" cy="2176272"/>
          </a:xfrm>
          <a:custGeom>
            <a:avLst/>
            <a:gdLst>
              <a:gd name="connsiteX0" fmla="*/ 0 w 7112212"/>
              <a:gd name="connsiteY0" fmla="*/ 0 h 2176272"/>
              <a:gd name="connsiteX1" fmla="*/ 7112212 w 7112212"/>
              <a:gd name="connsiteY1" fmla="*/ 0 h 2176272"/>
              <a:gd name="connsiteX2" fmla="*/ 6104313 w 7112212"/>
              <a:gd name="connsiteY2" fmla="*/ 2176272 h 2176272"/>
              <a:gd name="connsiteX3" fmla="*/ 0 w 7112212"/>
              <a:gd name="connsiteY3" fmla="*/ 2176272 h 2176272"/>
            </a:gdLst>
            <a:ahLst/>
            <a:cxnLst>
              <a:cxn ang="0">
                <a:pos x="connsiteX0" y="connsiteY0"/>
              </a:cxn>
              <a:cxn ang="0">
                <a:pos x="connsiteX1" y="connsiteY1"/>
              </a:cxn>
              <a:cxn ang="0">
                <a:pos x="connsiteX2" y="connsiteY2"/>
              </a:cxn>
              <a:cxn ang="0">
                <a:pos x="connsiteX3" y="connsiteY3"/>
              </a:cxn>
            </a:cxnLst>
            <a:rect l="l" t="t" r="r" b="b"/>
            <a:pathLst>
              <a:path w="7112212" h="2176272">
                <a:moveTo>
                  <a:pt x="0" y="0"/>
                </a:moveTo>
                <a:lnTo>
                  <a:pt x="7112212" y="0"/>
                </a:lnTo>
                <a:lnTo>
                  <a:pt x="6104313" y="2176272"/>
                </a:lnTo>
                <a:lnTo>
                  <a:pt x="0" y="2176272"/>
                </a:lnTo>
                <a:close/>
              </a:path>
            </a:pathLst>
          </a:custGeom>
          <a:solidFill>
            <a:srgbClr val="B4B4B4">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9" name="Google Shape;455;g85461d8b95_0_10">
            <a:extLst>
              <a:ext uri="{FF2B5EF4-FFF2-40B4-BE49-F238E27FC236}">
                <a16:creationId xmlns:a16="http://schemas.microsoft.com/office/drawing/2014/main" id="{B4272184-AE7D-4D47-B080-71228D43C726}"/>
              </a:ext>
            </a:extLst>
          </p:cNvPr>
          <p:cNvPicPr preferRelativeResize="0"/>
          <p:nvPr/>
        </p:nvPicPr>
        <p:blipFill>
          <a:blip r:embed="rId2">
            <a:alphaModFix/>
          </a:blip>
          <a:stretch>
            <a:fillRect/>
          </a:stretch>
        </p:blipFill>
        <p:spPr>
          <a:xfrm>
            <a:off x="117048" y="112041"/>
            <a:ext cx="4990704" cy="2018511"/>
          </a:xfrm>
          <a:prstGeom prst="rect">
            <a:avLst/>
          </a:prstGeom>
          <a:noFill/>
          <a:ln>
            <a:noFill/>
          </a:ln>
        </p:spPr>
      </p:pic>
    </p:spTree>
    <p:extLst>
      <p:ext uri="{BB962C8B-B14F-4D97-AF65-F5344CB8AC3E}">
        <p14:creationId xmlns:p14="http://schemas.microsoft.com/office/powerpoint/2010/main" val="4587501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p:cNvPicPr>
            <a:picLocks noChangeAspect="1" noChangeArrowheads="1"/>
          </p:cNvPicPr>
          <p:nvPr/>
        </p:nvPicPr>
        <p:blipFill>
          <a:blip r:embed="rId2"/>
          <a:srcRect/>
          <a:stretch>
            <a:fillRect/>
          </a:stretch>
        </p:blipFill>
        <p:spPr bwMode="auto">
          <a:xfrm>
            <a:off x="1857375" y="1"/>
            <a:ext cx="8477250" cy="68580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scontent.ftun5-1.fna.fbcdn.net/v/t1.15752-9/125300811_2804533403154917_8728410718474001009_n.png?_nc_cat=106&amp;ccb=2&amp;_nc_sid=ae9488&amp;_nc_ohc=bD6hiUjKFvoAX8TMnZH&amp;_nc_ht=scontent.ftun5-1.fna&amp;oh=a63bd8152b7c6a7bf81b69bfb46d7926&amp;oe=5FD28A25"/>
          <p:cNvPicPr>
            <a:picLocks noChangeAspect="1" noChangeArrowheads="1"/>
          </p:cNvPicPr>
          <p:nvPr/>
        </p:nvPicPr>
        <p:blipFill>
          <a:blip r:embed="rId3"/>
          <a:srcRect/>
          <a:stretch>
            <a:fillRect/>
          </a:stretch>
        </p:blipFill>
        <p:spPr bwMode="auto">
          <a:xfrm>
            <a:off x="760486" y="0"/>
            <a:ext cx="10125075" cy="6029326"/>
          </a:xfrm>
          <a:prstGeom prst="rect">
            <a:avLst/>
          </a:prstGeom>
          <a:noFill/>
        </p:spPr>
      </p:pic>
      <p:pic>
        <p:nvPicPr>
          <p:cNvPr id="3" name="Google Shape;455;g85461d8b95_0_10">
            <a:extLst>
              <a:ext uri="{FF2B5EF4-FFF2-40B4-BE49-F238E27FC236}">
                <a16:creationId xmlns:a16="http://schemas.microsoft.com/office/drawing/2014/main" id="{C9C1AD79-23CF-4D38-9079-73CEF54936B2}"/>
              </a:ext>
            </a:extLst>
          </p:cNvPr>
          <p:cNvPicPr preferRelativeResize="0"/>
          <p:nvPr/>
        </p:nvPicPr>
        <p:blipFill>
          <a:blip r:embed="rId4">
            <a:alphaModFix/>
          </a:blip>
          <a:stretch>
            <a:fillRect/>
          </a:stretch>
        </p:blipFill>
        <p:spPr>
          <a:xfrm>
            <a:off x="160850" y="6413088"/>
            <a:ext cx="1026803" cy="380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759655"/>
            <a:ext cx="6096000" cy="9694962"/>
          </a:xfrm>
          <a:prstGeom prst="rect">
            <a:avLst/>
          </a:prstGeom>
        </p:spPr>
        <p:txBody>
          <a:bodyPr wrap="square">
            <a:spAutoFit/>
          </a:bodyPr>
          <a:lstStyle/>
          <a:p>
            <a:endParaRPr lang="fr" dirty="0"/>
          </a:p>
          <a:p>
            <a:endParaRPr lang="fr" dirty="0"/>
          </a:p>
          <a:p>
            <a:r>
              <a:rPr lang="fr-FR" dirty="0"/>
              <a:t> </a:t>
            </a:r>
            <a:r>
              <a:rPr lang="fr-FR" sz="2400" b="1" u="sng" dirty="0"/>
              <a:t>Les ressources humaines:</a:t>
            </a:r>
          </a:p>
          <a:p>
            <a:endParaRPr lang="fr-FR" sz="2400" b="1" u="sng" dirty="0"/>
          </a:p>
          <a:p>
            <a:r>
              <a:rPr lang="fr-FR" dirty="0"/>
              <a:t>-ingénieurs développeurs FullStack</a:t>
            </a:r>
          </a:p>
          <a:p>
            <a:r>
              <a:rPr lang="fr-FR" dirty="0"/>
              <a:t>-des ingénieurs /architecte réseau pour établir des bases de données à large échelle</a:t>
            </a:r>
          </a:p>
          <a:p>
            <a:r>
              <a:rPr lang="fr-FR" dirty="0"/>
              <a:t>-des techniciens  de maintenance informatique</a:t>
            </a:r>
          </a:p>
          <a:p>
            <a:r>
              <a:rPr lang="fr-FR" dirty="0"/>
              <a:t>-concepteur de projet</a:t>
            </a:r>
          </a:p>
          <a:p>
            <a:r>
              <a:rPr lang="fr-FR" dirty="0"/>
              <a:t>-des démonstrateurs qui vont faire de la publicité sur le mode d’emploi de la plateforme</a:t>
            </a:r>
          </a:p>
          <a:p>
            <a:endParaRPr lang="fr" dirty="0"/>
          </a:p>
          <a:p>
            <a:endParaRPr lang="fr" b="1" dirty="0"/>
          </a:p>
          <a:p>
            <a:endParaRPr lang="fr" b="1" dirty="0"/>
          </a:p>
          <a:p>
            <a:endParaRPr lang="fr"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FR" b="1" dirty="0"/>
          </a:p>
          <a:p>
            <a:endParaRPr lang="fr" dirty="0"/>
          </a:p>
          <a:p>
            <a:endParaRPr lang="fr" dirty="0"/>
          </a:p>
          <a:p>
            <a:endParaRPr lang="fr" dirty="0"/>
          </a:p>
        </p:txBody>
      </p:sp>
      <p:sp>
        <p:nvSpPr>
          <p:cNvPr id="5" name="Rectangle 4"/>
          <p:cNvSpPr/>
          <p:nvPr/>
        </p:nvSpPr>
        <p:spPr>
          <a:xfrm>
            <a:off x="3274164" y="304186"/>
            <a:ext cx="6421310" cy="523220"/>
          </a:xfrm>
          <a:prstGeom prst="rect">
            <a:avLst/>
          </a:prstGeom>
        </p:spPr>
        <p:txBody>
          <a:bodyPr wrap="none">
            <a:spAutoFit/>
          </a:bodyPr>
          <a:lstStyle/>
          <a:p>
            <a:pPr algn="ctr"/>
            <a:r>
              <a:rPr lang="fr-FR" sz="2800" b="1" u="sng" dirty="0"/>
              <a:t>Etude de faisabilité technique d’un projet </a:t>
            </a:r>
          </a:p>
        </p:txBody>
      </p:sp>
      <p:sp>
        <p:nvSpPr>
          <p:cNvPr id="6" name="Rectangle 5"/>
          <p:cNvSpPr/>
          <p:nvPr/>
        </p:nvSpPr>
        <p:spPr>
          <a:xfrm>
            <a:off x="6874412" y="1139710"/>
            <a:ext cx="6096000" cy="3785652"/>
          </a:xfrm>
          <a:prstGeom prst="rect">
            <a:avLst/>
          </a:prstGeom>
        </p:spPr>
        <p:txBody>
          <a:bodyPr>
            <a:spAutoFit/>
          </a:bodyPr>
          <a:lstStyle/>
          <a:p>
            <a:r>
              <a:rPr lang="fr-FR" sz="2400" b="1" u="sng" dirty="0"/>
              <a:t>Les ressources matérielles:</a:t>
            </a:r>
          </a:p>
          <a:p>
            <a:endParaRPr lang="fr-FR" sz="2400" b="1" dirty="0"/>
          </a:p>
          <a:p>
            <a:r>
              <a:rPr lang="fr-FR" dirty="0"/>
              <a:t>-des ordinateurs performants</a:t>
            </a:r>
          </a:p>
          <a:p>
            <a:r>
              <a:rPr lang="fr-FR" dirty="0"/>
              <a:t>-des serveurs de stockage de données </a:t>
            </a:r>
          </a:p>
          <a:p>
            <a:r>
              <a:rPr lang="fr-FR" dirty="0"/>
              <a:t>-des fibres optique afin de transférer les données</a:t>
            </a:r>
          </a:p>
          <a:p>
            <a:r>
              <a:rPr lang="fr-FR" dirty="0"/>
              <a:t>-des voitures pour les équipes de maintenance</a:t>
            </a:r>
          </a:p>
          <a:p>
            <a:endParaRPr lang="fr" b="1" dirty="0"/>
          </a:p>
          <a:p>
            <a:r>
              <a:rPr lang="fr-FR" sz="2400" b="1" u="sng" dirty="0"/>
              <a:t>Les ressources logicielles:</a:t>
            </a:r>
          </a:p>
          <a:p>
            <a:r>
              <a:rPr lang="fr-FR" sz="2400" b="1" u="sng" dirty="0"/>
              <a:t> </a:t>
            </a:r>
          </a:p>
          <a:p>
            <a:r>
              <a:rPr lang="fr-FR" dirty="0"/>
              <a:t>-FRONT-END : </a:t>
            </a:r>
            <a:r>
              <a:rPr lang="fr-FR" dirty="0" err="1"/>
              <a:t>angular</a:t>
            </a:r>
            <a:r>
              <a:rPr lang="fr-FR" dirty="0"/>
              <a:t> </a:t>
            </a:r>
          </a:p>
          <a:p>
            <a:r>
              <a:rPr lang="fr-FR" dirty="0"/>
              <a:t>-BACK-END: </a:t>
            </a:r>
            <a:r>
              <a:rPr lang="fr-FR" dirty="0" err="1"/>
              <a:t>springBOOT</a:t>
            </a:r>
            <a:endParaRPr lang="fr-FR" dirty="0"/>
          </a:p>
          <a:p>
            <a:r>
              <a:rPr lang="fr-FR" dirty="0"/>
              <a:t>-</a:t>
            </a:r>
            <a:r>
              <a:rPr lang="fr-FR" dirty="0" err="1"/>
              <a:t>database</a:t>
            </a:r>
            <a:r>
              <a:rPr lang="fr-FR" dirty="0"/>
              <a:t>: </a:t>
            </a:r>
            <a:r>
              <a:rPr lang="fr-FR" dirty="0" err="1"/>
              <a:t>mongoDB</a:t>
            </a:r>
            <a:endParaRPr lang="fr-FR" dirty="0"/>
          </a:p>
        </p:txBody>
      </p:sp>
      <p:pic>
        <p:nvPicPr>
          <p:cNvPr id="7" name="Google Shape;455;g85461d8b95_0_10">
            <a:extLst>
              <a:ext uri="{FF2B5EF4-FFF2-40B4-BE49-F238E27FC236}">
                <a16:creationId xmlns:a16="http://schemas.microsoft.com/office/drawing/2014/main" id="{A7E392A9-DF2E-43C4-A2DA-DFC0D85BF358}"/>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Freeform 39"/>
          <p:cNvSpPr/>
          <p:nvPr/>
        </p:nvSpPr>
        <p:spPr>
          <a:xfrm>
            <a:off x="7903091" y="1870465"/>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42" name="Freeform 41"/>
          <p:cNvSpPr/>
          <p:nvPr/>
        </p:nvSpPr>
        <p:spPr>
          <a:xfrm flipV="1">
            <a:off x="7903091" y="4527304"/>
            <a:ext cx="332948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dirty="0"/>
          </a:p>
        </p:txBody>
      </p:sp>
      <p:sp>
        <p:nvSpPr>
          <p:cNvPr id="45" name="Freeform 44"/>
          <p:cNvSpPr/>
          <p:nvPr/>
        </p:nvSpPr>
        <p:spPr>
          <a:xfrm flipH="1">
            <a:off x="1535493" y="1870465"/>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a:p>
        </p:txBody>
      </p:sp>
      <p:sp>
        <p:nvSpPr>
          <p:cNvPr id="46" name="Freeform 45"/>
          <p:cNvSpPr/>
          <p:nvPr/>
        </p:nvSpPr>
        <p:spPr>
          <a:xfrm flipH="1" flipV="1">
            <a:off x="1535493" y="4527304"/>
            <a:ext cx="3174120" cy="304800"/>
          </a:xfrm>
          <a:custGeom>
            <a:avLst/>
            <a:gdLst>
              <a:gd name="connsiteX0" fmla="*/ 0 w 3444240"/>
              <a:gd name="connsiteY0" fmla="*/ 568960 h 568960"/>
              <a:gd name="connsiteX1" fmla="*/ 690880 w 3444240"/>
              <a:gd name="connsiteY1" fmla="*/ 0 h 568960"/>
              <a:gd name="connsiteX2" fmla="*/ 3444240 w 3444240"/>
              <a:gd name="connsiteY2" fmla="*/ 0 h 568960"/>
            </a:gdLst>
            <a:ahLst/>
            <a:cxnLst>
              <a:cxn ang="0">
                <a:pos x="connsiteX0" y="connsiteY0"/>
              </a:cxn>
              <a:cxn ang="0">
                <a:pos x="connsiteX1" y="connsiteY1"/>
              </a:cxn>
              <a:cxn ang="0">
                <a:pos x="connsiteX2" y="connsiteY2"/>
              </a:cxn>
            </a:cxnLst>
            <a:rect l="l" t="t" r="r" b="b"/>
            <a:pathLst>
              <a:path w="3444240" h="568960">
                <a:moveTo>
                  <a:pt x="0" y="568960"/>
                </a:moveTo>
                <a:lnTo>
                  <a:pt x="690880" y="0"/>
                </a:lnTo>
                <a:lnTo>
                  <a:pt x="3444240" y="0"/>
                </a:lnTo>
              </a:path>
            </a:pathLst>
          </a:custGeom>
          <a:ln w="6350" cmpd="sng">
            <a:solidFill>
              <a:schemeClr val="tx1">
                <a:alpha val="50000"/>
              </a:schemeClr>
            </a:solidFill>
            <a:headEnd type="none"/>
            <a:tailEnd type="oval"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en-US" sz="3200" dirty="0"/>
          </a:p>
        </p:txBody>
      </p:sp>
      <p:sp>
        <p:nvSpPr>
          <p:cNvPr id="5" name="Oval 4"/>
          <p:cNvSpPr/>
          <p:nvPr/>
        </p:nvSpPr>
        <p:spPr>
          <a:xfrm>
            <a:off x="4731757" y="1787761"/>
            <a:ext cx="3185729" cy="3185729"/>
          </a:xfrm>
          <a:prstGeom prst="ellipse">
            <a:avLst/>
          </a:prstGeom>
          <a:noFill/>
          <a:ln w="19050" cmpd="sng">
            <a:solidFill>
              <a:schemeClr val="accent1"/>
            </a:solidFill>
          </a:ln>
          <a:effectLst/>
        </p:spPr>
        <p:style>
          <a:lnRef idx="0">
            <a:scrgbClr r="0" g="0" b="0"/>
          </a:lnRef>
          <a:fillRef idx="1">
            <a:scrgbClr r="0" g="0" b="0"/>
          </a:fillRef>
          <a:effectRef idx="2">
            <a:scrgbClr r="0" g="0" b="0"/>
          </a:effectRef>
          <a:fontRef idx="minor">
            <a:schemeClr val="dk1">
              <a:hueOff val="0"/>
              <a:satOff val="0"/>
              <a:lumOff val="0"/>
              <a:alphaOff val="0"/>
            </a:schemeClr>
          </a:fontRef>
        </p:style>
      </p:sp>
      <p:sp>
        <p:nvSpPr>
          <p:cNvPr id="6" name="Freeform 5"/>
          <p:cNvSpPr/>
          <p:nvPr/>
        </p:nvSpPr>
        <p:spPr>
          <a:xfrm>
            <a:off x="4523577"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1"/>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Strength</a:t>
            </a:r>
          </a:p>
        </p:txBody>
      </p:sp>
      <p:sp>
        <p:nvSpPr>
          <p:cNvPr id="7" name="Freeform 6"/>
          <p:cNvSpPr/>
          <p:nvPr/>
        </p:nvSpPr>
        <p:spPr>
          <a:xfrm>
            <a:off x="6596014" y="1579581"/>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3"/>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WEAKNESS</a:t>
            </a:r>
          </a:p>
        </p:txBody>
      </p:sp>
      <p:sp>
        <p:nvSpPr>
          <p:cNvPr id="8" name="Freeform 7"/>
          <p:cNvSpPr/>
          <p:nvPr/>
        </p:nvSpPr>
        <p:spPr>
          <a:xfrm>
            <a:off x="4523577"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accent5"/>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OPPRTUNITY</a:t>
            </a:r>
          </a:p>
        </p:txBody>
      </p:sp>
      <p:sp>
        <p:nvSpPr>
          <p:cNvPr id="9" name="Freeform 8"/>
          <p:cNvSpPr/>
          <p:nvPr/>
        </p:nvSpPr>
        <p:spPr>
          <a:xfrm>
            <a:off x="6596014" y="3652018"/>
            <a:ext cx="1529652" cy="1529652"/>
          </a:xfrm>
          <a:custGeom>
            <a:avLst/>
            <a:gdLst>
              <a:gd name="connsiteX0" fmla="*/ 0 w 1147239"/>
              <a:gd name="connsiteY0" fmla="*/ 573620 h 1147239"/>
              <a:gd name="connsiteX1" fmla="*/ 573620 w 1147239"/>
              <a:gd name="connsiteY1" fmla="*/ 0 h 1147239"/>
              <a:gd name="connsiteX2" fmla="*/ 1147240 w 1147239"/>
              <a:gd name="connsiteY2" fmla="*/ 573620 h 1147239"/>
              <a:gd name="connsiteX3" fmla="*/ 573620 w 1147239"/>
              <a:gd name="connsiteY3" fmla="*/ 1147240 h 1147239"/>
              <a:gd name="connsiteX4" fmla="*/ 0 w 1147239"/>
              <a:gd name="connsiteY4" fmla="*/ 573620 h 1147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39" h="1147239">
                <a:moveTo>
                  <a:pt x="0" y="573620"/>
                </a:moveTo>
                <a:cubicBezTo>
                  <a:pt x="0" y="256818"/>
                  <a:pt x="256818" y="0"/>
                  <a:pt x="573620" y="0"/>
                </a:cubicBezTo>
                <a:cubicBezTo>
                  <a:pt x="890422" y="0"/>
                  <a:pt x="1147240" y="256818"/>
                  <a:pt x="1147240" y="573620"/>
                </a:cubicBezTo>
                <a:cubicBezTo>
                  <a:pt x="1147240" y="890422"/>
                  <a:pt x="890422" y="1147240"/>
                  <a:pt x="573620" y="1147240"/>
                </a:cubicBezTo>
                <a:cubicBezTo>
                  <a:pt x="256818" y="1147240"/>
                  <a:pt x="0" y="890422"/>
                  <a:pt x="0" y="573620"/>
                </a:cubicBezTo>
                <a:close/>
              </a:path>
            </a:pathLst>
          </a:custGeom>
          <a:solidFill>
            <a:schemeClr val="tx1">
              <a:lumMod val="65000"/>
              <a:lumOff val="35000"/>
            </a:schemeClr>
          </a:solidFill>
          <a:effectLst/>
        </p:spPr>
        <p:style>
          <a:lnRef idx="0">
            <a:schemeClr val="lt1">
              <a:hueOff val="0"/>
              <a:satOff val="0"/>
              <a:lumOff val="0"/>
              <a:alphaOff val="0"/>
            </a:schemeClr>
          </a:lnRef>
          <a:fillRef idx="3">
            <a:scrgbClr r="0" g="0" b="0"/>
          </a:fillRef>
          <a:effectRef idx="2">
            <a:scrgbClr r="0" g="0" b="0"/>
          </a:effectRef>
          <a:fontRef idx="minor">
            <a:schemeClr val="lt1"/>
          </a:fontRef>
        </p:style>
        <p:txBody>
          <a:bodyPr spcFirstLastPara="0" vert="horz" wrap="none" lIns="300212" tIns="300212" rIns="300212" bIns="300212" numCol="1" spcCol="1270" anchor="ctr" anchorCtr="0">
            <a:noAutofit/>
          </a:bodyPr>
          <a:lstStyle/>
          <a:p>
            <a:pPr algn="ctr" defTabSz="888978">
              <a:lnSpc>
                <a:spcPct val="90000"/>
              </a:lnSpc>
              <a:spcBef>
                <a:spcPct val="0"/>
              </a:spcBef>
              <a:spcAft>
                <a:spcPct val="35000"/>
              </a:spcAft>
            </a:pPr>
            <a:r>
              <a:rPr lang="en-US" sz="2000" dirty="0">
                <a:solidFill>
                  <a:srgbClr val="FFFFFF"/>
                </a:solidFill>
              </a:rPr>
              <a:t>THREATS</a:t>
            </a:r>
          </a:p>
        </p:txBody>
      </p:sp>
      <p:sp>
        <p:nvSpPr>
          <p:cNvPr id="2" name="Title 1"/>
          <p:cNvSpPr>
            <a:spLocks noGrp="1"/>
          </p:cNvSpPr>
          <p:nvPr>
            <p:ph type="title"/>
          </p:nvPr>
        </p:nvSpPr>
        <p:spPr>
          <a:xfrm>
            <a:off x="5659112" y="2764098"/>
            <a:ext cx="1644512" cy="1325563"/>
          </a:xfrm>
        </p:spPr>
        <p:txBody>
          <a:bodyPr/>
          <a:lstStyle/>
          <a:p>
            <a:r>
              <a:rPr lang="en-US" b="1" dirty="0">
                <a:solidFill>
                  <a:schemeClr val="accent1">
                    <a:lumMod val="75000"/>
                  </a:schemeClr>
                </a:solidFill>
                <a:latin typeface="Algerian" panose="04020705040A02060702" pitchFamily="82" charset="0"/>
              </a:rPr>
              <a:t>SWOT</a:t>
            </a:r>
          </a:p>
        </p:txBody>
      </p:sp>
      <p:cxnSp>
        <p:nvCxnSpPr>
          <p:cNvPr id="50" name="Straight Connector 49"/>
          <p:cNvCxnSpPr/>
          <p:nvPr/>
        </p:nvCxnSpPr>
        <p:spPr>
          <a:xfrm>
            <a:off x="6328007"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rot="5400000">
            <a:off x="6324620" y="1805824"/>
            <a:ext cx="0" cy="3149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sp>
        <p:nvSpPr>
          <p:cNvPr id="22" name="TextBox 19">
            <a:extLst>
              <a:ext uri="{FF2B5EF4-FFF2-40B4-BE49-F238E27FC236}">
                <a16:creationId xmlns:a16="http://schemas.microsoft.com/office/drawing/2014/main" id="{D04953B1-41F9-4176-B29D-2C1B3936D529}"/>
              </a:ext>
            </a:extLst>
          </p:cNvPr>
          <p:cNvSpPr txBox="1"/>
          <p:nvPr/>
        </p:nvSpPr>
        <p:spPr>
          <a:xfrm>
            <a:off x="4579080" y="387476"/>
            <a:ext cx="3546586" cy="898195"/>
          </a:xfrm>
          <a:prstGeom prst="rect">
            <a:avLst/>
          </a:prstGeom>
          <a:noFill/>
        </p:spPr>
        <p:txBody>
          <a:bodyPr wrap="square" lIns="121920" rIns="121920" rtlCol="0">
            <a:spAutoFit/>
          </a:bodyPr>
          <a:lstStyle/>
          <a:p>
            <a:pPr algn="r">
              <a:lnSpc>
                <a:spcPct val="90000"/>
              </a:lnSpc>
              <a:spcBef>
                <a:spcPts val="1067"/>
              </a:spcBef>
            </a:pPr>
            <a:r>
              <a:rPr lang="en-US" sz="2000" dirty="0"/>
              <a:t> </a:t>
            </a:r>
          </a:p>
          <a:p>
            <a:pPr algn="r">
              <a:lnSpc>
                <a:spcPct val="90000"/>
              </a:lnSpc>
              <a:spcBef>
                <a:spcPts val="1067"/>
              </a:spcBef>
            </a:pPr>
            <a:r>
              <a:rPr lang="en-US" sz="2800" b="1" dirty="0" err="1">
                <a:solidFill>
                  <a:schemeClr val="accent1">
                    <a:lumMod val="75000"/>
                  </a:schemeClr>
                </a:solidFill>
              </a:rPr>
              <a:t>Analyse</a:t>
            </a:r>
            <a:r>
              <a:rPr lang="en-US" sz="2800" b="1" dirty="0">
                <a:solidFill>
                  <a:schemeClr val="accent1">
                    <a:lumMod val="75000"/>
                  </a:schemeClr>
                </a:solidFill>
              </a:rPr>
              <a:t> </a:t>
            </a:r>
            <a:r>
              <a:rPr lang="en-US" sz="2800" b="1" dirty="0" err="1">
                <a:solidFill>
                  <a:schemeClr val="accent1">
                    <a:lumMod val="75000"/>
                  </a:schemeClr>
                </a:solidFill>
              </a:rPr>
              <a:t>Stratégique</a:t>
            </a:r>
            <a:endParaRPr lang="en-US" sz="2800" b="1" dirty="0">
              <a:solidFill>
                <a:schemeClr val="accent1">
                  <a:lumMod val="75000"/>
                </a:schemeClr>
              </a:solidFill>
            </a:endParaRPr>
          </a:p>
        </p:txBody>
      </p:sp>
      <p:sp>
        <p:nvSpPr>
          <p:cNvPr id="27" name="Google Shape;752;p29">
            <a:extLst>
              <a:ext uri="{FF2B5EF4-FFF2-40B4-BE49-F238E27FC236}">
                <a16:creationId xmlns:a16="http://schemas.microsoft.com/office/drawing/2014/main" id="{66DF39D4-1543-498A-8CDC-A58F973D86F8}"/>
              </a:ext>
            </a:extLst>
          </p:cNvPr>
          <p:cNvSpPr/>
          <p:nvPr/>
        </p:nvSpPr>
        <p:spPr>
          <a:xfrm>
            <a:off x="0" y="-19637"/>
            <a:ext cx="12192000" cy="1529652"/>
          </a:xfrm>
          <a:prstGeom prst="rect">
            <a:avLst/>
          </a:prstGeom>
          <a:solidFill>
            <a:schemeClr val="accent1">
              <a:alpha val="4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chemeClr val="lt1"/>
              </a:solidFill>
              <a:latin typeface="Arial"/>
              <a:ea typeface="Arial"/>
              <a:cs typeface="Arial"/>
              <a:sym typeface="Arial"/>
            </a:endParaRPr>
          </a:p>
        </p:txBody>
      </p:sp>
      <p:pic>
        <p:nvPicPr>
          <p:cNvPr id="28" name="Google Shape;455;g85461d8b95_0_10">
            <a:extLst>
              <a:ext uri="{FF2B5EF4-FFF2-40B4-BE49-F238E27FC236}">
                <a16:creationId xmlns:a16="http://schemas.microsoft.com/office/drawing/2014/main" id="{7F9FB1D3-05C4-4791-BE76-4EA22AA6F300}"/>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
        <p:nvSpPr>
          <p:cNvPr id="25" name="ZoneTexte 24">
            <a:extLst>
              <a:ext uri="{FF2B5EF4-FFF2-40B4-BE49-F238E27FC236}">
                <a16:creationId xmlns:a16="http://schemas.microsoft.com/office/drawing/2014/main" id="{2CC32F09-02B2-4047-B480-38204D87D4EF}"/>
              </a:ext>
            </a:extLst>
          </p:cNvPr>
          <p:cNvSpPr txBox="1"/>
          <p:nvPr/>
        </p:nvSpPr>
        <p:spPr>
          <a:xfrm>
            <a:off x="859942" y="2062317"/>
            <a:ext cx="6096000" cy="1054135"/>
          </a:xfrm>
          <a:prstGeom prst="rect">
            <a:avLst/>
          </a:prstGeom>
          <a:noFill/>
        </p:spPr>
        <p:txBody>
          <a:bodyPr wrap="square">
            <a:spAutoFit/>
          </a:bodyPr>
          <a:lstStyle/>
          <a:p>
            <a:pPr marL="342900" lvl="0" indent="-342900" rtl="0">
              <a:spcBef>
                <a:spcPts val="300"/>
              </a:spcBef>
              <a:spcAft>
                <a:spcPts val="0"/>
              </a:spcAft>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rPr>
              <a:t>Absence de concurrent sur le </a:t>
            </a:r>
            <a:r>
              <a:rPr lang="en-US" sz="1050" dirty="0" err="1">
                <a:effectLst/>
                <a:latin typeface="Times New Roman" panose="02020603050405020304" pitchFamily="18" charset="0"/>
                <a:ea typeface="Arial" panose="020B0604020202020204" pitchFamily="34" charset="0"/>
              </a:rPr>
              <a:t>marché</a:t>
            </a:r>
            <a:r>
              <a:rPr lang="en-US" sz="1050" dirty="0">
                <a:effectLst/>
                <a:latin typeface="Times New Roman" panose="02020603050405020304" pitchFamily="18" charset="0"/>
                <a:ea typeface="Arial" panose="020B0604020202020204" pitchFamily="34" charset="0"/>
              </a:rPr>
              <a:t> local </a:t>
            </a:r>
            <a:endParaRPr lang="fr-FR" sz="1050" dirty="0">
              <a:effectLst/>
              <a:latin typeface="Arial" panose="020B0604020202020204" pitchFamily="34" charset="0"/>
              <a:ea typeface="Arial" panose="020B0604020202020204" pitchFamily="34" charset="0"/>
            </a:endParaRPr>
          </a:p>
          <a:p>
            <a:pPr marL="342900" lvl="0" indent="-342900">
              <a:spcBef>
                <a:spcPts val="300"/>
              </a:spcBef>
              <a:spcAft>
                <a:spcPts val="0"/>
              </a:spcAft>
              <a:buFont typeface="Arial" panose="020B0604020202020204" pitchFamily="34" charset="0"/>
              <a:buChar char="-"/>
            </a:pPr>
            <a:r>
              <a:rPr lang="fr-FR" sz="1050" dirty="0">
                <a:effectLst/>
                <a:latin typeface="Times New Roman" panose="02020603050405020304" pitchFamily="18" charset="0"/>
                <a:ea typeface="Arial" panose="020B0604020202020204" pitchFamily="34" charset="0"/>
              </a:rPr>
              <a:t>Solutions logicielles très fiables</a:t>
            </a:r>
            <a:endParaRPr lang="fr-FR" sz="1050" dirty="0">
              <a:effectLst/>
              <a:latin typeface="Arial" panose="020B0604020202020204" pitchFamily="34" charset="0"/>
              <a:ea typeface="Arial" panose="020B0604020202020204" pitchFamily="34" charset="0"/>
            </a:endParaRPr>
          </a:p>
          <a:p>
            <a:pPr marL="342900" lvl="0" indent="-342900">
              <a:spcBef>
                <a:spcPts val="300"/>
              </a:spcBef>
              <a:spcAft>
                <a:spcPts val="0"/>
              </a:spcAft>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rPr>
              <a:t>Application facile a </a:t>
            </a:r>
            <a:r>
              <a:rPr lang="en-US" sz="1050" dirty="0" err="1">
                <a:effectLst/>
                <a:latin typeface="Times New Roman" panose="02020603050405020304" pitchFamily="18" charset="0"/>
                <a:ea typeface="Arial" panose="020B0604020202020204" pitchFamily="34" charset="0"/>
              </a:rPr>
              <a:t>utilisé</a:t>
            </a:r>
            <a:endParaRPr lang="fr-FR" sz="1050" dirty="0">
              <a:effectLst/>
              <a:latin typeface="Arial" panose="020B0604020202020204" pitchFamily="34" charset="0"/>
              <a:ea typeface="Arial" panose="020B0604020202020204" pitchFamily="34" charset="0"/>
            </a:endParaRPr>
          </a:p>
          <a:p>
            <a:pPr marL="342900" lvl="0" indent="-342900">
              <a:spcBef>
                <a:spcPts val="300"/>
              </a:spcBef>
              <a:spcAft>
                <a:spcPts val="0"/>
              </a:spcAft>
              <a:buFont typeface="Arial" panose="020B0604020202020204" pitchFamily="34" charset="0"/>
              <a:buChar char="-"/>
            </a:pPr>
            <a:r>
              <a:rPr lang="fr-FR" sz="1050" dirty="0">
                <a:effectLst/>
                <a:latin typeface="Times New Roman" panose="02020603050405020304" pitchFamily="18" charset="0"/>
                <a:ea typeface="Arial" panose="020B0604020202020204" pitchFamily="34" charset="0"/>
              </a:rPr>
              <a:t>Gestion de données très souple et automatique</a:t>
            </a:r>
            <a:endParaRPr lang="fr-FR" sz="1050" dirty="0">
              <a:effectLst/>
              <a:latin typeface="Arial" panose="020B0604020202020204" pitchFamily="34" charset="0"/>
              <a:ea typeface="Arial" panose="020B0604020202020204" pitchFamily="34" charset="0"/>
            </a:endParaRPr>
          </a:p>
          <a:p>
            <a:pPr marL="342900" lvl="0" indent="-342900">
              <a:spcBef>
                <a:spcPts val="300"/>
              </a:spcBef>
              <a:spcAft>
                <a:spcPts val="0"/>
              </a:spcAft>
              <a:buFont typeface="Arial" panose="020B0604020202020204" pitchFamily="34" charset="0"/>
              <a:buChar char="-"/>
            </a:pPr>
            <a:r>
              <a:rPr lang="fr-FR" sz="1050" dirty="0">
                <a:effectLst/>
                <a:latin typeface="Times New Roman" panose="02020603050405020304" pitchFamily="18" charset="0"/>
                <a:ea typeface="Arial" panose="020B0604020202020204" pitchFamily="34" charset="0"/>
              </a:rPr>
              <a:t>innovation</a:t>
            </a:r>
            <a:endParaRPr lang="fr-FR" sz="1050" dirty="0">
              <a:effectLst/>
              <a:latin typeface="Arial" panose="020B0604020202020204" pitchFamily="34" charset="0"/>
              <a:ea typeface="Arial" panose="020B0604020202020204" pitchFamily="34" charset="0"/>
            </a:endParaRPr>
          </a:p>
        </p:txBody>
      </p:sp>
      <p:sp>
        <p:nvSpPr>
          <p:cNvPr id="29" name="ZoneTexte 28">
            <a:extLst>
              <a:ext uri="{FF2B5EF4-FFF2-40B4-BE49-F238E27FC236}">
                <a16:creationId xmlns:a16="http://schemas.microsoft.com/office/drawing/2014/main" id="{E02F4AF4-D153-4C37-A260-2CE6366BCC47}"/>
              </a:ext>
            </a:extLst>
          </p:cNvPr>
          <p:cNvSpPr txBox="1"/>
          <p:nvPr/>
        </p:nvSpPr>
        <p:spPr>
          <a:xfrm>
            <a:off x="8118556" y="1977276"/>
            <a:ext cx="6096000" cy="1493679"/>
          </a:xfrm>
          <a:prstGeom prst="rect">
            <a:avLst/>
          </a:prstGeom>
          <a:noFill/>
        </p:spPr>
        <p:txBody>
          <a:bodyPr wrap="square">
            <a:spAutoFit/>
          </a:bodyPr>
          <a:lstStyle/>
          <a:p>
            <a:pPr marL="342900" lvl="0" indent="-342900" rtl="0">
              <a:lnSpc>
                <a:spcPct val="115000"/>
              </a:lnSpc>
              <a:spcBef>
                <a:spcPts val="675"/>
              </a:spcBef>
              <a:spcAft>
                <a:spcPts val="1000"/>
              </a:spcAft>
              <a:buFont typeface="Arial" panose="020B0604020202020204" pitchFamily="34" charset="0"/>
              <a:buChar char="-"/>
            </a:pPr>
            <a:r>
              <a:rPr lang="en-US" sz="1050" dirty="0" err="1">
                <a:effectLst/>
                <a:latin typeface="Times New Roman" panose="02020603050405020304" pitchFamily="18" charset="0"/>
                <a:ea typeface="Arial" panose="020B0604020202020204" pitchFamily="34" charset="0"/>
              </a:rPr>
              <a:t>Peu</a:t>
            </a:r>
            <a:r>
              <a:rPr lang="en-US" sz="1050" dirty="0">
                <a:effectLst/>
                <a:latin typeface="Times New Roman" panose="02020603050405020304" pitchFamily="18" charset="0"/>
                <a:ea typeface="Arial" panose="020B0604020202020204" pitchFamily="34" charset="0"/>
              </a:rPr>
              <a:t> </a:t>
            </a:r>
            <a:r>
              <a:rPr lang="en-US" sz="1050" dirty="0" err="1">
                <a:effectLst/>
                <a:latin typeface="Times New Roman" panose="02020603050405020304" pitchFamily="18" charset="0"/>
                <a:ea typeface="Arial" panose="020B0604020202020204" pitchFamily="34" charset="0"/>
              </a:rPr>
              <a:t>compétitif</a:t>
            </a:r>
            <a:r>
              <a:rPr lang="en-US" sz="1050" dirty="0">
                <a:effectLst/>
                <a:latin typeface="Times New Roman" panose="02020603050405020304" pitchFamily="18" charset="0"/>
                <a:ea typeface="Arial" panose="020B0604020202020204" pitchFamily="34" charset="0"/>
              </a:rPr>
              <a:t> sur le </a:t>
            </a:r>
            <a:r>
              <a:rPr lang="en-US" sz="1050" dirty="0" err="1">
                <a:effectLst/>
                <a:latin typeface="Times New Roman" panose="02020603050405020304" pitchFamily="18" charset="0"/>
                <a:ea typeface="Arial" panose="020B0604020202020204" pitchFamily="34" charset="0"/>
              </a:rPr>
              <a:t>marché</a:t>
            </a:r>
            <a:r>
              <a:rPr lang="en-US" sz="1050" dirty="0">
                <a:effectLst/>
                <a:latin typeface="Times New Roman" panose="02020603050405020304" pitchFamily="18" charset="0"/>
                <a:ea typeface="Arial" panose="020B0604020202020204" pitchFamily="34" charset="0"/>
              </a:rPr>
              <a:t> international</a:t>
            </a:r>
            <a:endParaRPr lang="fr-FR" sz="1050" dirty="0">
              <a:effectLst/>
              <a:latin typeface="Arial" panose="020B0604020202020204" pitchFamily="34" charset="0"/>
              <a:ea typeface="Arial" panose="020B0604020202020204" pitchFamily="34" charset="0"/>
            </a:endParaRPr>
          </a:p>
          <a:p>
            <a:pPr marL="342900" lvl="0" indent="-342900">
              <a:lnSpc>
                <a:spcPct val="115000"/>
              </a:lnSpc>
              <a:spcBef>
                <a:spcPts val="675"/>
              </a:spcBef>
              <a:spcAft>
                <a:spcPts val="0"/>
              </a:spcAft>
              <a:buFont typeface="Arial" panose="020B0604020202020204" pitchFamily="34" charset="0"/>
              <a:buChar char="-"/>
            </a:pPr>
            <a:r>
              <a:rPr lang="en-US" sz="1050" dirty="0" err="1">
                <a:effectLst/>
                <a:latin typeface="Times New Roman" panose="02020603050405020304" pitchFamily="18" charset="0"/>
                <a:ea typeface="Arial" panose="020B0604020202020204" pitchFamily="34" charset="0"/>
              </a:rPr>
              <a:t>Ressources</a:t>
            </a:r>
            <a:r>
              <a:rPr lang="en-US" sz="1050" dirty="0">
                <a:effectLst/>
                <a:latin typeface="Times New Roman" panose="02020603050405020304" pitchFamily="18" charset="0"/>
                <a:ea typeface="Arial" panose="020B0604020202020204" pitchFamily="34" charset="0"/>
              </a:rPr>
              <a:t> </a:t>
            </a:r>
            <a:r>
              <a:rPr lang="en-US" sz="1050" dirty="0" err="1">
                <a:effectLst/>
                <a:latin typeface="Times New Roman" panose="02020603050405020304" pitchFamily="18" charset="0"/>
                <a:ea typeface="Arial" panose="020B0604020202020204" pitchFamily="34" charset="0"/>
              </a:rPr>
              <a:t>financières</a:t>
            </a:r>
            <a:r>
              <a:rPr lang="en-US" sz="1050" dirty="0">
                <a:effectLst/>
                <a:latin typeface="Times New Roman" panose="02020603050405020304" pitchFamily="18" charset="0"/>
                <a:ea typeface="Arial" panose="020B0604020202020204" pitchFamily="34" charset="0"/>
              </a:rPr>
              <a:t> </a:t>
            </a:r>
            <a:r>
              <a:rPr lang="en-US" sz="1050" dirty="0" err="1">
                <a:effectLst/>
                <a:latin typeface="Times New Roman" panose="02020603050405020304" pitchFamily="18" charset="0"/>
                <a:ea typeface="Arial" panose="020B0604020202020204" pitchFamily="34" charset="0"/>
              </a:rPr>
              <a:t>limites</a:t>
            </a:r>
            <a:endParaRPr lang="fr-FR" sz="1050" dirty="0">
              <a:effectLst/>
              <a:latin typeface="Arial" panose="020B0604020202020204" pitchFamily="34" charset="0"/>
              <a:ea typeface="Arial" panose="020B0604020202020204" pitchFamily="34" charset="0"/>
            </a:endParaRPr>
          </a:p>
          <a:p>
            <a:pPr marL="342900" lvl="0" indent="-342900">
              <a:lnSpc>
                <a:spcPct val="115000"/>
              </a:lnSpc>
              <a:spcBef>
                <a:spcPts val="675"/>
              </a:spcBef>
              <a:spcAft>
                <a:spcPts val="0"/>
              </a:spcAft>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rPr>
              <a:t>Manque de </a:t>
            </a:r>
            <a:r>
              <a:rPr lang="en-US" sz="1050" dirty="0" err="1">
                <a:effectLst/>
                <a:latin typeface="Times New Roman" panose="02020603050405020304" pitchFamily="18" charset="0"/>
                <a:ea typeface="Arial" panose="020B0604020202020204" pitchFamily="34" charset="0"/>
              </a:rPr>
              <a:t>ressources</a:t>
            </a:r>
            <a:r>
              <a:rPr lang="en-US" sz="1050" dirty="0">
                <a:effectLst/>
                <a:latin typeface="Times New Roman" panose="02020603050405020304" pitchFamily="18" charset="0"/>
                <a:ea typeface="Arial" panose="020B0604020202020204" pitchFamily="34" charset="0"/>
              </a:rPr>
              <a:t> </a:t>
            </a:r>
            <a:r>
              <a:rPr lang="en-US" sz="1050" dirty="0" err="1">
                <a:effectLst/>
                <a:latin typeface="Times New Roman" panose="02020603050405020304" pitchFamily="18" charset="0"/>
                <a:ea typeface="Arial" panose="020B0604020202020204" pitchFamily="34" charset="0"/>
              </a:rPr>
              <a:t>matérielles</a:t>
            </a:r>
            <a:endParaRPr lang="fr-FR" sz="1050" dirty="0">
              <a:effectLst/>
              <a:latin typeface="Arial" panose="020B0604020202020204" pitchFamily="34" charset="0"/>
              <a:ea typeface="Arial" panose="020B0604020202020204" pitchFamily="34" charset="0"/>
            </a:endParaRPr>
          </a:p>
          <a:p>
            <a:pPr marL="342900" lvl="0" indent="-342900">
              <a:lnSpc>
                <a:spcPct val="115000"/>
              </a:lnSpc>
              <a:spcBef>
                <a:spcPts val="675"/>
              </a:spcBef>
              <a:spcAft>
                <a:spcPts val="0"/>
              </a:spcAft>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rPr>
              <a:t>Manque des experts de </a:t>
            </a:r>
            <a:r>
              <a:rPr lang="en-US" sz="1050" dirty="0" err="1">
                <a:effectLst/>
                <a:latin typeface="Times New Roman" panose="02020603050405020304" pitchFamily="18" charset="0"/>
                <a:ea typeface="Arial" panose="020B0604020202020204" pitchFamily="34" charset="0"/>
              </a:rPr>
              <a:t>développement</a:t>
            </a:r>
            <a:endParaRPr lang="fr-FR" sz="1050" dirty="0">
              <a:effectLst/>
              <a:latin typeface="Arial" panose="020B0604020202020204" pitchFamily="34" charset="0"/>
              <a:ea typeface="Arial" panose="020B0604020202020204" pitchFamily="34" charset="0"/>
            </a:endParaRPr>
          </a:p>
          <a:p>
            <a:pPr marL="342900" lvl="0" indent="-342900">
              <a:lnSpc>
                <a:spcPct val="115000"/>
              </a:lnSpc>
              <a:spcBef>
                <a:spcPts val="675"/>
              </a:spcBef>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rPr>
              <a:t>Marché </a:t>
            </a:r>
            <a:r>
              <a:rPr lang="en-US" sz="1050" dirty="0" err="1">
                <a:effectLst/>
                <a:latin typeface="Times New Roman" panose="02020603050405020304" pitchFamily="18" charset="0"/>
                <a:ea typeface="Arial" panose="020B0604020202020204" pitchFamily="34" charset="0"/>
              </a:rPr>
              <a:t>limité</a:t>
            </a:r>
            <a:endParaRPr lang="fr-FR" sz="1050" dirty="0">
              <a:effectLst/>
              <a:latin typeface="Arial" panose="020B0604020202020204" pitchFamily="34" charset="0"/>
              <a:ea typeface="Arial" panose="020B0604020202020204" pitchFamily="34" charset="0"/>
            </a:endParaRPr>
          </a:p>
        </p:txBody>
      </p:sp>
      <p:sp>
        <p:nvSpPr>
          <p:cNvPr id="30" name="ZoneTexte 29">
            <a:extLst>
              <a:ext uri="{FF2B5EF4-FFF2-40B4-BE49-F238E27FC236}">
                <a16:creationId xmlns:a16="http://schemas.microsoft.com/office/drawing/2014/main" id="{423988A0-904D-4206-8234-E12D943B1B33}"/>
              </a:ext>
            </a:extLst>
          </p:cNvPr>
          <p:cNvSpPr txBox="1"/>
          <p:nvPr/>
        </p:nvSpPr>
        <p:spPr>
          <a:xfrm>
            <a:off x="805486" y="5083172"/>
            <a:ext cx="5247743" cy="1013098"/>
          </a:xfrm>
          <a:prstGeom prst="rect">
            <a:avLst/>
          </a:prstGeom>
          <a:noFill/>
        </p:spPr>
        <p:txBody>
          <a:bodyPr wrap="square">
            <a:spAutoFit/>
          </a:bodyPr>
          <a:lstStyle/>
          <a:p>
            <a:pPr marL="342900" lvl="0" indent="-342900" rtl="0">
              <a:spcBef>
                <a:spcPts val="675"/>
              </a:spcBef>
              <a:spcAft>
                <a:spcPts val="1000"/>
              </a:spcAft>
              <a:buFont typeface="Arial" panose="020B0604020202020204" pitchFamily="34" charset="0"/>
              <a:buChar char="-"/>
            </a:pPr>
            <a:r>
              <a:rPr lang="fr-FR" sz="1050" dirty="0">
                <a:effectLst/>
                <a:latin typeface="Times New Roman" panose="02020603050405020304" pitchFamily="18" charset="0"/>
                <a:ea typeface="Arial" panose="020B0604020202020204" pitchFamily="34" charset="0"/>
                <a:cs typeface="Times New Roman" panose="02020603050405020304" pitchFamily="18" charset="0"/>
              </a:rPr>
              <a:t>Possibilité de partenariat</a:t>
            </a:r>
            <a:endParaRPr lang="fr-FR" sz="1050" dirty="0">
              <a:latin typeface="Times New Roman" panose="02020603050405020304" pitchFamily="18" charset="0"/>
              <a:ea typeface="Arial" panose="020B0604020202020204" pitchFamily="34" charset="0"/>
              <a:cs typeface="Times New Roman" panose="02020603050405020304" pitchFamily="18" charset="0"/>
            </a:endParaRPr>
          </a:p>
          <a:p>
            <a:pPr marL="342900" lvl="0" indent="-342900" rtl="0">
              <a:spcBef>
                <a:spcPts val="675"/>
              </a:spcBef>
              <a:spcAft>
                <a:spcPts val="1000"/>
              </a:spcAft>
              <a:buFont typeface="Arial" panose="020B0604020202020204" pitchFamily="34" charset="0"/>
              <a:buChar char="-"/>
            </a:pPr>
            <a:r>
              <a:rPr lang="fr-FR" sz="1050" dirty="0">
                <a:effectLst/>
                <a:latin typeface="Times New Roman" panose="02020603050405020304" pitchFamily="18" charset="0"/>
                <a:ea typeface="Arial" panose="020B0604020202020204" pitchFamily="34" charset="0"/>
                <a:cs typeface="Times New Roman" panose="02020603050405020304" pitchFamily="18" charset="0"/>
              </a:rPr>
              <a:t>L’apparition d’une nouvelle technologie</a:t>
            </a:r>
          </a:p>
          <a:p>
            <a:pPr marL="342900" lvl="0" indent="-342900">
              <a:spcBef>
                <a:spcPts val="675"/>
              </a:spcBef>
              <a:buFont typeface="Arial" panose="020B0604020202020204" pitchFamily="34" charset="0"/>
              <a:buChar char="-"/>
            </a:pPr>
            <a:r>
              <a:rPr lang="en-US" sz="1050" dirty="0">
                <a:effectLst/>
                <a:latin typeface="Times New Roman" panose="02020603050405020304" pitchFamily="18" charset="0"/>
                <a:ea typeface="Arial" panose="020B0604020202020204" pitchFamily="34" charset="0"/>
                <a:cs typeface="Times New Roman" panose="02020603050405020304" pitchFamily="18" charset="0"/>
              </a:rPr>
              <a:t>des crises externs </a:t>
            </a:r>
            <a:r>
              <a:rPr lang="en-US" sz="1050" dirty="0" err="1">
                <a:effectLst/>
                <a:latin typeface="Times New Roman" panose="02020603050405020304" pitchFamily="18" charset="0"/>
                <a:ea typeface="Arial" panose="020B0604020202020204" pitchFamily="34" charset="0"/>
                <a:cs typeface="Times New Roman" panose="02020603050405020304" pitchFamily="18" charset="0"/>
              </a:rPr>
              <a:t>surgissent</a:t>
            </a:r>
            <a:r>
              <a:rPr lang="en-US" sz="1050" dirty="0">
                <a:effectLst/>
                <a:latin typeface="Times New Roman" panose="02020603050405020304" pitchFamily="18" charset="0"/>
                <a:ea typeface="Arial" panose="020B0604020202020204" pitchFamily="34" charset="0"/>
                <a:cs typeface="Times New Roman" panose="02020603050405020304" pitchFamily="18" charset="0"/>
              </a:rPr>
              <a:t>, des maladies come le COVID_19</a:t>
            </a:r>
            <a:endParaRPr lang="fr-FR" sz="1050" dirty="0">
              <a:effectLst/>
              <a:latin typeface="Times New Roman" panose="02020603050405020304" pitchFamily="18" charset="0"/>
              <a:ea typeface="Arial" panose="020B0604020202020204" pitchFamily="34" charset="0"/>
              <a:cs typeface="Times New Roman" panose="02020603050405020304" pitchFamily="18" charset="0"/>
            </a:endParaRPr>
          </a:p>
        </p:txBody>
      </p:sp>
      <p:sp>
        <p:nvSpPr>
          <p:cNvPr id="31" name="ZoneTexte 30">
            <a:extLst>
              <a:ext uri="{FF2B5EF4-FFF2-40B4-BE49-F238E27FC236}">
                <a16:creationId xmlns:a16="http://schemas.microsoft.com/office/drawing/2014/main" id="{B2780033-62CE-4D0D-BB3D-6CAC7DFF9AAC}"/>
              </a:ext>
            </a:extLst>
          </p:cNvPr>
          <p:cNvSpPr txBox="1"/>
          <p:nvPr/>
        </p:nvSpPr>
        <p:spPr>
          <a:xfrm>
            <a:off x="8293976" y="5050127"/>
            <a:ext cx="2320009" cy="263085"/>
          </a:xfrm>
          <a:prstGeom prst="rect">
            <a:avLst/>
          </a:prstGeom>
          <a:noFill/>
        </p:spPr>
        <p:txBody>
          <a:bodyPr wrap="square">
            <a:spAutoFit/>
          </a:bodyPr>
          <a:lstStyle/>
          <a:p>
            <a:pPr marL="342900" lvl="0" indent="-342900" rtl="0">
              <a:lnSpc>
                <a:spcPct val="115000"/>
              </a:lnSpc>
              <a:spcBef>
                <a:spcPts val="675"/>
              </a:spcBef>
              <a:spcAft>
                <a:spcPts val="1000"/>
              </a:spcAft>
              <a:buFont typeface="Arial" panose="020B0604020202020204" pitchFamily="34" charset="0"/>
              <a:buChar char="-"/>
            </a:pPr>
            <a:r>
              <a:rPr lang="en-US" sz="1050" dirty="0" err="1">
                <a:effectLst/>
                <a:latin typeface="Times New Roman" panose="02020603050405020304" pitchFamily="18" charset="0"/>
                <a:ea typeface="Arial" panose="020B0604020202020204" pitchFamily="34" charset="0"/>
              </a:rPr>
              <a:t>Compléxité</a:t>
            </a:r>
            <a:r>
              <a:rPr lang="en-US" sz="1050" dirty="0">
                <a:effectLst/>
                <a:latin typeface="Times New Roman" panose="02020603050405020304" pitchFamily="18" charset="0"/>
                <a:ea typeface="Arial" panose="020B0604020202020204" pitchFamily="34" charset="0"/>
              </a:rPr>
              <a:t> de </a:t>
            </a:r>
            <a:r>
              <a:rPr lang="en-US" sz="1050" dirty="0" err="1">
                <a:effectLst/>
                <a:latin typeface="Times New Roman" panose="02020603050405020304" pitchFamily="18" charset="0"/>
                <a:ea typeface="Arial" panose="020B0604020202020204" pitchFamily="34" charset="0"/>
              </a:rPr>
              <a:t>légitation</a:t>
            </a:r>
            <a:r>
              <a:rPr lang="en-US" sz="1050" dirty="0">
                <a:effectLst/>
                <a:latin typeface="Times New Roman" panose="02020603050405020304" pitchFamily="18" charset="0"/>
                <a:ea typeface="Arial" panose="020B0604020202020204" pitchFamily="34" charset="0"/>
              </a:rPr>
              <a:t> </a:t>
            </a:r>
            <a:endParaRPr lang="fr-FR" sz="105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770665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22" presetClass="entr" presetSubtype="4" fill="hold" nodeType="withEffect">
                                  <p:stCondLst>
                                    <p:cond delay="250"/>
                                  </p:stCondLst>
                                  <p:childTnLst>
                                    <p:set>
                                      <p:cBhvr>
                                        <p:cTn id="9" dur="1" fill="hold">
                                          <p:stCondLst>
                                            <p:cond delay="0"/>
                                          </p:stCondLst>
                                        </p:cTn>
                                        <p:tgtEl>
                                          <p:spTgt spid="50"/>
                                        </p:tgtEl>
                                        <p:attrNameLst>
                                          <p:attrName>style.visibility</p:attrName>
                                        </p:attrNameLst>
                                      </p:cBhvr>
                                      <p:to>
                                        <p:strVal val="visible"/>
                                      </p:to>
                                    </p:set>
                                    <p:animEffect transition="in" filter="wipe(down)">
                                      <p:cBhvr>
                                        <p:cTn id="10" dur="250"/>
                                        <p:tgtEl>
                                          <p:spTgt spid="50"/>
                                        </p:tgtEl>
                                      </p:cBhvr>
                                    </p:animEffect>
                                  </p:childTnLst>
                                </p:cTn>
                              </p:par>
                              <p:par>
                                <p:cTn id="11" presetID="22" presetClass="entr" presetSubtype="2" fill="hold"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wipe(right)">
                                      <p:cBhvr>
                                        <p:cTn id="13" dur="250"/>
                                        <p:tgtEl>
                                          <p:spTgt spid="52"/>
                                        </p:tgtEl>
                                      </p:cBhvr>
                                    </p:animEffect>
                                  </p:childTnLst>
                                </p:cTn>
                              </p:par>
                              <p:par>
                                <p:cTn id="14" presetID="10" presetClass="entr" presetSubtype="0" fill="hold" grpId="0" nodeType="withEffect">
                                  <p:stCondLst>
                                    <p:cond delay="75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250"/>
                                        <p:tgtEl>
                                          <p:spTgt spid="6"/>
                                        </p:tgtEl>
                                      </p:cBhvr>
                                    </p:animEffect>
                                  </p:childTnLst>
                                </p:cTn>
                              </p:par>
                              <p:par>
                                <p:cTn id="17" presetID="22" presetClass="entr" presetSubtype="2" fill="hold" grpId="0" nodeType="withEffect">
                                  <p:stCondLst>
                                    <p:cond delay="1000"/>
                                  </p:stCondLst>
                                  <p:childTnLst>
                                    <p:set>
                                      <p:cBhvr>
                                        <p:cTn id="18" dur="1" fill="hold">
                                          <p:stCondLst>
                                            <p:cond delay="0"/>
                                          </p:stCondLst>
                                        </p:cTn>
                                        <p:tgtEl>
                                          <p:spTgt spid="45"/>
                                        </p:tgtEl>
                                        <p:attrNameLst>
                                          <p:attrName>style.visibility</p:attrName>
                                        </p:attrNameLst>
                                      </p:cBhvr>
                                      <p:to>
                                        <p:strVal val="visible"/>
                                      </p:to>
                                    </p:set>
                                    <p:animEffect transition="in" filter="wipe(right)">
                                      <p:cBhvr>
                                        <p:cTn id="19" dur="250"/>
                                        <p:tgtEl>
                                          <p:spTgt spid="45"/>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250"/>
                                        <p:tgtEl>
                                          <p:spTgt spid="7"/>
                                        </p:tgtEl>
                                      </p:cBhvr>
                                    </p:animEffect>
                                  </p:childTnLst>
                                </p:cTn>
                              </p:par>
                              <p:par>
                                <p:cTn id="23" presetID="22" presetClass="entr" presetSubtype="8" fill="hold" grpId="0" nodeType="withEffect">
                                  <p:stCondLst>
                                    <p:cond delay="1750"/>
                                  </p:stCondLst>
                                  <p:childTnLst>
                                    <p:set>
                                      <p:cBhvr>
                                        <p:cTn id="24" dur="1" fill="hold">
                                          <p:stCondLst>
                                            <p:cond delay="0"/>
                                          </p:stCondLst>
                                        </p:cTn>
                                        <p:tgtEl>
                                          <p:spTgt spid="40"/>
                                        </p:tgtEl>
                                        <p:attrNameLst>
                                          <p:attrName>style.visibility</p:attrName>
                                        </p:attrNameLst>
                                      </p:cBhvr>
                                      <p:to>
                                        <p:strVal val="visible"/>
                                      </p:to>
                                    </p:set>
                                    <p:animEffect transition="in" filter="wipe(left)">
                                      <p:cBhvr>
                                        <p:cTn id="25" dur="250"/>
                                        <p:tgtEl>
                                          <p:spTgt spid="40"/>
                                        </p:tgtEl>
                                      </p:cBhvr>
                                    </p:animEffect>
                                  </p:childTnLst>
                                </p:cTn>
                              </p:par>
                              <p:par>
                                <p:cTn id="26" presetID="10" presetClass="entr" presetSubtype="0" fill="hold" grpId="0" nodeType="withEffect">
                                  <p:stCondLst>
                                    <p:cond delay="225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250"/>
                                        <p:tgtEl>
                                          <p:spTgt spid="8"/>
                                        </p:tgtEl>
                                      </p:cBhvr>
                                    </p:animEffect>
                                  </p:childTnLst>
                                </p:cTn>
                              </p:par>
                              <p:par>
                                <p:cTn id="29" presetID="22" presetClass="entr" presetSubtype="2" fill="hold" grpId="0" nodeType="withEffect">
                                  <p:stCondLst>
                                    <p:cond delay="2500"/>
                                  </p:stCondLst>
                                  <p:childTnLst>
                                    <p:set>
                                      <p:cBhvr>
                                        <p:cTn id="30" dur="1" fill="hold">
                                          <p:stCondLst>
                                            <p:cond delay="0"/>
                                          </p:stCondLst>
                                        </p:cTn>
                                        <p:tgtEl>
                                          <p:spTgt spid="46"/>
                                        </p:tgtEl>
                                        <p:attrNameLst>
                                          <p:attrName>style.visibility</p:attrName>
                                        </p:attrNameLst>
                                      </p:cBhvr>
                                      <p:to>
                                        <p:strVal val="visible"/>
                                      </p:to>
                                    </p:set>
                                    <p:animEffect transition="in" filter="wipe(right)">
                                      <p:cBhvr>
                                        <p:cTn id="31" dur="250"/>
                                        <p:tgtEl>
                                          <p:spTgt spid="46"/>
                                        </p:tgtEl>
                                      </p:cBhvr>
                                    </p:animEffect>
                                  </p:childTnLst>
                                </p:cTn>
                              </p:par>
                              <p:par>
                                <p:cTn id="32" presetID="10" presetClass="entr" presetSubtype="0" fill="hold" grpId="0" nodeType="withEffect">
                                  <p:stCondLst>
                                    <p:cond delay="300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250"/>
                                        <p:tgtEl>
                                          <p:spTgt spid="9"/>
                                        </p:tgtEl>
                                      </p:cBhvr>
                                    </p:animEffect>
                                  </p:childTnLst>
                                </p:cTn>
                              </p:par>
                              <p:par>
                                <p:cTn id="35" presetID="22" presetClass="entr" presetSubtype="8" fill="hold" grpId="0" nodeType="withEffect">
                                  <p:stCondLst>
                                    <p:cond delay="3250"/>
                                  </p:stCondLst>
                                  <p:childTnLst>
                                    <p:set>
                                      <p:cBhvr>
                                        <p:cTn id="36" dur="1" fill="hold">
                                          <p:stCondLst>
                                            <p:cond delay="0"/>
                                          </p:stCondLst>
                                        </p:cTn>
                                        <p:tgtEl>
                                          <p:spTgt spid="42"/>
                                        </p:tgtEl>
                                        <p:attrNameLst>
                                          <p:attrName>style.visibility</p:attrName>
                                        </p:attrNameLst>
                                      </p:cBhvr>
                                      <p:to>
                                        <p:strVal val="visible"/>
                                      </p:to>
                                    </p:set>
                                    <p:animEffect transition="in" filter="wipe(left)">
                                      <p:cBhvr>
                                        <p:cTn id="37" dur="250"/>
                                        <p:tgtEl>
                                          <p:spTgt spid="42"/>
                                        </p:tgtEl>
                                      </p:cBhvr>
                                    </p:animEffect>
                                  </p:childTnLst>
                                </p:cTn>
                              </p:par>
                              <p:par>
                                <p:cTn id="38" presetID="10" presetClass="entr" presetSubtype="0" fill="hold" grpId="0" nodeType="withEffect">
                                  <p:stCondLst>
                                    <p:cond delay="275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2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2" grpId="0" animBg="1"/>
      <p:bldP spid="45" grpId="0" animBg="1"/>
      <p:bldP spid="46" grpId="0" animBg="1"/>
      <p:bldP spid="6" grpId="0" animBg="1"/>
      <p:bldP spid="7" grpId="0" animBg="1"/>
      <p:bldP spid="8" grpId="0" animBg="1"/>
      <p:bldP spid="9" grpId="0" animBg="1"/>
      <p:bldP spid="2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9"/>
          <p:cNvGrpSpPr/>
          <p:nvPr/>
        </p:nvGrpSpPr>
        <p:grpSpPr>
          <a:xfrm>
            <a:off x="4824605" y="1204600"/>
            <a:ext cx="2542791" cy="512090"/>
            <a:chOff x="0" y="0"/>
            <a:chExt cx="1290231" cy="259838"/>
          </a:xfrm>
        </p:grpSpPr>
        <p:sp>
          <p:nvSpPr>
            <p:cNvPr id="10" name="Freeform 10"/>
            <p:cNvSpPr/>
            <p:nvPr/>
          </p:nvSpPr>
          <p:spPr>
            <a:xfrm>
              <a:off x="0" y="0"/>
              <a:ext cx="1290231" cy="259838"/>
            </a:xfrm>
            <a:custGeom>
              <a:avLst/>
              <a:gdLst/>
              <a:ahLst/>
              <a:cxnLst/>
              <a:rect l="l" t="t" r="r" b="b"/>
              <a:pathLst>
                <a:path w="1290231" h="259838">
                  <a:moveTo>
                    <a:pt x="0" y="0"/>
                  </a:moveTo>
                  <a:lnTo>
                    <a:pt x="1290231" y="0"/>
                  </a:lnTo>
                  <a:lnTo>
                    <a:pt x="1290231" y="259838"/>
                  </a:lnTo>
                  <a:lnTo>
                    <a:pt x="0" y="259838"/>
                  </a:lnTo>
                  <a:close/>
                </a:path>
              </a:pathLst>
            </a:custGeom>
            <a:solidFill>
              <a:srgbClr val="444947"/>
            </a:solidFill>
          </p:spPr>
        </p:sp>
      </p:grpSp>
      <p:grpSp>
        <p:nvGrpSpPr>
          <p:cNvPr id="11" name="Group 11"/>
          <p:cNvGrpSpPr/>
          <p:nvPr/>
        </p:nvGrpSpPr>
        <p:grpSpPr>
          <a:xfrm>
            <a:off x="7696940" y="2471974"/>
            <a:ext cx="2542791" cy="512090"/>
            <a:chOff x="0" y="0"/>
            <a:chExt cx="1290231" cy="259838"/>
          </a:xfrm>
          <a:solidFill>
            <a:schemeClr val="tx1">
              <a:lumMod val="50000"/>
              <a:lumOff val="50000"/>
            </a:schemeClr>
          </a:solidFill>
        </p:grpSpPr>
        <p:sp>
          <p:nvSpPr>
            <p:cNvPr id="12" name="Freeform 12"/>
            <p:cNvSpPr/>
            <p:nvPr/>
          </p:nvSpPr>
          <p:spPr>
            <a:xfrm>
              <a:off x="0" y="0"/>
              <a:ext cx="1290231" cy="259838"/>
            </a:xfrm>
            <a:custGeom>
              <a:avLst/>
              <a:gdLst/>
              <a:ahLst/>
              <a:cxnLst/>
              <a:rect l="l" t="t" r="r" b="b"/>
              <a:pathLst>
                <a:path w="1290231" h="259838">
                  <a:moveTo>
                    <a:pt x="0" y="0"/>
                  </a:moveTo>
                  <a:lnTo>
                    <a:pt x="1290231" y="0"/>
                  </a:lnTo>
                  <a:lnTo>
                    <a:pt x="1290231" y="259838"/>
                  </a:lnTo>
                  <a:lnTo>
                    <a:pt x="0" y="259838"/>
                  </a:lnTo>
                  <a:close/>
                </a:path>
              </a:pathLst>
            </a:custGeom>
            <a:grpFill/>
          </p:spPr>
        </p:sp>
      </p:grpSp>
      <p:grpSp>
        <p:nvGrpSpPr>
          <p:cNvPr id="13" name="Group 13"/>
          <p:cNvGrpSpPr/>
          <p:nvPr/>
        </p:nvGrpSpPr>
        <p:grpSpPr>
          <a:xfrm>
            <a:off x="2281813" y="2471974"/>
            <a:ext cx="2542791" cy="512090"/>
            <a:chOff x="0" y="0"/>
            <a:chExt cx="1290231" cy="259838"/>
          </a:xfrm>
          <a:solidFill>
            <a:schemeClr val="tx1">
              <a:lumMod val="50000"/>
              <a:lumOff val="50000"/>
            </a:schemeClr>
          </a:solidFill>
        </p:grpSpPr>
        <p:sp>
          <p:nvSpPr>
            <p:cNvPr id="14" name="Freeform 14"/>
            <p:cNvSpPr/>
            <p:nvPr/>
          </p:nvSpPr>
          <p:spPr>
            <a:xfrm>
              <a:off x="0" y="0"/>
              <a:ext cx="1290231" cy="259838"/>
            </a:xfrm>
            <a:custGeom>
              <a:avLst/>
              <a:gdLst/>
              <a:ahLst/>
              <a:cxnLst/>
              <a:rect l="l" t="t" r="r" b="b"/>
              <a:pathLst>
                <a:path w="1290231" h="259838">
                  <a:moveTo>
                    <a:pt x="0" y="0"/>
                  </a:moveTo>
                  <a:lnTo>
                    <a:pt x="1290231" y="0"/>
                  </a:lnTo>
                  <a:lnTo>
                    <a:pt x="1290231" y="259838"/>
                  </a:lnTo>
                  <a:lnTo>
                    <a:pt x="0" y="259838"/>
                  </a:lnTo>
                  <a:close/>
                </a:path>
              </a:pathLst>
            </a:custGeom>
            <a:grpFill/>
          </p:spPr>
        </p:sp>
      </p:grpSp>
      <p:grpSp>
        <p:nvGrpSpPr>
          <p:cNvPr id="15" name="Group 15"/>
          <p:cNvGrpSpPr/>
          <p:nvPr/>
        </p:nvGrpSpPr>
        <p:grpSpPr>
          <a:xfrm>
            <a:off x="39164" y="3979195"/>
            <a:ext cx="1420562" cy="512090"/>
            <a:chOff x="0" y="0"/>
            <a:chExt cx="720804" cy="259838"/>
          </a:xfrm>
          <a:solidFill>
            <a:schemeClr val="bg1">
              <a:lumMod val="65000"/>
            </a:schemeClr>
          </a:solidFill>
        </p:grpSpPr>
        <p:sp>
          <p:nvSpPr>
            <p:cNvPr id="16" name="Freeform 16"/>
            <p:cNvSpPr/>
            <p:nvPr/>
          </p:nvSpPr>
          <p:spPr>
            <a:xfrm>
              <a:off x="0" y="0"/>
              <a:ext cx="720804" cy="259838"/>
            </a:xfrm>
            <a:custGeom>
              <a:avLst/>
              <a:gdLst/>
              <a:ahLst/>
              <a:cxnLst/>
              <a:rect l="l" t="t" r="r" b="b"/>
              <a:pathLst>
                <a:path w="720804" h="259838">
                  <a:moveTo>
                    <a:pt x="0" y="0"/>
                  </a:moveTo>
                  <a:lnTo>
                    <a:pt x="720804" y="0"/>
                  </a:lnTo>
                  <a:lnTo>
                    <a:pt x="720804" y="259838"/>
                  </a:lnTo>
                  <a:lnTo>
                    <a:pt x="0" y="259838"/>
                  </a:lnTo>
                  <a:close/>
                </a:path>
              </a:pathLst>
            </a:custGeom>
            <a:grpFill/>
          </p:spPr>
        </p:sp>
      </p:grpSp>
      <p:grpSp>
        <p:nvGrpSpPr>
          <p:cNvPr id="17" name="Group 17"/>
          <p:cNvGrpSpPr/>
          <p:nvPr/>
        </p:nvGrpSpPr>
        <p:grpSpPr>
          <a:xfrm>
            <a:off x="1681092" y="3979195"/>
            <a:ext cx="1642619" cy="512090"/>
            <a:chOff x="0" y="0"/>
            <a:chExt cx="833477" cy="259838"/>
          </a:xfrm>
          <a:solidFill>
            <a:schemeClr val="bg1">
              <a:lumMod val="65000"/>
            </a:schemeClr>
          </a:solidFill>
        </p:grpSpPr>
        <p:sp>
          <p:nvSpPr>
            <p:cNvPr id="18" name="Freeform 18"/>
            <p:cNvSpPr/>
            <p:nvPr/>
          </p:nvSpPr>
          <p:spPr>
            <a:xfrm>
              <a:off x="0" y="0"/>
              <a:ext cx="833477" cy="259838"/>
            </a:xfrm>
            <a:custGeom>
              <a:avLst/>
              <a:gdLst/>
              <a:ahLst/>
              <a:cxnLst/>
              <a:rect l="l" t="t" r="r" b="b"/>
              <a:pathLst>
                <a:path w="833477" h="259838">
                  <a:moveTo>
                    <a:pt x="0" y="0"/>
                  </a:moveTo>
                  <a:lnTo>
                    <a:pt x="833477" y="0"/>
                  </a:lnTo>
                  <a:lnTo>
                    <a:pt x="833477" y="259838"/>
                  </a:lnTo>
                  <a:lnTo>
                    <a:pt x="0" y="259838"/>
                  </a:lnTo>
                  <a:close/>
                </a:path>
              </a:pathLst>
            </a:custGeom>
            <a:grpFill/>
          </p:spPr>
        </p:sp>
      </p:grpSp>
      <p:grpSp>
        <p:nvGrpSpPr>
          <p:cNvPr id="19" name="Group 19"/>
          <p:cNvGrpSpPr/>
          <p:nvPr/>
        </p:nvGrpSpPr>
        <p:grpSpPr>
          <a:xfrm>
            <a:off x="3546852" y="3979195"/>
            <a:ext cx="1420562" cy="512090"/>
            <a:chOff x="0" y="0"/>
            <a:chExt cx="720804" cy="259838"/>
          </a:xfrm>
          <a:solidFill>
            <a:schemeClr val="bg1">
              <a:lumMod val="65000"/>
            </a:schemeClr>
          </a:solidFill>
        </p:grpSpPr>
        <p:sp>
          <p:nvSpPr>
            <p:cNvPr id="20" name="Freeform 20"/>
            <p:cNvSpPr/>
            <p:nvPr/>
          </p:nvSpPr>
          <p:spPr>
            <a:xfrm>
              <a:off x="0" y="0"/>
              <a:ext cx="720804" cy="259838"/>
            </a:xfrm>
            <a:custGeom>
              <a:avLst/>
              <a:gdLst/>
              <a:ahLst/>
              <a:cxnLst/>
              <a:rect l="l" t="t" r="r" b="b"/>
              <a:pathLst>
                <a:path w="720804" h="259838">
                  <a:moveTo>
                    <a:pt x="0" y="0"/>
                  </a:moveTo>
                  <a:lnTo>
                    <a:pt x="720804" y="0"/>
                  </a:lnTo>
                  <a:lnTo>
                    <a:pt x="720804" y="259838"/>
                  </a:lnTo>
                  <a:lnTo>
                    <a:pt x="0" y="259838"/>
                  </a:lnTo>
                  <a:close/>
                </a:path>
              </a:pathLst>
            </a:custGeom>
            <a:grpFill/>
          </p:spPr>
        </p:sp>
      </p:grpSp>
      <p:grpSp>
        <p:nvGrpSpPr>
          <p:cNvPr id="21" name="Group 21"/>
          <p:cNvGrpSpPr/>
          <p:nvPr/>
        </p:nvGrpSpPr>
        <p:grpSpPr>
          <a:xfrm>
            <a:off x="2090664" y="5457688"/>
            <a:ext cx="1652133" cy="512090"/>
            <a:chOff x="0" y="0"/>
            <a:chExt cx="838305" cy="259838"/>
          </a:xfrm>
          <a:solidFill>
            <a:schemeClr val="bg1">
              <a:lumMod val="85000"/>
            </a:schemeClr>
          </a:solidFill>
        </p:grpSpPr>
        <p:sp>
          <p:nvSpPr>
            <p:cNvPr id="22" name="Freeform 22"/>
            <p:cNvSpPr/>
            <p:nvPr/>
          </p:nvSpPr>
          <p:spPr>
            <a:xfrm>
              <a:off x="0" y="0"/>
              <a:ext cx="838305" cy="259838"/>
            </a:xfrm>
            <a:custGeom>
              <a:avLst/>
              <a:gdLst/>
              <a:ahLst/>
              <a:cxnLst/>
              <a:rect l="l" t="t" r="r" b="b"/>
              <a:pathLst>
                <a:path w="838305" h="259838">
                  <a:moveTo>
                    <a:pt x="0" y="0"/>
                  </a:moveTo>
                  <a:lnTo>
                    <a:pt x="838305" y="0"/>
                  </a:lnTo>
                  <a:lnTo>
                    <a:pt x="838305" y="259838"/>
                  </a:lnTo>
                  <a:lnTo>
                    <a:pt x="0" y="259838"/>
                  </a:lnTo>
                  <a:close/>
                </a:path>
              </a:pathLst>
            </a:custGeom>
            <a:grpFill/>
          </p:spPr>
        </p:sp>
      </p:grpSp>
      <p:grpSp>
        <p:nvGrpSpPr>
          <p:cNvPr id="23" name="Group 23"/>
          <p:cNvGrpSpPr/>
          <p:nvPr/>
        </p:nvGrpSpPr>
        <p:grpSpPr>
          <a:xfrm>
            <a:off x="4221507" y="5457688"/>
            <a:ext cx="2204341" cy="512090"/>
            <a:chOff x="0" y="0"/>
            <a:chExt cx="1118499" cy="259838"/>
          </a:xfrm>
          <a:solidFill>
            <a:schemeClr val="bg1">
              <a:lumMod val="85000"/>
            </a:schemeClr>
          </a:solidFill>
        </p:grpSpPr>
        <p:sp>
          <p:nvSpPr>
            <p:cNvPr id="24" name="Freeform 24"/>
            <p:cNvSpPr/>
            <p:nvPr/>
          </p:nvSpPr>
          <p:spPr>
            <a:xfrm>
              <a:off x="0" y="0"/>
              <a:ext cx="1118499" cy="259838"/>
            </a:xfrm>
            <a:custGeom>
              <a:avLst/>
              <a:gdLst/>
              <a:ahLst/>
              <a:cxnLst/>
              <a:rect l="l" t="t" r="r" b="b"/>
              <a:pathLst>
                <a:path w="1118499" h="259838">
                  <a:moveTo>
                    <a:pt x="0" y="0"/>
                  </a:moveTo>
                  <a:lnTo>
                    <a:pt x="1118499" y="0"/>
                  </a:lnTo>
                  <a:lnTo>
                    <a:pt x="1118499" y="259838"/>
                  </a:lnTo>
                  <a:lnTo>
                    <a:pt x="0" y="259838"/>
                  </a:lnTo>
                  <a:close/>
                </a:path>
              </a:pathLst>
            </a:custGeom>
            <a:grpFill/>
          </p:spPr>
        </p:sp>
      </p:grpSp>
      <p:grpSp>
        <p:nvGrpSpPr>
          <p:cNvPr id="25" name="Group 25"/>
          <p:cNvGrpSpPr/>
          <p:nvPr/>
        </p:nvGrpSpPr>
        <p:grpSpPr>
          <a:xfrm>
            <a:off x="6358546" y="3979195"/>
            <a:ext cx="2017700" cy="512090"/>
            <a:chOff x="0" y="0"/>
            <a:chExt cx="1023796" cy="259838"/>
          </a:xfrm>
          <a:solidFill>
            <a:schemeClr val="bg1">
              <a:lumMod val="65000"/>
            </a:schemeClr>
          </a:solidFill>
        </p:grpSpPr>
        <p:sp>
          <p:nvSpPr>
            <p:cNvPr id="26" name="Freeform 26"/>
            <p:cNvSpPr/>
            <p:nvPr/>
          </p:nvSpPr>
          <p:spPr>
            <a:xfrm>
              <a:off x="0" y="0"/>
              <a:ext cx="1023796" cy="259838"/>
            </a:xfrm>
            <a:custGeom>
              <a:avLst/>
              <a:gdLst/>
              <a:ahLst/>
              <a:cxnLst/>
              <a:rect l="l" t="t" r="r" b="b"/>
              <a:pathLst>
                <a:path w="1023796" h="259838">
                  <a:moveTo>
                    <a:pt x="0" y="0"/>
                  </a:moveTo>
                  <a:lnTo>
                    <a:pt x="1023796" y="0"/>
                  </a:lnTo>
                  <a:lnTo>
                    <a:pt x="1023796" y="259838"/>
                  </a:lnTo>
                  <a:lnTo>
                    <a:pt x="0" y="259838"/>
                  </a:lnTo>
                  <a:close/>
                </a:path>
              </a:pathLst>
            </a:custGeom>
            <a:grpFill/>
          </p:spPr>
        </p:sp>
      </p:grpSp>
      <p:grpSp>
        <p:nvGrpSpPr>
          <p:cNvPr id="27" name="Group 27"/>
          <p:cNvGrpSpPr/>
          <p:nvPr/>
        </p:nvGrpSpPr>
        <p:grpSpPr>
          <a:xfrm>
            <a:off x="7594315" y="5438850"/>
            <a:ext cx="2017700" cy="512090"/>
            <a:chOff x="0" y="0"/>
            <a:chExt cx="1023796" cy="259838"/>
          </a:xfrm>
          <a:solidFill>
            <a:schemeClr val="bg1">
              <a:lumMod val="85000"/>
            </a:schemeClr>
          </a:solidFill>
        </p:grpSpPr>
        <p:sp>
          <p:nvSpPr>
            <p:cNvPr id="28" name="Freeform 28"/>
            <p:cNvSpPr/>
            <p:nvPr/>
          </p:nvSpPr>
          <p:spPr>
            <a:xfrm>
              <a:off x="0" y="0"/>
              <a:ext cx="1023796" cy="259838"/>
            </a:xfrm>
            <a:custGeom>
              <a:avLst/>
              <a:gdLst/>
              <a:ahLst/>
              <a:cxnLst/>
              <a:rect l="l" t="t" r="r" b="b"/>
              <a:pathLst>
                <a:path w="1023796" h="259838">
                  <a:moveTo>
                    <a:pt x="0" y="0"/>
                  </a:moveTo>
                  <a:lnTo>
                    <a:pt x="1023796" y="0"/>
                  </a:lnTo>
                  <a:lnTo>
                    <a:pt x="1023796" y="259838"/>
                  </a:lnTo>
                  <a:lnTo>
                    <a:pt x="0" y="259838"/>
                  </a:lnTo>
                  <a:close/>
                </a:path>
              </a:pathLst>
            </a:custGeom>
            <a:grpFill/>
          </p:spPr>
        </p:sp>
      </p:grpSp>
      <p:grpSp>
        <p:nvGrpSpPr>
          <p:cNvPr id="29" name="Group 29"/>
          <p:cNvGrpSpPr/>
          <p:nvPr/>
        </p:nvGrpSpPr>
        <p:grpSpPr>
          <a:xfrm>
            <a:off x="10016906" y="5438850"/>
            <a:ext cx="2017700" cy="512090"/>
            <a:chOff x="0" y="0"/>
            <a:chExt cx="1023796" cy="259838"/>
          </a:xfrm>
          <a:solidFill>
            <a:schemeClr val="bg1">
              <a:lumMod val="85000"/>
            </a:schemeClr>
          </a:solidFill>
        </p:grpSpPr>
        <p:sp>
          <p:nvSpPr>
            <p:cNvPr id="30" name="Freeform 30"/>
            <p:cNvSpPr/>
            <p:nvPr/>
          </p:nvSpPr>
          <p:spPr>
            <a:xfrm>
              <a:off x="0" y="0"/>
              <a:ext cx="1023796" cy="259838"/>
            </a:xfrm>
            <a:custGeom>
              <a:avLst/>
              <a:gdLst/>
              <a:ahLst/>
              <a:cxnLst/>
              <a:rect l="l" t="t" r="r" b="b"/>
              <a:pathLst>
                <a:path w="1023796" h="259838">
                  <a:moveTo>
                    <a:pt x="0" y="0"/>
                  </a:moveTo>
                  <a:lnTo>
                    <a:pt x="1023796" y="0"/>
                  </a:lnTo>
                  <a:lnTo>
                    <a:pt x="1023796" y="259838"/>
                  </a:lnTo>
                  <a:lnTo>
                    <a:pt x="0" y="259838"/>
                  </a:lnTo>
                  <a:close/>
                </a:path>
              </a:pathLst>
            </a:custGeom>
            <a:grpFill/>
          </p:spPr>
        </p:sp>
      </p:grpSp>
      <p:grpSp>
        <p:nvGrpSpPr>
          <p:cNvPr id="31" name="Group 31"/>
          <p:cNvGrpSpPr/>
          <p:nvPr/>
        </p:nvGrpSpPr>
        <p:grpSpPr>
          <a:xfrm>
            <a:off x="9199906" y="3979195"/>
            <a:ext cx="2079649" cy="512090"/>
            <a:chOff x="0" y="0"/>
            <a:chExt cx="1055229" cy="259838"/>
          </a:xfrm>
          <a:solidFill>
            <a:schemeClr val="bg1">
              <a:lumMod val="65000"/>
            </a:schemeClr>
          </a:solidFill>
        </p:grpSpPr>
        <p:sp>
          <p:nvSpPr>
            <p:cNvPr id="32" name="Freeform 32"/>
            <p:cNvSpPr/>
            <p:nvPr/>
          </p:nvSpPr>
          <p:spPr>
            <a:xfrm>
              <a:off x="0" y="0"/>
              <a:ext cx="1055229" cy="259838"/>
            </a:xfrm>
            <a:custGeom>
              <a:avLst/>
              <a:gdLst/>
              <a:ahLst/>
              <a:cxnLst/>
              <a:rect l="l" t="t" r="r" b="b"/>
              <a:pathLst>
                <a:path w="1055229" h="259838">
                  <a:moveTo>
                    <a:pt x="0" y="0"/>
                  </a:moveTo>
                  <a:lnTo>
                    <a:pt x="1055229" y="0"/>
                  </a:lnTo>
                  <a:lnTo>
                    <a:pt x="1055229" y="259838"/>
                  </a:lnTo>
                  <a:lnTo>
                    <a:pt x="0" y="259838"/>
                  </a:lnTo>
                  <a:close/>
                </a:path>
              </a:pathLst>
            </a:custGeom>
            <a:grpFill/>
          </p:spPr>
        </p:sp>
      </p:grpSp>
      <p:grpSp>
        <p:nvGrpSpPr>
          <p:cNvPr id="33" name="Group 33"/>
          <p:cNvGrpSpPr/>
          <p:nvPr/>
        </p:nvGrpSpPr>
        <p:grpSpPr>
          <a:xfrm rot="2700000">
            <a:off x="6541560" y="2036442"/>
            <a:ext cx="1485553" cy="253999"/>
            <a:chOff x="0" y="0"/>
            <a:chExt cx="2510597" cy="429260"/>
          </a:xfrm>
          <a:solidFill>
            <a:schemeClr val="accent1">
              <a:lumMod val="75000"/>
            </a:schemeClr>
          </a:solidFill>
        </p:grpSpPr>
        <p:sp>
          <p:nvSpPr>
            <p:cNvPr id="34" name="Freeform 34"/>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35" name="Group 35"/>
          <p:cNvGrpSpPr/>
          <p:nvPr/>
        </p:nvGrpSpPr>
        <p:grpSpPr>
          <a:xfrm rot="2700000">
            <a:off x="3425457" y="3350160"/>
            <a:ext cx="1485553" cy="253999"/>
            <a:chOff x="0" y="0"/>
            <a:chExt cx="2510597" cy="429260"/>
          </a:xfrm>
          <a:solidFill>
            <a:schemeClr val="accent1">
              <a:lumMod val="75000"/>
            </a:schemeClr>
          </a:solidFill>
        </p:grpSpPr>
        <p:sp>
          <p:nvSpPr>
            <p:cNvPr id="36" name="Freeform 36"/>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37" name="Group 37"/>
          <p:cNvGrpSpPr/>
          <p:nvPr/>
        </p:nvGrpSpPr>
        <p:grpSpPr>
          <a:xfrm rot="2700000">
            <a:off x="4221210" y="4857621"/>
            <a:ext cx="1485553" cy="253999"/>
            <a:chOff x="0" y="0"/>
            <a:chExt cx="2510597" cy="429260"/>
          </a:xfrm>
          <a:solidFill>
            <a:schemeClr val="accent1">
              <a:lumMod val="75000"/>
            </a:schemeClr>
          </a:solidFill>
        </p:grpSpPr>
        <p:sp>
          <p:nvSpPr>
            <p:cNvPr id="38" name="Freeform 38"/>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39" name="Group 39"/>
          <p:cNvGrpSpPr/>
          <p:nvPr/>
        </p:nvGrpSpPr>
        <p:grpSpPr>
          <a:xfrm rot="2700000">
            <a:off x="9072154" y="3350160"/>
            <a:ext cx="1485553" cy="253999"/>
            <a:chOff x="0" y="0"/>
            <a:chExt cx="2510597" cy="429260"/>
          </a:xfrm>
          <a:solidFill>
            <a:schemeClr val="accent1">
              <a:lumMod val="75000"/>
            </a:schemeClr>
          </a:solidFill>
        </p:grpSpPr>
        <p:sp>
          <p:nvSpPr>
            <p:cNvPr id="40" name="Freeform 40"/>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41" name="Group 41"/>
          <p:cNvGrpSpPr/>
          <p:nvPr/>
        </p:nvGrpSpPr>
        <p:grpSpPr>
          <a:xfrm rot="2700000">
            <a:off x="10381922" y="4856827"/>
            <a:ext cx="1485553" cy="253999"/>
            <a:chOff x="0" y="0"/>
            <a:chExt cx="2510597" cy="429260"/>
          </a:xfrm>
          <a:solidFill>
            <a:schemeClr val="accent1">
              <a:lumMod val="75000"/>
            </a:schemeClr>
          </a:solidFill>
        </p:grpSpPr>
        <p:sp>
          <p:nvSpPr>
            <p:cNvPr id="42" name="Freeform 42"/>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43" name="Group 43"/>
          <p:cNvGrpSpPr/>
          <p:nvPr/>
        </p:nvGrpSpPr>
        <p:grpSpPr>
          <a:xfrm rot="8100000">
            <a:off x="4467689" y="2036442"/>
            <a:ext cx="1485553" cy="253999"/>
            <a:chOff x="0" y="0"/>
            <a:chExt cx="2510597" cy="429260"/>
          </a:xfrm>
          <a:solidFill>
            <a:schemeClr val="accent1">
              <a:lumMod val="75000"/>
            </a:schemeClr>
          </a:solidFill>
        </p:grpSpPr>
        <p:sp>
          <p:nvSpPr>
            <p:cNvPr id="44" name="Freeform 44"/>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45" name="Group 45"/>
          <p:cNvGrpSpPr/>
          <p:nvPr/>
        </p:nvGrpSpPr>
        <p:grpSpPr>
          <a:xfrm rot="8100000">
            <a:off x="2029396" y="3340816"/>
            <a:ext cx="1485553" cy="253999"/>
            <a:chOff x="0" y="0"/>
            <a:chExt cx="2510597" cy="429260"/>
          </a:xfrm>
          <a:solidFill>
            <a:schemeClr val="accent1">
              <a:lumMod val="75000"/>
            </a:schemeClr>
          </a:solidFill>
        </p:grpSpPr>
        <p:sp>
          <p:nvSpPr>
            <p:cNvPr id="46" name="Freeform 46"/>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47" name="Group 47"/>
          <p:cNvGrpSpPr/>
          <p:nvPr/>
        </p:nvGrpSpPr>
        <p:grpSpPr>
          <a:xfrm rot="8100000">
            <a:off x="3010242" y="4857621"/>
            <a:ext cx="1485553" cy="253999"/>
            <a:chOff x="0" y="0"/>
            <a:chExt cx="2510597" cy="429260"/>
          </a:xfrm>
          <a:solidFill>
            <a:schemeClr val="accent1">
              <a:lumMod val="75000"/>
            </a:schemeClr>
          </a:solidFill>
        </p:grpSpPr>
        <p:sp>
          <p:nvSpPr>
            <p:cNvPr id="48" name="Freeform 48"/>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49" name="Group 49"/>
          <p:cNvGrpSpPr/>
          <p:nvPr/>
        </p:nvGrpSpPr>
        <p:grpSpPr>
          <a:xfrm rot="8100000">
            <a:off x="1064089" y="3340816"/>
            <a:ext cx="1485553" cy="253999"/>
            <a:chOff x="0" y="0"/>
            <a:chExt cx="2510597" cy="429260"/>
          </a:xfrm>
          <a:solidFill>
            <a:schemeClr val="accent1">
              <a:lumMod val="75000"/>
            </a:schemeClr>
          </a:solidFill>
        </p:grpSpPr>
        <p:sp>
          <p:nvSpPr>
            <p:cNvPr id="50" name="Freeform 50"/>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51" name="Group 51"/>
          <p:cNvGrpSpPr/>
          <p:nvPr/>
        </p:nvGrpSpPr>
        <p:grpSpPr>
          <a:xfrm rot="8100000">
            <a:off x="7239644" y="3350160"/>
            <a:ext cx="1485553" cy="253999"/>
            <a:chOff x="0" y="0"/>
            <a:chExt cx="2510597" cy="429260"/>
          </a:xfrm>
          <a:solidFill>
            <a:schemeClr val="accent1">
              <a:lumMod val="75000"/>
            </a:schemeClr>
          </a:solidFill>
        </p:grpSpPr>
        <p:sp>
          <p:nvSpPr>
            <p:cNvPr id="52" name="Freeform 52"/>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53" name="Group 53"/>
          <p:cNvGrpSpPr/>
          <p:nvPr/>
        </p:nvGrpSpPr>
        <p:grpSpPr>
          <a:xfrm rot="8100000">
            <a:off x="8308051" y="4856827"/>
            <a:ext cx="1485553" cy="253999"/>
            <a:chOff x="0" y="0"/>
            <a:chExt cx="2510597" cy="429260"/>
          </a:xfrm>
          <a:solidFill>
            <a:schemeClr val="accent1">
              <a:lumMod val="75000"/>
            </a:schemeClr>
          </a:solidFill>
        </p:grpSpPr>
        <p:sp>
          <p:nvSpPr>
            <p:cNvPr id="54" name="Freeform 54"/>
            <p:cNvSpPr/>
            <p:nvPr/>
          </p:nvSpPr>
          <p:spPr>
            <a:xfrm>
              <a:off x="0" y="-5080"/>
              <a:ext cx="2510597" cy="434340"/>
            </a:xfrm>
            <a:custGeom>
              <a:avLst/>
              <a:gdLst/>
              <a:ahLst/>
              <a:cxnLst/>
              <a:rect l="l" t="t" r="r" b="b"/>
              <a:pathLst>
                <a:path w="2510597" h="434340">
                  <a:moveTo>
                    <a:pt x="2492817" y="187960"/>
                  </a:moveTo>
                  <a:lnTo>
                    <a:pt x="2231197" y="11430"/>
                  </a:lnTo>
                  <a:cubicBezTo>
                    <a:pt x="2213417" y="0"/>
                    <a:pt x="2190557" y="3810"/>
                    <a:pt x="2177857" y="21590"/>
                  </a:cubicBezTo>
                  <a:cubicBezTo>
                    <a:pt x="2166427" y="39370"/>
                    <a:pt x="2170237" y="62230"/>
                    <a:pt x="2188017" y="74930"/>
                  </a:cubicBezTo>
                  <a:lnTo>
                    <a:pt x="2346767" y="181610"/>
                  </a:lnTo>
                  <a:lnTo>
                    <a:pt x="0" y="181610"/>
                  </a:lnTo>
                  <a:lnTo>
                    <a:pt x="0" y="257810"/>
                  </a:lnTo>
                  <a:lnTo>
                    <a:pt x="2346767" y="257810"/>
                  </a:lnTo>
                  <a:lnTo>
                    <a:pt x="2188017" y="364490"/>
                  </a:lnTo>
                  <a:cubicBezTo>
                    <a:pt x="2170237" y="375920"/>
                    <a:pt x="2166427" y="400050"/>
                    <a:pt x="2177857" y="417830"/>
                  </a:cubicBezTo>
                  <a:cubicBezTo>
                    <a:pt x="2185477" y="429260"/>
                    <a:pt x="2196907" y="434340"/>
                    <a:pt x="2209607" y="434340"/>
                  </a:cubicBezTo>
                  <a:cubicBezTo>
                    <a:pt x="2217227" y="434340"/>
                    <a:pt x="2224847" y="431800"/>
                    <a:pt x="2231197" y="427990"/>
                  </a:cubicBezTo>
                  <a:lnTo>
                    <a:pt x="2494087" y="251460"/>
                  </a:lnTo>
                  <a:cubicBezTo>
                    <a:pt x="2504247" y="243840"/>
                    <a:pt x="2510597" y="232410"/>
                    <a:pt x="2510597" y="219710"/>
                  </a:cubicBezTo>
                  <a:cubicBezTo>
                    <a:pt x="2510597" y="207010"/>
                    <a:pt x="2504247" y="195580"/>
                    <a:pt x="2492817" y="187960"/>
                  </a:cubicBezTo>
                  <a:close/>
                </a:path>
              </a:pathLst>
            </a:custGeom>
            <a:grpFill/>
          </p:spPr>
        </p:sp>
      </p:grpSp>
      <p:grpSp>
        <p:nvGrpSpPr>
          <p:cNvPr id="55" name="Group 55"/>
          <p:cNvGrpSpPr/>
          <p:nvPr/>
        </p:nvGrpSpPr>
        <p:grpSpPr>
          <a:xfrm>
            <a:off x="7569841" y="1716690"/>
            <a:ext cx="3455915" cy="518323"/>
            <a:chOff x="0" y="0"/>
            <a:chExt cx="4431036" cy="664572"/>
          </a:xfrm>
          <a:solidFill>
            <a:schemeClr val="accent5">
              <a:lumMod val="75000"/>
            </a:schemeClr>
          </a:solidFill>
        </p:grpSpPr>
        <p:sp>
          <p:nvSpPr>
            <p:cNvPr id="56" name="Freeform 56"/>
            <p:cNvSpPr/>
            <p:nvPr/>
          </p:nvSpPr>
          <p:spPr>
            <a:xfrm>
              <a:off x="0" y="0"/>
              <a:ext cx="4431037" cy="664572"/>
            </a:xfrm>
            <a:custGeom>
              <a:avLst/>
              <a:gdLst/>
              <a:ahLst/>
              <a:cxnLst/>
              <a:rect l="l" t="t" r="r" b="b"/>
              <a:pathLst>
                <a:path w="4431037" h="664572">
                  <a:moveTo>
                    <a:pt x="4306576" y="664572"/>
                  </a:moveTo>
                  <a:lnTo>
                    <a:pt x="124460" y="664572"/>
                  </a:lnTo>
                  <a:cubicBezTo>
                    <a:pt x="55880" y="664572"/>
                    <a:pt x="0" y="608692"/>
                    <a:pt x="0" y="540112"/>
                  </a:cubicBezTo>
                  <a:lnTo>
                    <a:pt x="0" y="124460"/>
                  </a:lnTo>
                  <a:cubicBezTo>
                    <a:pt x="0" y="55880"/>
                    <a:pt x="55880" y="0"/>
                    <a:pt x="124460" y="0"/>
                  </a:cubicBezTo>
                  <a:lnTo>
                    <a:pt x="4306577" y="0"/>
                  </a:lnTo>
                  <a:cubicBezTo>
                    <a:pt x="4375157" y="0"/>
                    <a:pt x="4431037" y="55880"/>
                    <a:pt x="4431037" y="124460"/>
                  </a:cubicBezTo>
                  <a:lnTo>
                    <a:pt x="4431037" y="540112"/>
                  </a:lnTo>
                  <a:cubicBezTo>
                    <a:pt x="4431037" y="608692"/>
                    <a:pt x="4375157" y="664572"/>
                    <a:pt x="4306577" y="664572"/>
                  </a:cubicBezTo>
                  <a:close/>
                </a:path>
              </a:pathLst>
            </a:custGeom>
            <a:grpFill/>
          </p:spPr>
        </p:sp>
      </p:grpSp>
      <p:grpSp>
        <p:nvGrpSpPr>
          <p:cNvPr id="57" name="Group 57"/>
          <p:cNvGrpSpPr/>
          <p:nvPr/>
        </p:nvGrpSpPr>
        <p:grpSpPr>
          <a:xfrm>
            <a:off x="5098383" y="3046760"/>
            <a:ext cx="2030861" cy="518323"/>
            <a:chOff x="0" y="0"/>
            <a:chExt cx="2603890" cy="664572"/>
          </a:xfrm>
          <a:solidFill>
            <a:schemeClr val="accent5">
              <a:lumMod val="60000"/>
              <a:lumOff val="40000"/>
            </a:schemeClr>
          </a:solidFill>
        </p:grpSpPr>
        <p:sp>
          <p:nvSpPr>
            <p:cNvPr id="58" name="Freeform 58"/>
            <p:cNvSpPr/>
            <p:nvPr/>
          </p:nvSpPr>
          <p:spPr>
            <a:xfrm>
              <a:off x="0" y="0"/>
              <a:ext cx="2603890" cy="664572"/>
            </a:xfrm>
            <a:custGeom>
              <a:avLst/>
              <a:gdLst/>
              <a:ahLst/>
              <a:cxnLst/>
              <a:rect l="l" t="t" r="r" b="b"/>
              <a:pathLst>
                <a:path w="2603890" h="664572">
                  <a:moveTo>
                    <a:pt x="2479429" y="664572"/>
                  </a:moveTo>
                  <a:lnTo>
                    <a:pt x="124460" y="664572"/>
                  </a:lnTo>
                  <a:cubicBezTo>
                    <a:pt x="55880" y="664572"/>
                    <a:pt x="0" y="608692"/>
                    <a:pt x="0" y="540112"/>
                  </a:cubicBezTo>
                  <a:lnTo>
                    <a:pt x="0" y="124460"/>
                  </a:lnTo>
                  <a:cubicBezTo>
                    <a:pt x="0" y="55880"/>
                    <a:pt x="55880" y="0"/>
                    <a:pt x="124460" y="0"/>
                  </a:cubicBezTo>
                  <a:lnTo>
                    <a:pt x="2479430" y="0"/>
                  </a:lnTo>
                  <a:cubicBezTo>
                    <a:pt x="2548010" y="0"/>
                    <a:pt x="2603890" y="55880"/>
                    <a:pt x="2603890" y="124460"/>
                  </a:cubicBezTo>
                  <a:lnTo>
                    <a:pt x="2603890" y="540112"/>
                  </a:lnTo>
                  <a:cubicBezTo>
                    <a:pt x="2603890" y="608692"/>
                    <a:pt x="2548010" y="664572"/>
                    <a:pt x="2479430" y="664572"/>
                  </a:cubicBezTo>
                  <a:close/>
                </a:path>
              </a:pathLst>
            </a:custGeom>
            <a:grpFill/>
          </p:spPr>
        </p:sp>
      </p:grpSp>
      <p:grpSp>
        <p:nvGrpSpPr>
          <p:cNvPr id="59" name="Group 59"/>
          <p:cNvGrpSpPr/>
          <p:nvPr/>
        </p:nvGrpSpPr>
        <p:grpSpPr>
          <a:xfrm>
            <a:off x="570022" y="4600767"/>
            <a:ext cx="2346709" cy="518323"/>
            <a:chOff x="0" y="0"/>
            <a:chExt cx="3008857" cy="664572"/>
          </a:xfrm>
          <a:solidFill>
            <a:schemeClr val="accent1">
              <a:lumMod val="40000"/>
              <a:lumOff val="60000"/>
            </a:schemeClr>
          </a:solidFill>
        </p:grpSpPr>
        <p:sp>
          <p:nvSpPr>
            <p:cNvPr id="60" name="Freeform 60"/>
            <p:cNvSpPr/>
            <p:nvPr/>
          </p:nvSpPr>
          <p:spPr>
            <a:xfrm>
              <a:off x="0" y="0"/>
              <a:ext cx="3008857" cy="664572"/>
            </a:xfrm>
            <a:custGeom>
              <a:avLst/>
              <a:gdLst/>
              <a:ahLst/>
              <a:cxnLst/>
              <a:rect l="l" t="t" r="r" b="b"/>
              <a:pathLst>
                <a:path w="3008857" h="664572">
                  <a:moveTo>
                    <a:pt x="2884397" y="664572"/>
                  </a:moveTo>
                  <a:lnTo>
                    <a:pt x="124460" y="664572"/>
                  </a:lnTo>
                  <a:cubicBezTo>
                    <a:pt x="55880" y="664572"/>
                    <a:pt x="0" y="608692"/>
                    <a:pt x="0" y="540112"/>
                  </a:cubicBezTo>
                  <a:lnTo>
                    <a:pt x="0" y="124460"/>
                  </a:lnTo>
                  <a:cubicBezTo>
                    <a:pt x="0" y="55880"/>
                    <a:pt x="55880" y="0"/>
                    <a:pt x="124460" y="0"/>
                  </a:cubicBezTo>
                  <a:lnTo>
                    <a:pt x="2884397" y="0"/>
                  </a:lnTo>
                  <a:cubicBezTo>
                    <a:pt x="2952977" y="0"/>
                    <a:pt x="3008857" y="55880"/>
                    <a:pt x="3008857" y="124460"/>
                  </a:cubicBezTo>
                  <a:lnTo>
                    <a:pt x="3008857" y="540112"/>
                  </a:lnTo>
                  <a:cubicBezTo>
                    <a:pt x="3008857" y="608692"/>
                    <a:pt x="2952977" y="664572"/>
                    <a:pt x="2884397" y="664572"/>
                  </a:cubicBezTo>
                  <a:close/>
                </a:path>
              </a:pathLst>
            </a:custGeom>
            <a:grpFill/>
          </p:spPr>
        </p:sp>
      </p:grpSp>
      <p:sp>
        <p:nvSpPr>
          <p:cNvPr id="62" name="TextBox 62"/>
          <p:cNvSpPr txBox="1"/>
          <p:nvPr/>
        </p:nvSpPr>
        <p:spPr>
          <a:xfrm>
            <a:off x="4824605" y="1244957"/>
            <a:ext cx="2542791" cy="373949"/>
          </a:xfrm>
          <a:prstGeom prst="rect">
            <a:avLst/>
          </a:prstGeom>
        </p:spPr>
        <p:txBody>
          <a:bodyPr lIns="0" tIns="0" rIns="0" bIns="0" rtlCol="0" anchor="t">
            <a:spAutoFit/>
          </a:bodyPr>
          <a:lstStyle/>
          <a:p>
            <a:pPr algn="ctr">
              <a:lnSpc>
                <a:spcPts val="3173"/>
              </a:lnSpc>
            </a:pPr>
            <a:r>
              <a:rPr lang="en-US" sz="2267">
                <a:solidFill>
                  <a:srgbClr val="FFFFFF"/>
                </a:solidFill>
                <a:latin typeface="Open Sans Light Bold"/>
              </a:rPr>
              <a:t>Hôpitaux</a:t>
            </a:r>
          </a:p>
        </p:txBody>
      </p:sp>
      <p:sp>
        <p:nvSpPr>
          <p:cNvPr id="63" name="TextBox 63"/>
          <p:cNvSpPr txBox="1"/>
          <p:nvPr/>
        </p:nvSpPr>
        <p:spPr>
          <a:xfrm>
            <a:off x="7696940" y="2512332"/>
            <a:ext cx="2542791" cy="373949"/>
          </a:xfrm>
          <a:prstGeom prst="rect">
            <a:avLst/>
          </a:prstGeom>
        </p:spPr>
        <p:txBody>
          <a:bodyPr lIns="0" tIns="0" rIns="0" bIns="0" rtlCol="0" anchor="t">
            <a:spAutoFit/>
          </a:bodyPr>
          <a:lstStyle/>
          <a:p>
            <a:pPr algn="ctr">
              <a:lnSpc>
                <a:spcPts val="3173"/>
              </a:lnSpc>
            </a:pPr>
            <a:r>
              <a:rPr lang="en-US" sz="2267">
                <a:solidFill>
                  <a:srgbClr val="FFFFFF"/>
                </a:solidFill>
                <a:latin typeface="Open Sans Light Bold"/>
              </a:rPr>
              <a:t>Employés</a:t>
            </a:r>
          </a:p>
        </p:txBody>
      </p:sp>
      <p:sp>
        <p:nvSpPr>
          <p:cNvPr id="64" name="TextBox 64"/>
          <p:cNvSpPr txBox="1"/>
          <p:nvPr/>
        </p:nvSpPr>
        <p:spPr>
          <a:xfrm>
            <a:off x="2281813" y="2512332"/>
            <a:ext cx="2542791" cy="373949"/>
          </a:xfrm>
          <a:prstGeom prst="rect">
            <a:avLst/>
          </a:prstGeom>
        </p:spPr>
        <p:txBody>
          <a:bodyPr lIns="0" tIns="0" rIns="0" bIns="0" rtlCol="0" anchor="t">
            <a:spAutoFit/>
          </a:bodyPr>
          <a:lstStyle/>
          <a:p>
            <a:pPr algn="ctr">
              <a:lnSpc>
                <a:spcPts val="3173"/>
              </a:lnSpc>
            </a:pPr>
            <a:r>
              <a:rPr lang="en-US" sz="2267">
                <a:solidFill>
                  <a:srgbClr val="FFFFFF"/>
                </a:solidFill>
                <a:latin typeface="Open Sans Light Bold"/>
              </a:rPr>
              <a:t>Patients</a:t>
            </a:r>
          </a:p>
        </p:txBody>
      </p:sp>
      <p:sp>
        <p:nvSpPr>
          <p:cNvPr id="65" name="TextBox 65"/>
          <p:cNvSpPr txBox="1"/>
          <p:nvPr/>
        </p:nvSpPr>
        <p:spPr>
          <a:xfrm>
            <a:off x="39164" y="4025902"/>
            <a:ext cx="1420562" cy="327718"/>
          </a:xfrm>
          <a:prstGeom prst="rect">
            <a:avLst/>
          </a:prstGeom>
        </p:spPr>
        <p:txBody>
          <a:bodyPr lIns="0" tIns="0" rIns="0" bIns="0" rtlCol="0" anchor="t">
            <a:spAutoFit/>
          </a:bodyPr>
          <a:lstStyle/>
          <a:p>
            <a:pPr algn="ctr">
              <a:lnSpc>
                <a:spcPts val="2800"/>
              </a:lnSpc>
            </a:pPr>
            <a:r>
              <a:rPr lang="en-US" sz="2000" dirty="0" err="1">
                <a:solidFill>
                  <a:srgbClr val="FFFFFF"/>
                </a:solidFill>
                <a:latin typeface="Open Sans Light Bold"/>
              </a:rPr>
              <a:t>En</a:t>
            </a:r>
            <a:r>
              <a:rPr lang="en-US" sz="2000" dirty="0">
                <a:solidFill>
                  <a:srgbClr val="FFFFFF"/>
                </a:solidFill>
                <a:latin typeface="Open Sans Light Bold"/>
              </a:rPr>
              <a:t> urgence</a:t>
            </a:r>
          </a:p>
        </p:txBody>
      </p:sp>
      <p:sp>
        <p:nvSpPr>
          <p:cNvPr id="66" name="TextBox 66"/>
          <p:cNvSpPr txBox="1"/>
          <p:nvPr/>
        </p:nvSpPr>
        <p:spPr>
          <a:xfrm>
            <a:off x="1681092" y="4025902"/>
            <a:ext cx="1642619" cy="327718"/>
          </a:xfrm>
          <a:prstGeom prst="rect">
            <a:avLst/>
          </a:prstGeom>
        </p:spPr>
        <p:txBody>
          <a:bodyPr lIns="0" tIns="0" rIns="0" bIns="0" rtlCol="0" anchor="t">
            <a:spAutoFit/>
          </a:bodyPr>
          <a:lstStyle/>
          <a:p>
            <a:pPr algn="ctr">
              <a:lnSpc>
                <a:spcPts val="2800"/>
              </a:lnSpc>
            </a:pPr>
            <a:r>
              <a:rPr lang="en-US" sz="2000" dirty="0">
                <a:solidFill>
                  <a:srgbClr val="FFFFFF"/>
                </a:solidFill>
                <a:latin typeface="Open Sans Light Bold"/>
              </a:rPr>
              <a:t>Consultation</a:t>
            </a:r>
          </a:p>
        </p:txBody>
      </p:sp>
      <p:sp>
        <p:nvSpPr>
          <p:cNvPr id="67" name="TextBox 67"/>
          <p:cNvSpPr txBox="1"/>
          <p:nvPr/>
        </p:nvSpPr>
        <p:spPr>
          <a:xfrm>
            <a:off x="3546852" y="4025902"/>
            <a:ext cx="1420562" cy="327718"/>
          </a:xfrm>
          <a:prstGeom prst="rect">
            <a:avLst/>
          </a:prstGeom>
        </p:spPr>
        <p:txBody>
          <a:bodyPr lIns="0" tIns="0" rIns="0" bIns="0" rtlCol="0" anchor="t">
            <a:spAutoFit/>
          </a:bodyPr>
          <a:lstStyle/>
          <a:p>
            <a:pPr algn="ctr">
              <a:lnSpc>
                <a:spcPts val="2800"/>
              </a:lnSpc>
            </a:pPr>
            <a:r>
              <a:rPr lang="en-US" sz="2000">
                <a:solidFill>
                  <a:srgbClr val="FFFFFF"/>
                </a:solidFill>
                <a:latin typeface="Open Sans Light Bold"/>
              </a:rPr>
              <a:t>Résidents</a:t>
            </a:r>
          </a:p>
        </p:txBody>
      </p:sp>
      <p:sp>
        <p:nvSpPr>
          <p:cNvPr id="68" name="TextBox 68"/>
          <p:cNvSpPr txBox="1"/>
          <p:nvPr/>
        </p:nvSpPr>
        <p:spPr>
          <a:xfrm>
            <a:off x="2090664" y="5504395"/>
            <a:ext cx="1652133" cy="327718"/>
          </a:xfrm>
          <a:prstGeom prst="rect">
            <a:avLst/>
          </a:prstGeom>
        </p:spPr>
        <p:txBody>
          <a:bodyPr lIns="0" tIns="0" rIns="0" bIns="0" rtlCol="0" anchor="t">
            <a:spAutoFit/>
          </a:bodyPr>
          <a:lstStyle/>
          <a:p>
            <a:pPr algn="ctr">
              <a:lnSpc>
                <a:spcPts val="2800"/>
              </a:lnSpc>
            </a:pPr>
            <a:r>
              <a:rPr lang="en-US" sz="2000" dirty="0" err="1">
                <a:solidFill>
                  <a:srgbClr val="FFFFFF"/>
                </a:solidFill>
                <a:latin typeface="Open Sans Light Bold"/>
              </a:rPr>
              <a:t>Hospitalisés</a:t>
            </a:r>
            <a:endParaRPr lang="en-US" sz="2000" dirty="0">
              <a:solidFill>
                <a:srgbClr val="FFFFFF"/>
              </a:solidFill>
              <a:latin typeface="Open Sans Light Bold"/>
            </a:endParaRPr>
          </a:p>
        </p:txBody>
      </p:sp>
      <p:sp>
        <p:nvSpPr>
          <p:cNvPr id="69" name="TextBox 69"/>
          <p:cNvSpPr txBox="1"/>
          <p:nvPr/>
        </p:nvSpPr>
        <p:spPr>
          <a:xfrm>
            <a:off x="4221507" y="5504395"/>
            <a:ext cx="2204341" cy="327718"/>
          </a:xfrm>
          <a:prstGeom prst="rect">
            <a:avLst/>
          </a:prstGeom>
        </p:spPr>
        <p:txBody>
          <a:bodyPr lIns="0" tIns="0" rIns="0" bIns="0" rtlCol="0" anchor="t">
            <a:spAutoFit/>
          </a:bodyPr>
          <a:lstStyle/>
          <a:p>
            <a:pPr algn="ctr">
              <a:lnSpc>
                <a:spcPts val="2800"/>
              </a:lnSpc>
            </a:pPr>
            <a:r>
              <a:rPr lang="en-US" sz="2000">
                <a:solidFill>
                  <a:srgbClr val="FFFFFF"/>
                </a:solidFill>
                <a:latin typeface="Open Sans Light Bold"/>
              </a:rPr>
              <a:t>Non-Hospitalisés</a:t>
            </a:r>
          </a:p>
        </p:txBody>
      </p:sp>
      <p:sp>
        <p:nvSpPr>
          <p:cNvPr id="70" name="TextBox 70"/>
          <p:cNvSpPr txBox="1"/>
          <p:nvPr/>
        </p:nvSpPr>
        <p:spPr>
          <a:xfrm>
            <a:off x="6358546" y="4044740"/>
            <a:ext cx="2017700" cy="327718"/>
          </a:xfrm>
          <a:prstGeom prst="rect">
            <a:avLst/>
          </a:prstGeom>
        </p:spPr>
        <p:txBody>
          <a:bodyPr lIns="0" tIns="0" rIns="0" bIns="0" rtlCol="0" anchor="t">
            <a:spAutoFit/>
          </a:bodyPr>
          <a:lstStyle/>
          <a:p>
            <a:pPr algn="ctr">
              <a:lnSpc>
                <a:spcPts val="2800"/>
              </a:lnSpc>
            </a:pPr>
            <a:r>
              <a:rPr lang="en-US" sz="2000">
                <a:solidFill>
                  <a:srgbClr val="FFFFFF"/>
                </a:solidFill>
                <a:latin typeface="Open Sans Light Bold"/>
              </a:rPr>
              <a:t>Administration</a:t>
            </a:r>
          </a:p>
        </p:txBody>
      </p:sp>
      <p:sp>
        <p:nvSpPr>
          <p:cNvPr id="71" name="TextBox 71"/>
          <p:cNvSpPr txBox="1"/>
          <p:nvPr/>
        </p:nvSpPr>
        <p:spPr>
          <a:xfrm>
            <a:off x="7594315" y="5504395"/>
            <a:ext cx="2017700" cy="327718"/>
          </a:xfrm>
          <a:prstGeom prst="rect">
            <a:avLst/>
          </a:prstGeom>
        </p:spPr>
        <p:txBody>
          <a:bodyPr lIns="0" tIns="0" rIns="0" bIns="0" rtlCol="0" anchor="t">
            <a:spAutoFit/>
          </a:bodyPr>
          <a:lstStyle/>
          <a:p>
            <a:pPr algn="ctr">
              <a:lnSpc>
                <a:spcPts val="2800"/>
              </a:lnSpc>
            </a:pPr>
            <a:r>
              <a:rPr lang="en-US" sz="2000">
                <a:solidFill>
                  <a:srgbClr val="FFFFFF"/>
                </a:solidFill>
                <a:latin typeface="Open Sans Light Bold"/>
              </a:rPr>
              <a:t>Médecins</a:t>
            </a:r>
          </a:p>
        </p:txBody>
      </p:sp>
      <p:sp>
        <p:nvSpPr>
          <p:cNvPr id="72" name="TextBox 72"/>
          <p:cNvSpPr txBox="1"/>
          <p:nvPr/>
        </p:nvSpPr>
        <p:spPr>
          <a:xfrm>
            <a:off x="10016906" y="5504395"/>
            <a:ext cx="2017700" cy="327718"/>
          </a:xfrm>
          <a:prstGeom prst="rect">
            <a:avLst/>
          </a:prstGeom>
        </p:spPr>
        <p:txBody>
          <a:bodyPr lIns="0" tIns="0" rIns="0" bIns="0" rtlCol="0" anchor="t">
            <a:spAutoFit/>
          </a:bodyPr>
          <a:lstStyle/>
          <a:p>
            <a:pPr algn="ctr">
              <a:lnSpc>
                <a:spcPts val="2800"/>
              </a:lnSpc>
            </a:pPr>
            <a:r>
              <a:rPr lang="en-US" sz="2000">
                <a:solidFill>
                  <a:srgbClr val="FFFFFF"/>
                </a:solidFill>
                <a:latin typeface="Open Sans Light Bold"/>
              </a:rPr>
              <a:t>Infermiers</a:t>
            </a:r>
          </a:p>
        </p:txBody>
      </p:sp>
      <p:sp>
        <p:nvSpPr>
          <p:cNvPr id="73" name="TextBox 73"/>
          <p:cNvSpPr txBox="1"/>
          <p:nvPr/>
        </p:nvSpPr>
        <p:spPr>
          <a:xfrm>
            <a:off x="9199906" y="4019553"/>
            <a:ext cx="2079649" cy="373949"/>
          </a:xfrm>
          <a:prstGeom prst="rect">
            <a:avLst/>
          </a:prstGeom>
        </p:spPr>
        <p:txBody>
          <a:bodyPr lIns="0" tIns="0" rIns="0" bIns="0" rtlCol="0" anchor="t">
            <a:spAutoFit/>
          </a:bodyPr>
          <a:lstStyle/>
          <a:p>
            <a:pPr algn="ctr">
              <a:lnSpc>
                <a:spcPts val="3173"/>
              </a:lnSpc>
            </a:pPr>
            <a:r>
              <a:rPr lang="en-US" sz="2267">
                <a:solidFill>
                  <a:srgbClr val="FFFFFF"/>
                </a:solidFill>
                <a:latin typeface="Open Sans Light Bold"/>
              </a:rPr>
              <a:t>Corps Médical</a:t>
            </a:r>
          </a:p>
        </p:txBody>
      </p:sp>
      <p:sp>
        <p:nvSpPr>
          <p:cNvPr id="74" name="TextBox 74"/>
          <p:cNvSpPr txBox="1"/>
          <p:nvPr/>
        </p:nvSpPr>
        <p:spPr>
          <a:xfrm>
            <a:off x="7625700" y="1760740"/>
            <a:ext cx="3365353" cy="373949"/>
          </a:xfrm>
          <a:prstGeom prst="rect">
            <a:avLst/>
          </a:prstGeom>
        </p:spPr>
        <p:txBody>
          <a:bodyPr wrap="square" lIns="0" tIns="0" rIns="0" bIns="0" rtlCol="0" anchor="t">
            <a:spAutoFit/>
          </a:bodyPr>
          <a:lstStyle/>
          <a:p>
            <a:pPr algn="ctr">
              <a:lnSpc>
                <a:spcPts val="3173"/>
              </a:lnSpc>
            </a:pPr>
            <a:r>
              <a:rPr lang="en-US" sz="2267" dirty="0">
                <a:solidFill>
                  <a:srgbClr val="FFFFFF"/>
                </a:solidFill>
                <a:latin typeface="Open Sans Light Bold"/>
              </a:rPr>
              <a:t>Socio-</a:t>
            </a:r>
            <a:r>
              <a:rPr lang="en-US" sz="2267" dirty="0" err="1">
                <a:solidFill>
                  <a:srgbClr val="FFFFFF"/>
                </a:solidFill>
                <a:latin typeface="Open Sans Light Bold"/>
              </a:rPr>
              <a:t>demographique</a:t>
            </a:r>
            <a:endParaRPr lang="en-US" sz="2267" dirty="0">
              <a:solidFill>
                <a:srgbClr val="FFFFFF"/>
              </a:solidFill>
              <a:latin typeface="Open Sans Light Bold"/>
            </a:endParaRPr>
          </a:p>
        </p:txBody>
      </p:sp>
      <p:sp>
        <p:nvSpPr>
          <p:cNvPr id="75" name="TextBox 75"/>
          <p:cNvSpPr txBox="1"/>
          <p:nvPr/>
        </p:nvSpPr>
        <p:spPr>
          <a:xfrm>
            <a:off x="5263450" y="3112169"/>
            <a:ext cx="1770588" cy="373949"/>
          </a:xfrm>
          <a:prstGeom prst="rect">
            <a:avLst/>
          </a:prstGeom>
        </p:spPr>
        <p:txBody>
          <a:bodyPr wrap="square" lIns="0" tIns="0" rIns="0" bIns="0" rtlCol="0" anchor="t">
            <a:spAutoFit/>
          </a:bodyPr>
          <a:lstStyle/>
          <a:p>
            <a:pPr algn="ctr">
              <a:lnSpc>
                <a:spcPts val="3173"/>
              </a:lnSpc>
            </a:pPr>
            <a:r>
              <a:rPr lang="en-US" sz="2267" dirty="0">
                <a:solidFill>
                  <a:srgbClr val="FFFFFF"/>
                </a:solidFill>
                <a:latin typeface="Open Sans Light Bold"/>
              </a:rPr>
              <a:t>Par Status</a:t>
            </a:r>
          </a:p>
        </p:txBody>
      </p:sp>
      <p:sp>
        <p:nvSpPr>
          <p:cNvPr id="76" name="TextBox 76"/>
          <p:cNvSpPr txBox="1"/>
          <p:nvPr/>
        </p:nvSpPr>
        <p:spPr>
          <a:xfrm>
            <a:off x="690306" y="4638485"/>
            <a:ext cx="1981571" cy="373949"/>
          </a:xfrm>
          <a:prstGeom prst="rect">
            <a:avLst/>
          </a:prstGeom>
        </p:spPr>
        <p:txBody>
          <a:bodyPr wrap="square" lIns="0" tIns="0" rIns="0" bIns="0" rtlCol="0" anchor="t">
            <a:spAutoFit/>
          </a:bodyPr>
          <a:lstStyle/>
          <a:p>
            <a:pPr algn="ctr">
              <a:lnSpc>
                <a:spcPts val="3173"/>
              </a:lnSpc>
            </a:pPr>
            <a:r>
              <a:rPr lang="en-US" sz="2267" dirty="0" err="1">
                <a:solidFill>
                  <a:srgbClr val="FFFFFF"/>
                </a:solidFill>
                <a:latin typeface="Open Sans Light Bold"/>
              </a:rPr>
              <a:t>Psycologique</a:t>
            </a:r>
            <a:endParaRPr lang="en-US" sz="2267" dirty="0">
              <a:solidFill>
                <a:srgbClr val="FFFFFF"/>
              </a:solidFill>
              <a:latin typeface="Open Sans Light Bold"/>
            </a:endParaRPr>
          </a:p>
        </p:txBody>
      </p:sp>
      <p:sp>
        <p:nvSpPr>
          <p:cNvPr id="77" name="Title 1">
            <a:extLst>
              <a:ext uri="{FF2B5EF4-FFF2-40B4-BE49-F238E27FC236}">
                <a16:creationId xmlns:a16="http://schemas.microsoft.com/office/drawing/2014/main" id="{847FF0E1-8E42-412E-90A9-2683A903293E}"/>
              </a:ext>
            </a:extLst>
          </p:cNvPr>
          <p:cNvSpPr txBox="1">
            <a:spLocks/>
          </p:cNvSpPr>
          <p:nvPr/>
        </p:nvSpPr>
        <p:spPr>
          <a:xfrm>
            <a:off x="838200" y="191490"/>
            <a:ext cx="10187557" cy="1134079"/>
          </a:xfrm>
          <a:prstGeom prst="rect">
            <a:avLst/>
          </a:prstGeom>
        </p:spPr>
        <p:txBody>
          <a:bodyPr>
            <a:normAutofit fontScale="9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b="1">
                <a:solidFill>
                  <a:srgbClr val="434343"/>
                </a:solidFill>
                <a:latin typeface="Caveat"/>
                <a:ea typeface="Caveat"/>
                <a:cs typeface="Caveat"/>
                <a:sym typeface="Caveat"/>
              </a:rPr>
              <a:t>Strategies Marketing</a:t>
            </a:r>
            <a:br>
              <a:rPr lang="en-US" b="1">
                <a:solidFill>
                  <a:srgbClr val="434343"/>
                </a:solidFill>
                <a:latin typeface="Caveat"/>
                <a:ea typeface="Caveat"/>
                <a:cs typeface="Caveat"/>
                <a:sym typeface="Caveat"/>
              </a:rPr>
            </a:br>
            <a:r>
              <a:rPr lang="en-US" b="1">
                <a:solidFill>
                  <a:schemeClr val="tx1">
                    <a:lumMod val="65000"/>
                    <a:lumOff val="35000"/>
                  </a:schemeClr>
                </a:solidFill>
                <a:latin typeface="Caveat"/>
                <a:ea typeface="Caveat"/>
                <a:cs typeface="Caveat"/>
                <a:sym typeface="Caveat"/>
              </a:rPr>
              <a:t>Segmentation</a:t>
            </a:r>
            <a:br>
              <a:rPr lang="en-US" b="1">
                <a:solidFill>
                  <a:schemeClr val="dk2"/>
                </a:solidFill>
                <a:latin typeface="Caveat"/>
                <a:ea typeface="Caveat"/>
                <a:cs typeface="Caveat"/>
                <a:sym typeface="Caveat"/>
              </a:rPr>
            </a:br>
            <a:endParaRPr lang="en-US" sz="800" dirty="0">
              <a:solidFill>
                <a:srgbClr val="000000"/>
              </a:solidFill>
              <a:latin typeface="Arial"/>
              <a:ea typeface="Arial"/>
              <a:cs typeface="Arial"/>
              <a:sym typeface="Arial"/>
            </a:endParaRPr>
          </a:p>
        </p:txBody>
      </p:sp>
      <p:pic>
        <p:nvPicPr>
          <p:cNvPr id="78" name="Google Shape;467;g85461d8b95_0_15">
            <a:extLst>
              <a:ext uri="{FF2B5EF4-FFF2-40B4-BE49-F238E27FC236}">
                <a16:creationId xmlns:a16="http://schemas.microsoft.com/office/drawing/2014/main" id="{364C1063-A45B-4EA5-A0E3-6B9013162F99}"/>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wipe(down)">
                                      <p:cBhvr>
                                        <p:cTn id="7"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1" name="Google Shape;451;g85461d8b95_0_10"/>
          <p:cNvSpPr txBox="1"/>
          <p:nvPr/>
        </p:nvSpPr>
        <p:spPr>
          <a:xfrm>
            <a:off x="1959675" y="251563"/>
            <a:ext cx="8272650" cy="1346250"/>
          </a:xfrm>
          <a:prstGeom prst="rect">
            <a:avLst/>
          </a:prstGeom>
          <a:noFill/>
          <a:ln>
            <a:noFill/>
          </a:ln>
        </p:spPr>
        <p:txBody>
          <a:bodyPr spcFirstLastPara="1" wrap="square" lIns="45713" tIns="45713" rIns="45713" bIns="45713" anchor="t" anchorCtr="0">
            <a:noAutofit/>
          </a:bodyPr>
          <a:lstStyle/>
          <a:p>
            <a:pPr algn="ctr">
              <a:lnSpc>
                <a:spcPct val="90000"/>
              </a:lnSpc>
              <a:buClr>
                <a:schemeClr val="lt1"/>
              </a:buClr>
              <a:buSzPts val="9600"/>
            </a:pPr>
            <a:r>
              <a:rPr lang="en-US" sz="4800" b="1" dirty="0">
                <a:solidFill>
                  <a:srgbClr val="434343"/>
                </a:solidFill>
                <a:latin typeface="Caveat"/>
                <a:ea typeface="Caveat"/>
                <a:cs typeface="Caveat"/>
                <a:sym typeface="Caveat"/>
              </a:rPr>
              <a:t>Strategies Marketing:</a:t>
            </a:r>
            <a:endParaRPr sz="4800" b="1" dirty="0">
              <a:solidFill>
                <a:srgbClr val="434343"/>
              </a:solidFill>
              <a:latin typeface="Caveat"/>
              <a:ea typeface="Caveat"/>
              <a:cs typeface="Caveat"/>
              <a:sym typeface="Caveat"/>
            </a:endParaRPr>
          </a:p>
          <a:p>
            <a:pPr algn="ctr">
              <a:lnSpc>
                <a:spcPct val="90000"/>
              </a:lnSpc>
              <a:buClr>
                <a:schemeClr val="lt1"/>
              </a:buClr>
              <a:buSzPts val="9600"/>
            </a:pPr>
            <a:r>
              <a:rPr lang="en-US" sz="4800" b="1" dirty="0">
                <a:solidFill>
                  <a:schemeClr val="dk2"/>
                </a:solidFill>
                <a:latin typeface="Caveat"/>
                <a:ea typeface="Caveat"/>
                <a:cs typeface="Caveat"/>
                <a:sym typeface="Caveat"/>
              </a:rPr>
              <a:t> </a:t>
            </a:r>
            <a:r>
              <a:rPr lang="en-US" sz="4800" b="1" dirty="0" err="1">
                <a:solidFill>
                  <a:schemeClr val="dk2"/>
                </a:solidFill>
                <a:latin typeface="Caveat"/>
                <a:ea typeface="Caveat"/>
                <a:cs typeface="Caveat"/>
                <a:sym typeface="Caveat"/>
              </a:rPr>
              <a:t>Ciblage</a:t>
            </a:r>
            <a:r>
              <a:rPr lang="en-US" sz="4800" b="1" dirty="0">
                <a:solidFill>
                  <a:schemeClr val="dk2"/>
                </a:solidFill>
                <a:latin typeface="Caveat"/>
                <a:ea typeface="Caveat"/>
                <a:cs typeface="Caveat"/>
                <a:sym typeface="Caveat"/>
              </a:rPr>
              <a:t>:</a:t>
            </a:r>
            <a:endParaRPr sz="4800" b="1" dirty="0">
              <a:solidFill>
                <a:schemeClr val="dk2"/>
              </a:solidFill>
              <a:latin typeface="Caveat"/>
              <a:ea typeface="Caveat"/>
              <a:cs typeface="Caveat"/>
              <a:sym typeface="Caveat"/>
            </a:endParaRPr>
          </a:p>
          <a:p>
            <a:pPr>
              <a:buClr>
                <a:srgbClr val="000000"/>
              </a:buClr>
              <a:buSzPts val="1400"/>
            </a:pPr>
            <a:endParaRPr sz="700" dirty="0">
              <a:solidFill>
                <a:srgbClr val="000000"/>
              </a:solidFill>
              <a:latin typeface="Arial"/>
              <a:ea typeface="Arial"/>
              <a:cs typeface="Arial"/>
              <a:sym typeface="Arial"/>
            </a:endParaRPr>
          </a:p>
        </p:txBody>
      </p:sp>
      <p:sp>
        <p:nvSpPr>
          <p:cNvPr id="452" name="Google Shape;452;g85461d8b95_0_10"/>
          <p:cNvSpPr/>
          <p:nvPr/>
        </p:nvSpPr>
        <p:spPr>
          <a:xfrm>
            <a:off x="1458411" y="1400537"/>
            <a:ext cx="293248" cy="2164468"/>
          </a:xfrm>
          <a:custGeom>
            <a:avLst/>
            <a:gdLst/>
            <a:ahLst/>
            <a:cxnLst/>
            <a:rect l="l" t="t" r="r" b="b"/>
            <a:pathLst>
              <a:path w="538" h="1487" extrusionOk="0">
                <a:moveTo>
                  <a:pt x="0" y="1293"/>
                </a:moveTo>
                <a:lnTo>
                  <a:pt x="0" y="0"/>
                </a:lnTo>
                <a:lnTo>
                  <a:pt x="538" y="388"/>
                </a:lnTo>
                <a:lnTo>
                  <a:pt x="538" y="1487"/>
                </a:lnTo>
                <a:lnTo>
                  <a:pt x="0" y="1293"/>
                </a:lnTo>
                <a:close/>
              </a:path>
            </a:pathLst>
          </a:custGeom>
          <a:solidFill>
            <a:schemeClr val="tx1">
              <a:lumMod val="75000"/>
              <a:lumOff val="25000"/>
            </a:schemeClr>
          </a:solidFill>
          <a:ln>
            <a:noFill/>
          </a:ln>
        </p:spPr>
        <p:txBody>
          <a:bodyPr spcFirstLastPara="1" wrap="square" lIns="45713" tIns="22850" rIns="45713" bIns="22850" anchor="t" anchorCtr="0">
            <a:noAutofit/>
          </a:bodyPr>
          <a:lstStyle/>
          <a:p>
            <a:pPr>
              <a:buClr>
                <a:srgbClr val="000000"/>
              </a:buClr>
              <a:buSzPts val="1800"/>
            </a:pPr>
            <a:endParaRPr sz="900" dirty="0">
              <a:solidFill>
                <a:schemeClr val="dk1"/>
              </a:solidFill>
              <a:highlight>
                <a:srgbClr val="FFFF00"/>
              </a:highlight>
              <a:latin typeface="Raleway Thin"/>
              <a:ea typeface="Raleway Thin"/>
              <a:cs typeface="Raleway Thin"/>
              <a:sym typeface="Raleway Thin"/>
            </a:endParaRPr>
          </a:p>
        </p:txBody>
      </p:sp>
      <p:sp>
        <p:nvSpPr>
          <p:cNvPr id="453" name="Google Shape;453;g85461d8b95_0_10"/>
          <p:cNvSpPr/>
          <p:nvPr/>
        </p:nvSpPr>
        <p:spPr>
          <a:xfrm>
            <a:off x="1758750" y="1943612"/>
            <a:ext cx="9413051" cy="1621392"/>
          </a:xfrm>
          <a:custGeom>
            <a:avLst/>
            <a:gdLst/>
            <a:ahLst/>
            <a:cxnLst/>
            <a:rect l="l" t="t" r="r" b="b"/>
            <a:pathLst>
              <a:path w="4228" h="1102" extrusionOk="0">
                <a:moveTo>
                  <a:pt x="3831" y="1102"/>
                </a:moveTo>
                <a:lnTo>
                  <a:pt x="4228" y="552"/>
                </a:lnTo>
                <a:lnTo>
                  <a:pt x="3831" y="0"/>
                </a:lnTo>
                <a:lnTo>
                  <a:pt x="0" y="0"/>
                </a:lnTo>
                <a:lnTo>
                  <a:pt x="0" y="1102"/>
                </a:lnTo>
                <a:lnTo>
                  <a:pt x="3831" y="1102"/>
                </a:lnTo>
                <a:close/>
              </a:path>
            </a:pathLst>
          </a:custGeom>
          <a:solidFill>
            <a:schemeClr val="accent3">
              <a:lumMod val="75000"/>
            </a:schemeClr>
          </a:solidFill>
          <a:ln>
            <a:noFill/>
          </a:ln>
        </p:spPr>
        <p:txBody>
          <a:bodyPr spcFirstLastPara="1" wrap="square" lIns="45713" tIns="22850" rIns="45713" bIns="22850" anchor="t" anchorCtr="0">
            <a:noAutofit/>
          </a:bodyPr>
          <a:lstStyle/>
          <a:p>
            <a:pPr>
              <a:buClr>
                <a:srgbClr val="000000"/>
              </a:buClr>
              <a:buSzPts val="1800"/>
            </a:pPr>
            <a:endParaRPr sz="900">
              <a:solidFill>
                <a:schemeClr val="dk1"/>
              </a:solidFill>
              <a:latin typeface="Raleway Thin"/>
              <a:ea typeface="Raleway Thin"/>
              <a:cs typeface="Raleway Thin"/>
              <a:sym typeface="Raleway Thin"/>
            </a:endParaRPr>
          </a:p>
        </p:txBody>
      </p:sp>
      <p:sp>
        <p:nvSpPr>
          <p:cNvPr id="454" name="Google Shape;454;g85461d8b95_0_10"/>
          <p:cNvSpPr txBox="1"/>
          <p:nvPr/>
        </p:nvSpPr>
        <p:spPr>
          <a:xfrm>
            <a:off x="1758750" y="2115585"/>
            <a:ext cx="8192700" cy="1359610"/>
          </a:xfrm>
          <a:prstGeom prst="rect">
            <a:avLst/>
          </a:prstGeom>
          <a:noFill/>
          <a:ln>
            <a:noFill/>
          </a:ln>
        </p:spPr>
        <p:txBody>
          <a:bodyPr spcFirstLastPara="1" wrap="square" lIns="45713" tIns="45713" rIns="45713" bIns="45713" anchor="t" anchorCtr="0">
            <a:noAutofit/>
          </a:bodyPr>
          <a:lstStyle/>
          <a:p>
            <a:pPr lvl="0" algn="ctr">
              <a:buSzPts val="4500"/>
            </a:pPr>
            <a:r>
              <a:rPr lang="fr-FR" sz="1400" b="1" dirty="0"/>
              <a:t>Le secteur de la santé est en pleine mutation. Les nouvelles technologies de la e-santé, offrent des opportunités multiples pour l’ensemble des acteurs : du professionnel de santé au patient. Parmi elles on peut citer l’affranchissement des distances, la diffusion de l’information de façon plus rapide, plus fluide et plus pertinente, l’anticipation de l’évolution médicale des maladies, l’aide au diagnostic, la mobilité, le traitement sécurisé des données, ou encore la capacité de placer le patient comme acteur dans son parcours de soin</a:t>
            </a:r>
            <a:r>
              <a:rPr lang="fr-FR" sz="1400" b="1" dirty="0">
                <a:solidFill>
                  <a:srgbClr val="FFFFFF"/>
                </a:solidFill>
                <a:latin typeface="Caveat"/>
                <a:ea typeface="Caveat"/>
                <a:cs typeface="Caveat"/>
                <a:sym typeface="Caveat"/>
              </a:rPr>
              <a:t>.</a:t>
            </a:r>
            <a:endParaRPr sz="1400" b="1" dirty="0">
              <a:solidFill>
                <a:srgbClr val="FFFFFF"/>
              </a:solidFill>
              <a:latin typeface="Caveat"/>
              <a:ea typeface="Caveat"/>
              <a:cs typeface="Caveat"/>
              <a:sym typeface="Caveat"/>
            </a:endParaRPr>
          </a:p>
        </p:txBody>
      </p:sp>
      <p:pic>
        <p:nvPicPr>
          <p:cNvPr id="455" name="Google Shape;455;g85461d8b95_0_10"/>
          <p:cNvPicPr preferRelativeResize="0"/>
          <p:nvPr/>
        </p:nvPicPr>
        <p:blipFill>
          <a:blip r:embed="rId3">
            <a:alphaModFix/>
          </a:blip>
          <a:stretch>
            <a:fillRect/>
          </a:stretch>
        </p:blipFill>
        <p:spPr>
          <a:xfrm>
            <a:off x="160850" y="6413088"/>
            <a:ext cx="1026803" cy="3800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52"/>
                                        </p:tgtEl>
                                        <p:attrNameLst>
                                          <p:attrName>style.visibility</p:attrName>
                                        </p:attrNameLst>
                                      </p:cBhvr>
                                      <p:to>
                                        <p:strVal val="visible"/>
                                      </p:to>
                                    </p:set>
                                    <p:anim calcmode="lin" valueType="num">
                                      <p:cBhvr>
                                        <p:cTn id="7" dur="500" fill="hold"/>
                                        <p:tgtEl>
                                          <p:spTgt spid="452"/>
                                        </p:tgtEl>
                                        <p:attrNameLst>
                                          <p:attrName>ppt_w</p:attrName>
                                        </p:attrNameLst>
                                      </p:cBhvr>
                                      <p:tavLst>
                                        <p:tav tm="0">
                                          <p:val>
                                            <p:fltVal val="0"/>
                                          </p:val>
                                        </p:tav>
                                        <p:tav tm="100000">
                                          <p:val>
                                            <p:strVal val="#ppt_w"/>
                                          </p:val>
                                        </p:tav>
                                      </p:tavLst>
                                    </p:anim>
                                    <p:anim calcmode="lin" valueType="num">
                                      <p:cBhvr>
                                        <p:cTn id="8" dur="500" fill="hold"/>
                                        <p:tgtEl>
                                          <p:spTgt spid="452"/>
                                        </p:tgtEl>
                                        <p:attrNameLst>
                                          <p:attrName>ppt_h</p:attrName>
                                        </p:attrNameLst>
                                      </p:cBhvr>
                                      <p:tavLst>
                                        <p:tav tm="0">
                                          <p:val>
                                            <p:fltVal val="0"/>
                                          </p:val>
                                        </p:tav>
                                        <p:tav tm="100000">
                                          <p:val>
                                            <p:strVal val="#ppt_h"/>
                                          </p:val>
                                        </p:tav>
                                      </p:tavLst>
                                    </p:anim>
                                    <p:animEffect transition="in" filter="fade">
                                      <p:cBhvr>
                                        <p:cTn id="9" dur="500"/>
                                        <p:tgtEl>
                                          <p:spTgt spid="45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53"/>
                                        </p:tgtEl>
                                        <p:attrNameLst>
                                          <p:attrName>style.visibility</p:attrName>
                                        </p:attrNameLst>
                                      </p:cBhvr>
                                      <p:to>
                                        <p:strVal val="visible"/>
                                      </p:to>
                                    </p:set>
                                    <p:anim calcmode="lin" valueType="num">
                                      <p:cBhvr>
                                        <p:cTn id="12" dur="500" fill="hold"/>
                                        <p:tgtEl>
                                          <p:spTgt spid="453"/>
                                        </p:tgtEl>
                                        <p:attrNameLst>
                                          <p:attrName>ppt_w</p:attrName>
                                        </p:attrNameLst>
                                      </p:cBhvr>
                                      <p:tavLst>
                                        <p:tav tm="0">
                                          <p:val>
                                            <p:fltVal val="0"/>
                                          </p:val>
                                        </p:tav>
                                        <p:tav tm="100000">
                                          <p:val>
                                            <p:strVal val="#ppt_w"/>
                                          </p:val>
                                        </p:tav>
                                      </p:tavLst>
                                    </p:anim>
                                    <p:anim calcmode="lin" valueType="num">
                                      <p:cBhvr>
                                        <p:cTn id="13" dur="500" fill="hold"/>
                                        <p:tgtEl>
                                          <p:spTgt spid="453"/>
                                        </p:tgtEl>
                                        <p:attrNameLst>
                                          <p:attrName>ppt_h</p:attrName>
                                        </p:attrNameLst>
                                      </p:cBhvr>
                                      <p:tavLst>
                                        <p:tav tm="0">
                                          <p:val>
                                            <p:fltVal val="0"/>
                                          </p:val>
                                        </p:tav>
                                        <p:tav tm="100000">
                                          <p:val>
                                            <p:strVal val="#ppt_h"/>
                                          </p:val>
                                        </p:tav>
                                      </p:tavLst>
                                    </p:anim>
                                    <p:animEffect transition="in" filter="fade">
                                      <p:cBhvr>
                                        <p:cTn id="14" dur="500"/>
                                        <p:tgtEl>
                                          <p:spTgt spid="45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54"/>
                                        </p:tgtEl>
                                        <p:attrNameLst>
                                          <p:attrName>style.visibility</p:attrName>
                                        </p:attrNameLst>
                                      </p:cBhvr>
                                      <p:to>
                                        <p:strVal val="visible"/>
                                      </p:to>
                                    </p:set>
                                    <p:anim calcmode="lin" valueType="num">
                                      <p:cBhvr>
                                        <p:cTn id="17" dur="500" fill="hold"/>
                                        <p:tgtEl>
                                          <p:spTgt spid="454"/>
                                        </p:tgtEl>
                                        <p:attrNameLst>
                                          <p:attrName>ppt_w</p:attrName>
                                        </p:attrNameLst>
                                      </p:cBhvr>
                                      <p:tavLst>
                                        <p:tav tm="0">
                                          <p:val>
                                            <p:fltVal val="0"/>
                                          </p:val>
                                        </p:tav>
                                        <p:tav tm="100000">
                                          <p:val>
                                            <p:strVal val="#ppt_w"/>
                                          </p:val>
                                        </p:tav>
                                      </p:tavLst>
                                    </p:anim>
                                    <p:anim calcmode="lin" valueType="num">
                                      <p:cBhvr>
                                        <p:cTn id="18" dur="500" fill="hold"/>
                                        <p:tgtEl>
                                          <p:spTgt spid="454"/>
                                        </p:tgtEl>
                                        <p:attrNameLst>
                                          <p:attrName>ppt_h</p:attrName>
                                        </p:attrNameLst>
                                      </p:cBhvr>
                                      <p:tavLst>
                                        <p:tav tm="0">
                                          <p:val>
                                            <p:fltVal val="0"/>
                                          </p:val>
                                        </p:tav>
                                        <p:tav tm="100000">
                                          <p:val>
                                            <p:strVal val="#ppt_h"/>
                                          </p:val>
                                        </p:tav>
                                      </p:tavLst>
                                    </p:anim>
                                    <p:animEffect transition="in" filter="fade">
                                      <p:cBhvr>
                                        <p:cTn id="19" dur="500"/>
                                        <p:tgtEl>
                                          <p:spTgt spid="4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2" grpId="0" animBg="1"/>
      <p:bldP spid="453" grpId="0" animBg="1"/>
      <p:bldP spid="45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rot="16200000">
            <a:off x="-235488" y="4715473"/>
            <a:ext cx="833818" cy="420564"/>
          </a:xfrm>
          <a:prstGeom prst="rect">
            <a:avLst/>
          </a:prstGeom>
          <a:noFill/>
        </p:spPr>
        <p:txBody>
          <a:bodyPr wrap="none" lIns="0" rIns="0" rtlCol="0">
            <a:spAutoFit/>
          </a:bodyPr>
          <a:lstStyle/>
          <a:p>
            <a:r>
              <a:rPr lang="en-US" sz="2133" dirty="0" err="1"/>
              <a:t>fiabilité</a:t>
            </a:r>
            <a:endParaRPr lang="en-US" sz="2133" dirty="0"/>
          </a:p>
        </p:txBody>
      </p:sp>
      <p:sp>
        <p:nvSpPr>
          <p:cNvPr id="6" name="TextBox 5"/>
          <p:cNvSpPr txBox="1"/>
          <p:nvPr/>
        </p:nvSpPr>
        <p:spPr>
          <a:xfrm>
            <a:off x="543168" y="5442916"/>
            <a:ext cx="849729" cy="420564"/>
          </a:xfrm>
          <a:prstGeom prst="rect">
            <a:avLst/>
          </a:prstGeom>
          <a:noFill/>
        </p:spPr>
        <p:txBody>
          <a:bodyPr wrap="square" lIns="0" rIns="0" rtlCol="0">
            <a:spAutoFit/>
          </a:bodyPr>
          <a:lstStyle/>
          <a:p>
            <a:r>
              <a:rPr lang="en-US" sz="2133" dirty="0"/>
              <a:t>prix</a:t>
            </a:r>
          </a:p>
        </p:txBody>
      </p:sp>
      <p:grpSp>
        <p:nvGrpSpPr>
          <p:cNvPr id="45" name="Group 44"/>
          <p:cNvGrpSpPr/>
          <p:nvPr/>
        </p:nvGrpSpPr>
        <p:grpSpPr>
          <a:xfrm>
            <a:off x="347046" y="1963972"/>
            <a:ext cx="4762779" cy="3502428"/>
            <a:chOff x="5257800" y="2038350"/>
            <a:chExt cx="2209800" cy="2133600"/>
          </a:xfrm>
        </p:grpSpPr>
        <p:grpSp>
          <p:nvGrpSpPr>
            <p:cNvPr id="44" name="Group 43"/>
            <p:cNvGrpSpPr/>
            <p:nvPr/>
          </p:nvGrpSpPr>
          <p:grpSpPr>
            <a:xfrm>
              <a:off x="5257800" y="2038350"/>
              <a:ext cx="2209800" cy="2133600"/>
              <a:chOff x="5257800" y="2038350"/>
              <a:chExt cx="2209800" cy="2133600"/>
            </a:xfrm>
          </p:grpSpPr>
          <p:cxnSp>
            <p:nvCxnSpPr>
              <p:cNvPr id="13" name="Straight Connector 12"/>
              <p:cNvCxnSpPr/>
              <p:nvPr/>
            </p:nvCxnSpPr>
            <p:spPr>
              <a:xfrm>
                <a:off x="63627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52578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7467600" y="2038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43" name="Group 42"/>
            <p:cNvGrpSpPr/>
            <p:nvPr/>
          </p:nvGrpSpPr>
          <p:grpSpPr>
            <a:xfrm>
              <a:off x="5257800" y="2038350"/>
              <a:ext cx="2209800" cy="2133600"/>
              <a:chOff x="5295900" y="2038350"/>
              <a:chExt cx="2133600" cy="2209800"/>
            </a:xfrm>
          </p:grpSpPr>
          <p:cxnSp>
            <p:nvCxnSpPr>
              <p:cNvPr id="18" name="Straight Connector 17"/>
              <p:cNvCxnSpPr/>
              <p:nvPr/>
            </p:nvCxnSpPr>
            <p:spPr>
              <a:xfrm rot="5400000">
                <a:off x="6362700" y="20764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rot="5400000">
                <a:off x="6362700" y="9715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rot="5400000">
                <a:off x="6362700" y="3181350"/>
                <a:ext cx="0" cy="2133600"/>
              </a:xfrm>
              <a:prstGeom prst="line">
                <a:avLst/>
              </a:prstGeom>
              <a:ln w="3175" cmpd="sng">
                <a:solidFill>
                  <a:schemeClr val="tx1">
                    <a:alpha val="50000"/>
                  </a:schemeClr>
                </a:solidFill>
              </a:ln>
              <a:effectLst/>
            </p:spPr>
            <p:style>
              <a:lnRef idx="2">
                <a:schemeClr val="accent1"/>
              </a:lnRef>
              <a:fillRef idx="0">
                <a:schemeClr val="accent1"/>
              </a:fillRef>
              <a:effectRef idx="1">
                <a:schemeClr val="accent1"/>
              </a:effectRef>
              <a:fontRef idx="minor">
                <a:schemeClr val="tx1"/>
              </a:fontRef>
            </p:style>
          </p:cxnSp>
        </p:grpSp>
      </p:grpSp>
      <p:sp>
        <p:nvSpPr>
          <p:cNvPr id="30" name="Right Arrow 29"/>
          <p:cNvSpPr/>
          <p:nvPr/>
        </p:nvSpPr>
        <p:spPr>
          <a:xfrm rot="16200000">
            <a:off x="-1373463" y="3559902"/>
            <a:ext cx="3550265" cy="36576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0" name="Right Arrow 39"/>
          <p:cNvSpPr/>
          <p:nvPr/>
        </p:nvSpPr>
        <p:spPr>
          <a:xfrm>
            <a:off x="354102" y="5292671"/>
            <a:ext cx="4823460" cy="362320"/>
          </a:xfrm>
          <a:prstGeom prst="rightArrow">
            <a:avLst>
              <a:gd name="adj1" fmla="val 26191"/>
              <a:gd name="adj2" fmla="val 50000"/>
            </a:avLst>
          </a:prstGeom>
          <a:gradFill flip="none" rotWithShape="1">
            <a:gsLst>
              <a:gs pos="0">
                <a:schemeClr val="accent1"/>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3200"/>
          </a:p>
        </p:txBody>
      </p:sp>
      <p:sp>
        <p:nvSpPr>
          <p:cNvPr id="46" name="ZoneTexte 45">
            <a:extLst>
              <a:ext uri="{FF2B5EF4-FFF2-40B4-BE49-F238E27FC236}">
                <a16:creationId xmlns:a16="http://schemas.microsoft.com/office/drawing/2014/main" id="{BA868DE5-EE0B-456E-ACEF-647977F885C3}"/>
              </a:ext>
            </a:extLst>
          </p:cNvPr>
          <p:cNvSpPr txBox="1"/>
          <p:nvPr/>
        </p:nvSpPr>
        <p:spPr>
          <a:xfrm>
            <a:off x="2951603" y="382515"/>
            <a:ext cx="6094070" cy="646331"/>
          </a:xfrm>
          <a:prstGeom prst="rect">
            <a:avLst/>
          </a:prstGeom>
          <a:noFill/>
        </p:spPr>
        <p:txBody>
          <a:bodyPr wrap="square">
            <a:spAutoFit/>
          </a:bodyPr>
          <a:lstStyle/>
          <a:p>
            <a:pPr marL="0" marR="0" lvl="0" indent="0" algn="ctr" rtl="0">
              <a:lnSpc>
                <a:spcPct val="90000"/>
              </a:lnSpc>
              <a:spcBef>
                <a:spcPts val="0"/>
              </a:spcBef>
              <a:spcAft>
                <a:spcPts val="0"/>
              </a:spcAft>
              <a:buClr>
                <a:schemeClr val="lt1"/>
              </a:buClr>
              <a:buSzPts val="9600"/>
              <a:buFont typeface="Arial"/>
              <a:buNone/>
            </a:pPr>
            <a:r>
              <a:rPr lang="en-US" sz="2000" b="1" i="0" u="none" strike="noStrike" cap="none" dirty="0">
                <a:solidFill>
                  <a:srgbClr val="434343"/>
                </a:solidFill>
                <a:latin typeface="Caveat"/>
                <a:ea typeface="Caveat"/>
                <a:cs typeface="Caveat"/>
                <a:sym typeface="Caveat"/>
              </a:rPr>
              <a:t>Strategies Marketing:</a:t>
            </a:r>
          </a:p>
          <a:p>
            <a:pPr marL="0" marR="0" lvl="0" indent="0" algn="ctr" rtl="0">
              <a:lnSpc>
                <a:spcPct val="90000"/>
              </a:lnSpc>
              <a:spcBef>
                <a:spcPts val="0"/>
              </a:spcBef>
              <a:spcAft>
                <a:spcPts val="0"/>
              </a:spcAft>
              <a:buClr>
                <a:schemeClr val="lt1"/>
              </a:buClr>
              <a:buSzPts val="9600"/>
              <a:buFont typeface="Arial"/>
              <a:buNone/>
            </a:pPr>
            <a:r>
              <a:rPr lang="en-US" sz="2000" b="1" i="0" u="none" strike="noStrike" cap="none" dirty="0" err="1">
                <a:solidFill>
                  <a:schemeClr val="dk2"/>
                </a:solidFill>
                <a:latin typeface="Caveat"/>
                <a:ea typeface="Caveat"/>
                <a:cs typeface="Caveat"/>
                <a:sym typeface="Caveat"/>
              </a:rPr>
              <a:t>Positionnement</a:t>
            </a:r>
            <a:endParaRPr lang="en-US" sz="2000" b="1" i="0" u="none" strike="noStrike" cap="none" dirty="0">
              <a:solidFill>
                <a:schemeClr val="dk2"/>
              </a:solidFill>
              <a:latin typeface="Caveat"/>
              <a:ea typeface="Caveat"/>
              <a:cs typeface="Caveat"/>
              <a:sym typeface="Caveat"/>
            </a:endParaRPr>
          </a:p>
        </p:txBody>
      </p:sp>
      <p:sp>
        <p:nvSpPr>
          <p:cNvPr id="51" name="Rectangle 50">
            <a:extLst>
              <a:ext uri="{FF2B5EF4-FFF2-40B4-BE49-F238E27FC236}">
                <a16:creationId xmlns:a16="http://schemas.microsoft.com/office/drawing/2014/main" id="{93A7A683-B793-4C08-AC04-B85B8AD3B4C0}"/>
              </a:ext>
            </a:extLst>
          </p:cNvPr>
          <p:cNvSpPr/>
          <p:nvPr/>
        </p:nvSpPr>
        <p:spPr>
          <a:xfrm>
            <a:off x="428435" y="3868604"/>
            <a:ext cx="2486364" cy="535531"/>
          </a:xfrm>
          <a:prstGeom prst="rect">
            <a:avLst/>
          </a:prstGeom>
        </p:spPr>
        <p:txBody>
          <a:bodyPr wrap="square">
            <a:spAutoFit/>
          </a:bodyPr>
          <a:lstStyle/>
          <a:p>
            <a:pPr>
              <a:lnSpc>
                <a:spcPct val="90000"/>
              </a:lnSpc>
              <a:spcBef>
                <a:spcPts val="1200"/>
              </a:spcBef>
            </a:pPr>
            <a:r>
              <a:rPr lang="en-US" sz="1600" dirty="0"/>
              <a:t>Notre </a:t>
            </a:r>
            <a:r>
              <a:rPr lang="en-US" sz="1600" dirty="0" err="1"/>
              <a:t>systeme</a:t>
            </a:r>
            <a:r>
              <a:rPr lang="en-US" sz="1600" dirty="0"/>
              <a:t>: </a:t>
            </a:r>
            <a:r>
              <a:rPr lang="en-US" sz="1600" dirty="0" err="1"/>
              <a:t>virtuelle</a:t>
            </a:r>
            <a:r>
              <a:rPr lang="en-US" sz="1600" dirty="0"/>
              <a:t> </a:t>
            </a:r>
            <a:r>
              <a:rPr lang="en-US" sz="1600" dirty="0" err="1"/>
              <a:t>hopitals</a:t>
            </a:r>
            <a:endParaRPr lang="en-US" sz="1600" dirty="0"/>
          </a:p>
        </p:txBody>
      </p:sp>
      <p:sp>
        <p:nvSpPr>
          <p:cNvPr id="52" name="ZoneTexte 51">
            <a:extLst>
              <a:ext uri="{FF2B5EF4-FFF2-40B4-BE49-F238E27FC236}">
                <a16:creationId xmlns:a16="http://schemas.microsoft.com/office/drawing/2014/main" id="{195C2FFF-87B2-49C7-A9EA-B8EF4B11EA66}"/>
              </a:ext>
            </a:extLst>
          </p:cNvPr>
          <p:cNvSpPr txBox="1"/>
          <p:nvPr/>
        </p:nvSpPr>
        <p:spPr>
          <a:xfrm>
            <a:off x="5436082" y="1963971"/>
            <a:ext cx="5536319" cy="1815882"/>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4800"/>
              <a:buFont typeface="Arial"/>
              <a:buNone/>
            </a:pPr>
            <a:r>
              <a:rPr lang="fr-FR" sz="1600" b="1" i="0" u="none" strike="noStrike" cap="none" dirty="0">
                <a:solidFill>
                  <a:srgbClr val="1C4587"/>
                </a:solidFill>
                <a:latin typeface="Caveat"/>
                <a:ea typeface="Caveat"/>
                <a:cs typeface="Caveat"/>
                <a:sym typeface="Caveat"/>
              </a:rPr>
              <a:t>Les éléments clés de notre proposition de valeur :</a:t>
            </a:r>
          </a:p>
          <a:p>
            <a:pPr lvl="0">
              <a:buSzPts val="4800"/>
            </a:pPr>
            <a:r>
              <a:rPr lang="fr-FR" sz="1600" dirty="0">
                <a:latin typeface="Caveat"/>
                <a:ea typeface="Caveat"/>
                <a:cs typeface="Caveat"/>
                <a:sym typeface="Caveat"/>
              </a:rPr>
              <a:t>Pas plus de perte du temps en attendant votre rôle,</a:t>
            </a:r>
          </a:p>
          <a:p>
            <a:pPr lvl="0">
              <a:buSzPts val="4800"/>
            </a:pPr>
            <a:r>
              <a:rPr lang="fr-FR" sz="1600" dirty="0">
                <a:latin typeface="Caveat"/>
                <a:ea typeface="Caveat"/>
                <a:cs typeface="Caveat"/>
                <a:sym typeface="Caveat"/>
              </a:rPr>
              <a:t>notre plateforme est simple, facile à utiliser est accessible pour tous.</a:t>
            </a:r>
            <a:endParaRPr lang="fr-FR" sz="1600" b="0" i="0" u="none" strike="noStrike" cap="none" dirty="0">
              <a:solidFill>
                <a:srgbClr val="000000"/>
              </a:solidFill>
              <a:latin typeface="Caveat"/>
              <a:ea typeface="Caveat"/>
              <a:cs typeface="Caveat"/>
              <a:sym typeface="Caveat"/>
            </a:endParaRPr>
          </a:p>
          <a:p>
            <a:pPr marL="0" marR="0" lvl="0" indent="0" algn="l" rtl="0">
              <a:lnSpc>
                <a:spcPct val="100000"/>
              </a:lnSpc>
              <a:spcBef>
                <a:spcPts val="0"/>
              </a:spcBef>
              <a:spcAft>
                <a:spcPts val="0"/>
              </a:spcAft>
              <a:buClr>
                <a:srgbClr val="000000"/>
              </a:buClr>
              <a:buSzPts val="4800"/>
              <a:buFont typeface="Arial"/>
              <a:buNone/>
            </a:pPr>
            <a:r>
              <a:rPr lang="fr-FR" sz="1600" b="1" i="0" u="none" strike="noStrike" cap="none" dirty="0">
                <a:solidFill>
                  <a:srgbClr val="1C4587"/>
                </a:solidFill>
                <a:latin typeface="Caveat"/>
                <a:ea typeface="Caveat"/>
                <a:cs typeface="Caveat"/>
                <a:sym typeface="Caveat"/>
              </a:rPr>
              <a:t>En quoi notre produit/service est unique ? </a:t>
            </a:r>
          </a:p>
          <a:p>
            <a:pPr marL="0" marR="0" lvl="0" indent="0" algn="l" rtl="0">
              <a:lnSpc>
                <a:spcPct val="100000"/>
              </a:lnSpc>
              <a:spcBef>
                <a:spcPts val="0"/>
              </a:spcBef>
              <a:spcAft>
                <a:spcPts val="0"/>
              </a:spcAft>
              <a:buClr>
                <a:srgbClr val="000000"/>
              </a:buClr>
              <a:buSzPts val="4800"/>
              <a:buFont typeface="Arial"/>
              <a:buNone/>
            </a:pPr>
            <a:r>
              <a:rPr lang="fr-FR" sz="1600" b="0" i="0" u="none" strike="noStrike" cap="none" dirty="0">
                <a:solidFill>
                  <a:srgbClr val="000000"/>
                </a:solidFill>
                <a:latin typeface="Caveat"/>
                <a:ea typeface="Caveat"/>
                <a:cs typeface="Caveat"/>
                <a:sym typeface="Caveat"/>
              </a:rPr>
              <a:t>1. Innovante</a:t>
            </a:r>
          </a:p>
          <a:p>
            <a:pPr marL="0" marR="0" lvl="0" indent="0" algn="l" rtl="0">
              <a:lnSpc>
                <a:spcPct val="100000"/>
              </a:lnSpc>
              <a:spcBef>
                <a:spcPts val="0"/>
              </a:spcBef>
              <a:spcAft>
                <a:spcPts val="0"/>
              </a:spcAft>
              <a:buClr>
                <a:srgbClr val="000000"/>
              </a:buClr>
              <a:buSzPts val="4800"/>
              <a:buFont typeface="Arial"/>
              <a:buNone/>
            </a:pPr>
            <a:r>
              <a:rPr lang="fr-FR" sz="1600" b="0" i="0" u="none" strike="noStrike" cap="none" dirty="0">
                <a:solidFill>
                  <a:srgbClr val="000000"/>
                </a:solidFill>
                <a:latin typeface="Caveat"/>
                <a:ea typeface="Caveat"/>
                <a:cs typeface="Caveat"/>
                <a:sym typeface="Caveat"/>
              </a:rPr>
              <a:t>2. </a:t>
            </a:r>
            <a:r>
              <a:rPr lang="fr-FR" sz="1600" dirty="0">
                <a:solidFill>
                  <a:srgbClr val="000000"/>
                </a:solidFill>
                <a:latin typeface="Caveat"/>
                <a:ea typeface="Caveat"/>
                <a:cs typeface="Caveat"/>
                <a:sym typeface="Caveat"/>
              </a:rPr>
              <a:t>Simple</a:t>
            </a:r>
            <a:r>
              <a:rPr lang="fr-FR" sz="1600" b="0" i="0" u="none" strike="noStrike" cap="none" dirty="0">
                <a:solidFill>
                  <a:srgbClr val="000000"/>
                </a:solidFill>
                <a:latin typeface="Caveat"/>
                <a:ea typeface="Caveat"/>
                <a:cs typeface="Caveat"/>
                <a:sym typeface="Caveat"/>
              </a:rPr>
              <a:t> </a:t>
            </a:r>
          </a:p>
        </p:txBody>
      </p:sp>
      <p:grpSp>
        <p:nvGrpSpPr>
          <p:cNvPr id="54" name="Group 4">
            <a:extLst>
              <a:ext uri="{FF2B5EF4-FFF2-40B4-BE49-F238E27FC236}">
                <a16:creationId xmlns:a16="http://schemas.microsoft.com/office/drawing/2014/main" id="{E1C7F2F5-2461-4EEC-9735-DADECC53CAA8}"/>
              </a:ext>
            </a:extLst>
          </p:cNvPr>
          <p:cNvGrpSpPr>
            <a:grpSpLocks noChangeAspect="1"/>
          </p:cNvGrpSpPr>
          <p:nvPr/>
        </p:nvGrpSpPr>
        <p:grpSpPr bwMode="auto">
          <a:xfrm>
            <a:off x="9909170" y="5101167"/>
            <a:ext cx="885021" cy="1662851"/>
            <a:chOff x="1506" y="3505"/>
            <a:chExt cx="871" cy="1729"/>
          </a:xfrm>
          <a:solidFill>
            <a:schemeClr val="accent2"/>
          </a:solidFill>
        </p:grpSpPr>
        <p:sp>
          <p:nvSpPr>
            <p:cNvPr id="55" name="Freeform 5">
              <a:extLst>
                <a:ext uri="{FF2B5EF4-FFF2-40B4-BE49-F238E27FC236}">
                  <a16:creationId xmlns:a16="http://schemas.microsoft.com/office/drawing/2014/main" id="{48230743-ADB6-48E2-9100-8112DC6C778D}"/>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57" name="Freeform 6">
              <a:extLst>
                <a:ext uri="{FF2B5EF4-FFF2-40B4-BE49-F238E27FC236}">
                  <a16:creationId xmlns:a16="http://schemas.microsoft.com/office/drawing/2014/main" id="{46528A26-77F6-4E2A-8D3F-9599562D8C07}"/>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grpSp>
      <p:grpSp>
        <p:nvGrpSpPr>
          <p:cNvPr id="58" name="Group 4">
            <a:extLst>
              <a:ext uri="{FF2B5EF4-FFF2-40B4-BE49-F238E27FC236}">
                <a16:creationId xmlns:a16="http://schemas.microsoft.com/office/drawing/2014/main" id="{8A6B395A-521C-4070-91FC-8FD5B7B995ED}"/>
              </a:ext>
            </a:extLst>
          </p:cNvPr>
          <p:cNvGrpSpPr>
            <a:grpSpLocks noChangeAspect="1"/>
          </p:cNvGrpSpPr>
          <p:nvPr/>
        </p:nvGrpSpPr>
        <p:grpSpPr bwMode="auto">
          <a:xfrm>
            <a:off x="9130479" y="5101167"/>
            <a:ext cx="885021" cy="1756833"/>
            <a:chOff x="1506" y="3505"/>
            <a:chExt cx="871" cy="1729"/>
          </a:xfrm>
          <a:solidFill>
            <a:schemeClr val="accent1">
              <a:lumMod val="75000"/>
            </a:schemeClr>
          </a:solidFill>
        </p:grpSpPr>
        <p:sp>
          <p:nvSpPr>
            <p:cNvPr id="62" name="Freeform 5">
              <a:extLst>
                <a:ext uri="{FF2B5EF4-FFF2-40B4-BE49-F238E27FC236}">
                  <a16:creationId xmlns:a16="http://schemas.microsoft.com/office/drawing/2014/main" id="{A4A5B4DD-4A7F-4918-AE09-C8FC16350386}"/>
                </a:ext>
              </a:extLst>
            </p:cNvPr>
            <p:cNvSpPr>
              <a:spLocks noEditPoints="1"/>
            </p:cNvSpPr>
            <p:nvPr/>
          </p:nvSpPr>
          <p:spPr bwMode="auto">
            <a:xfrm>
              <a:off x="1777" y="3505"/>
              <a:ext cx="329" cy="325"/>
            </a:xfrm>
            <a:custGeom>
              <a:avLst/>
              <a:gdLst>
                <a:gd name="T0" fmla="*/ 69 w 138"/>
                <a:gd name="T1" fmla="*/ 137 h 137"/>
                <a:gd name="T2" fmla="*/ 0 w 138"/>
                <a:gd name="T3" fmla="*/ 68 h 137"/>
                <a:gd name="T4" fmla="*/ 69 w 138"/>
                <a:gd name="T5" fmla="*/ 0 h 137"/>
                <a:gd name="T6" fmla="*/ 138 w 138"/>
                <a:gd name="T7" fmla="*/ 68 h 137"/>
                <a:gd name="T8" fmla="*/ 69 w 138"/>
                <a:gd name="T9" fmla="*/ 137 h 137"/>
                <a:gd name="T10" fmla="*/ 69 w 138"/>
                <a:gd name="T11" fmla="*/ 14 h 137"/>
                <a:gd name="T12" fmla="*/ 14 w 138"/>
                <a:gd name="T13" fmla="*/ 68 h 137"/>
                <a:gd name="T14" fmla="*/ 69 w 138"/>
                <a:gd name="T15" fmla="*/ 123 h 137"/>
                <a:gd name="T16" fmla="*/ 124 w 138"/>
                <a:gd name="T17" fmla="*/ 68 h 137"/>
                <a:gd name="T18" fmla="*/ 69 w 138"/>
                <a:gd name="T19" fmla="*/ 1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8" h="137">
                  <a:moveTo>
                    <a:pt x="69" y="137"/>
                  </a:moveTo>
                  <a:cubicBezTo>
                    <a:pt x="31" y="137"/>
                    <a:pt x="0" y="106"/>
                    <a:pt x="0" y="68"/>
                  </a:cubicBezTo>
                  <a:cubicBezTo>
                    <a:pt x="0" y="30"/>
                    <a:pt x="31" y="0"/>
                    <a:pt x="69" y="0"/>
                  </a:cubicBezTo>
                  <a:cubicBezTo>
                    <a:pt x="107" y="0"/>
                    <a:pt x="138" y="30"/>
                    <a:pt x="138" y="68"/>
                  </a:cubicBezTo>
                  <a:cubicBezTo>
                    <a:pt x="138" y="106"/>
                    <a:pt x="107" y="137"/>
                    <a:pt x="69" y="137"/>
                  </a:cubicBezTo>
                  <a:close/>
                  <a:moveTo>
                    <a:pt x="69" y="14"/>
                  </a:moveTo>
                  <a:cubicBezTo>
                    <a:pt x="39" y="14"/>
                    <a:pt x="14" y="38"/>
                    <a:pt x="14" y="68"/>
                  </a:cubicBezTo>
                  <a:cubicBezTo>
                    <a:pt x="14" y="99"/>
                    <a:pt x="39" y="123"/>
                    <a:pt x="69" y="123"/>
                  </a:cubicBezTo>
                  <a:cubicBezTo>
                    <a:pt x="100" y="123"/>
                    <a:pt x="124" y="99"/>
                    <a:pt x="124" y="68"/>
                  </a:cubicBezTo>
                  <a:cubicBezTo>
                    <a:pt x="124" y="38"/>
                    <a:pt x="100" y="14"/>
                    <a:pt x="69"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63" name="Freeform 6">
              <a:extLst>
                <a:ext uri="{FF2B5EF4-FFF2-40B4-BE49-F238E27FC236}">
                  <a16:creationId xmlns:a16="http://schemas.microsoft.com/office/drawing/2014/main" id="{3F1423DE-0BB0-42C8-98C0-8E38C72D44A7}"/>
                </a:ext>
              </a:extLst>
            </p:cNvPr>
            <p:cNvSpPr>
              <a:spLocks noEditPoints="1"/>
            </p:cNvSpPr>
            <p:nvPr/>
          </p:nvSpPr>
          <p:spPr bwMode="auto">
            <a:xfrm>
              <a:off x="1506" y="3870"/>
              <a:ext cx="871" cy="1364"/>
            </a:xfrm>
            <a:custGeom>
              <a:avLst/>
              <a:gdLst>
                <a:gd name="T0" fmla="*/ 205 w 366"/>
                <a:gd name="T1" fmla="*/ 547 h 575"/>
                <a:gd name="T2" fmla="*/ 161 w 366"/>
                <a:gd name="T3" fmla="*/ 547 h 575"/>
                <a:gd name="T4" fmla="*/ 95 w 366"/>
                <a:gd name="T5" fmla="*/ 547 h 575"/>
                <a:gd name="T6" fmla="*/ 105 w 366"/>
                <a:gd name="T7" fmla="*/ 161 h 575"/>
                <a:gd name="T8" fmla="*/ 31 w 366"/>
                <a:gd name="T9" fmla="*/ 287 h 575"/>
                <a:gd name="T10" fmla="*/ 4 w 366"/>
                <a:gd name="T11" fmla="*/ 254 h 575"/>
                <a:gd name="T12" fmla="*/ 12 w 366"/>
                <a:gd name="T13" fmla="*/ 228 h 575"/>
                <a:gd name="T14" fmla="*/ 183 w 366"/>
                <a:gd name="T15" fmla="*/ 0 h 575"/>
                <a:gd name="T16" fmla="*/ 354 w 366"/>
                <a:gd name="T17" fmla="*/ 228 h 575"/>
                <a:gd name="T18" fmla="*/ 363 w 366"/>
                <a:gd name="T19" fmla="*/ 254 h 575"/>
                <a:gd name="T20" fmla="*/ 335 w 366"/>
                <a:gd name="T21" fmla="*/ 287 h 575"/>
                <a:gd name="T22" fmla="*/ 262 w 366"/>
                <a:gd name="T23" fmla="*/ 161 h 575"/>
                <a:gd name="T24" fmla="*/ 271 w 366"/>
                <a:gd name="T25" fmla="*/ 547 h 575"/>
                <a:gd name="T26" fmla="*/ 238 w 366"/>
                <a:gd name="T27" fmla="*/ 575 h 575"/>
                <a:gd name="T28" fmla="*/ 190 w 366"/>
                <a:gd name="T29" fmla="*/ 299 h 575"/>
                <a:gd name="T30" fmla="*/ 238 w 366"/>
                <a:gd name="T31" fmla="*/ 561 h 575"/>
                <a:gd name="T32" fmla="*/ 238 w 366"/>
                <a:gd name="T33" fmla="*/ 561 h 575"/>
                <a:gd name="T34" fmla="*/ 257 w 366"/>
                <a:gd name="T35" fmla="*/ 546 h 575"/>
                <a:gd name="T36" fmla="*/ 256 w 366"/>
                <a:gd name="T37" fmla="*/ 481 h 575"/>
                <a:gd name="T38" fmla="*/ 247 w 366"/>
                <a:gd name="T39" fmla="*/ 127 h 575"/>
                <a:gd name="T40" fmla="*/ 260 w 366"/>
                <a:gd name="T41" fmla="*/ 124 h 575"/>
                <a:gd name="T42" fmla="*/ 335 w 366"/>
                <a:gd name="T43" fmla="*/ 273 h 575"/>
                <a:gd name="T44" fmla="*/ 350 w 366"/>
                <a:gd name="T45" fmla="*/ 258 h 575"/>
                <a:gd name="T46" fmla="*/ 347 w 366"/>
                <a:gd name="T47" fmla="*/ 251 h 575"/>
                <a:gd name="T48" fmla="*/ 279 w 366"/>
                <a:gd name="T49" fmla="*/ 50 h 575"/>
                <a:gd name="T50" fmla="*/ 88 w 366"/>
                <a:gd name="T51" fmla="*/ 50 h 575"/>
                <a:gd name="T52" fmla="*/ 19 w 366"/>
                <a:gd name="T53" fmla="*/ 251 h 575"/>
                <a:gd name="T54" fmla="*/ 17 w 366"/>
                <a:gd name="T55" fmla="*/ 258 h 575"/>
                <a:gd name="T56" fmla="*/ 31 w 366"/>
                <a:gd name="T57" fmla="*/ 273 h 575"/>
                <a:gd name="T58" fmla="*/ 107 w 366"/>
                <a:gd name="T59" fmla="*/ 124 h 575"/>
                <a:gd name="T60" fmla="*/ 120 w 366"/>
                <a:gd name="T61" fmla="*/ 127 h 575"/>
                <a:gd name="T62" fmla="*/ 111 w 366"/>
                <a:gd name="T63" fmla="*/ 481 h 575"/>
                <a:gd name="T64" fmla="*/ 110 w 366"/>
                <a:gd name="T65" fmla="*/ 542 h 575"/>
                <a:gd name="T66" fmla="*/ 128 w 366"/>
                <a:gd name="T67" fmla="*/ 561 h 575"/>
                <a:gd name="T68" fmla="*/ 176 w 366"/>
                <a:gd name="T69" fmla="*/ 299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6" h="575">
                  <a:moveTo>
                    <a:pt x="238" y="575"/>
                  </a:moveTo>
                  <a:cubicBezTo>
                    <a:pt x="221" y="575"/>
                    <a:pt x="207" y="562"/>
                    <a:pt x="205" y="547"/>
                  </a:cubicBezTo>
                  <a:cubicBezTo>
                    <a:pt x="183" y="360"/>
                    <a:pt x="183" y="360"/>
                    <a:pt x="183" y="360"/>
                  </a:cubicBezTo>
                  <a:cubicBezTo>
                    <a:pt x="161" y="547"/>
                    <a:pt x="161" y="547"/>
                    <a:pt x="161" y="547"/>
                  </a:cubicBezTo>
                  <a:cubicBezTo>
                    <a:pt x="160" y="562"/>
                    <a:pt x="146" y="575"/>
                    <a:pt x="128" y="575"/>
                  </a:cubicBezTo>
                  <a:cubicBezTo>
                    <a:pt x="111" y="575"/>
                    <a:pt x="97" y="562"/>
                    <a:pt x="95" y="547"/>
                  </a:cubicBezTo>
                  <a:cubicBezTo>
                    <a:pt x="95" y="546"/>
                    <a:pt x="95" y="546"/>
                    <a:pt x="95" y="545"/>
                  </a:cubicBezTo>
                  <a:cubicBezTo>
                    <a:pt x="96" y="536"/>
                    <a:pt x="102" y="307"/>
                    <a:pt x="105" y="161"/>
                  </a:cubicBezTo>
                  <a:cubicBezTo>
                    <a:pt x="55" y="272"/>
                    <a:pt x="55" y="272"/>
                    <a:pt x="55" y="272"/>
                  </a:cubicBezTo>
                  <a:cubicBezTo>
                    <a:pt x="51" y="281"/>
                    <a:pt x="42" y="287"/>
                    <a:pt x="31" y="287"/>
                  </a:cubicBezTo>
                  <a:cubicBezTo>
                    <a:pt x="28" y="287"/>
                    <a:pt x="25" y="286"/>
                    <a:pt x="22" y="285"/>
                  </a:cubicBezTo>
                  <a:cubicBezTo>
                    <a:pt x="8" y="280"/>
                    <a:pt x="0" y="267"/>
                    <a:pt x="4" y="254"/>
                  </a:cubicBezTo>
                  <a:cubicBezTo>
                    <a:pt x="4" y="254"/>
                    <a:pt x="4" y="254"/>
                    <a:pt x="4" y="253"/>
                  </a:cubicBezTo>
                  <a:cubicBezTo>
                    <a:pt x="5" y="252"/>
                    <a:pt x="8" y="241"/>
                    <a:pt x="12" y="228"/>
                  </a:cubicBezTo>
                  <a:cubicBezTo>
                    <a:pt x="30" y="174"/>
                    <a:pt x="66" y="63"/>
                    <a:pt x="75" y="44"/>
                  </a:cubicBezTo>
                  <a:cubicBezTo>
                    <a:pt x="90" y="13"/>
                    <a:pt x="122" y="0"/>
                    <a:pt x="183" y="0"/>
                  </a:cubicBezTo>
                  <a:cubicBezTo>
                    <a:pt x="244" y="0"/>
                    <a:pt x="277" y="13"/>
                    <a:pt x="292" y="44"/>
                  </a:cubicBezTo>
                  <a:cubicBezTo>
                    <a:pt x="301" y="63"/>
                    <a:pt x="337" y="175"/>
                    <a:pt x="354" y="228"/>
                  </a:cubicBezTo>
                  <a:cubicBezTo>
                    <a:pt x="359" y="241"/>
                    <a:pt x="362" y="252"/>
                    <a:pt x="363" y="253"/>
                  </a:cubicBezTo>
                  <a:cubicBezTo>
                    <a:pt x="363" y="254"/>
                    <a:pt x="363" y="254"/>
                    <a:pt x="363" y="254"/>
                  </a:cubicBezTo>
                  <a:cubicBezTo>
                    <a:pt x="366" y="267"/>
                    <a:pt x="358" y="280"/>
                    <a:pt x="345" y="285"/>
                  </a:cubicBezTo>
                  <a:cubicBezTo>
                    <a:pt x="342" y="286"/>
                    <a:pt x="339" y="287"/>
                    <a:pt x="335" y="287"/>
                  </a:cubicBezTo>
                  <a:cubicBezTo>
                    <a:pt x="325" y="287"/>
                    <a:pt x="316" y="281"/>
                    <a:pt x="312" y="272"/>
                  </a:cubicBezTo>
                  <a:cubicBezTo>
                    <a:pt x="262" y="161"/>
                    <a:pt x="262" y="161"/>
                    <a:pt x="262" y="161"/>
                  </a:cubicBezTo>
                  <a:cubicBezTo>
                    <a:pt x="265" y="307"/>
                    <a:pt x="271" y="536"/>
                    <a:pt x="271" y="545"/>
                  </a:cubicBezTo>
                  <a:cubicBezTo>
                    <a:pt x="271" y="546"/>
                    <a:pt x="271" y="546"/>
                    <a:pt x="271" y="547"/>
                  </a:cubicBezTo>
                  <a:cubicBezTo>
                    <a:pt x="270" y="562"/>
                    <a:pt x="256" y="575"/>
                    <a:pt x="238" y="575"/>
                  </a:cubicBezTo>
                  <a:cubicBezTo>
                    <a:pt x="238" y="575"/>
                    <a:pt x="238" y="575"/>
                    <a:pt x="238" y="575"/>
                  </a:cubicBezTo>
                  <a:close/>
                  <a:moveTo>
                    <a:pt x="183" y="293"/>
                  </a:moveTo>
                  <a:cubicBezTo>
                    <a:pt x="187" y="293"/>
                    <a:pt x="190" y="296"/>
                    <a:pt x="190" y="299"/>
                  </a:cubicBezTo>
                  <a:cubicBezTo>
                    <a:pt x="219" y="545"/>
                    <a:pt x="219" y="545"/>
                    <a:pt x="219" y="545"/>
                  </a:cubicBezTo>
                  <a:cubicBezTo>
                    <a:pt x="220" y="554"/>
                    <a:pt x="228" y="561"/>
                    <a:pt x="238" y="561"/>
                  </a:cubicBezTo>
                  <a:cubicBezTo>
                    <a:pt x="238" y="568"/>
                    <a:pt x="238" y="568"/>
                    <a:pt x="238" y="568"/>
                  </a:cubicBezTo>
                  <a:cubicBezTo>
                    <a:pt x="238" y="561"/>
                    <a:pt x="238" y="561"/>
                    <a:pt x="238" y="561"/>
                  </a:cubicBezTo>
                  <a:cubicBezTo>
                    <a:pt x="248" y="561"/>
                    <a:pt x="257" y="554"/>
                    <a:pt x="257" y="546"/>
                  </a:cubicBezTo>
                  <a:cubicBezTo>
                    <a:pt x="257" y="546"/>
                    <a:pt x="257" y="546"/>
                    <a:pt x="257" y="546"/>
                  </a:cubicBezTo>
                  <a:cubicBezTo>
                    <a:pt x="257" y="542"/>
                    <a:pt x="257" y="537"/>
                    <a:pt x="257" y="528"/>
                  </a:cubicBezTo>
                  <a:cubicBezTo>
                    <a:pt x="256" y="517"/>
                    <a:pt x="256" y="500"/>
                    <a:pt x="256" y="481"/>
                  </a:cubicBezTo>
                  <a:cubicBezTo>
                    <a:pt x="255" y="441"/>
                    <a:pt x="253" y="389"/>
                    <a:pt x="252" y="337"/>
                  </a:cubicBezTo>
                  <a:cubicBezTo>
                    <a:pt x="249" y="232"/>
                    <a:pt x="247" y="127"/>
                    <a:pt x="247" y="127"/>
                  </a:cubicBezTo>
                  <a:cubicBezTo>
                    <a:pt x="247" y="124"/>
                    <a:pt x="249" y="121"/>
                    <a:pt x="252" y="120"/>
                  </a:cubicBezTo>
                  <a:cubicBezTo>
                    <a:pt x="255" y="120"/>
                    <a:pt x="259" y="121"/>
                    <a:pt x="260" y="124"/>
                  </a:cubicBezTo>
                  <a:cubicBezTo>
                    <a:pt x="325" y="266"/>
                    <a:pt x="325" y="266"/>
                    <a:pt x="325" y="266"/>
                  </a:cubicBezTo>
                  <a:cubicBezTo>
                    <a:pt x="326" y="270"/>
                    <a:pt x="330" y="273"/>
                    <a:pt x="335" y="273"/>
                  </a:cubicBezTo>
                  <a:cubicBezTo>
                    <a:pt x="337" y="273"/>
                    <a:pt x="339" y="272"/>
                    <a:pt x="340" y="272"/>
                  </a:cubicBezTo>
                  <a:cubicBezTo>
                    <a:pt x="347" y="270"/>
                    <a:pt x="351" y="263"/>
                    <a:pt x="350" y="258"/>
                  </a:cubicBezTo>
                  <a:cubicBezTo>
                    <a:pt x="350" y="258"/>
                    <a:pt x="350" y="258"/>
                    <a:pt x="350" y="258"/>
                  </a:cubicBezTo>
                  <a:cubicBezTo>
                    <a:pt x="349" y="256"/>
                    <a:pt x="348" y="254"/>
                    <a:pt x="347" y="251"/>
                  </a:cubicBezTo>
                  <a:cubicBezTo>
                    <a:pt x="346" y="247"/>
                    <a:pt x="344" y="240"/>
                    <a:pt x="341" y="232"/>
                  </a:cubicBezTo>
                  <a:cubicBezTo>
                    <a:pt x="325" y="183"/>
                    <a:pt x="288" y="69"/>
                    <a:pt x="279" y="50"/>
                  </a:cubicBezTo>
                  <a:cubicBezTo>
                    <a:pt x="270" y="32"/>
                    <a:pt x="252" y="14"/>
                    <a:pt x="183" y="14"/>
                  </a:cubicBezTo>
                  <a:cubicBezTo>
                    <a:pt x="115" y="14"/>
                    <a:pt x="96" y="32"/>
                    <a:pt x="88" y="50"/>
                  </a:cubicBezTo>
                  <a:cubicBezTo>
                    <a:pt x="79" y="69"/>
                    <a:pt x="42" y="183"/>
                    <a:pt x="26" y="232"/>
                  </a:cubicBezTo>
                  <a:cubicBezTo>
                    <a:pt x="23" y="240"/>
                    <a:pt x="21" y="247"/>
                    <a:pt x="19" y="251"/>
                  </a:cubicBezTo>
                  <a:cubicBezTo>
                    <a:pt x="19" y="254"/>
                    <a:pt x="18" y="256"/>
                    <a:pt x="17" y="258"/>
                  </a:cubicBezTo>
                  <a:cubicBezTo>
                    <a:pt x="17" y="258"/>
                    <a:pt x="17" y="258"/>
                    <a:pt x="17" y="258"/>
                  </a:cubicBezTo>
                  <a:cubicBezTo>
                    <a:pt x="16" y="263"/>
                    <a:pt x="20" y="270"/>
                    <a:pt x="26" y="272"/>
                  </a:cubicBezTo>
                  <a:cubicBezTo>
                    <a:pt x="28" y="272"/>
                    <a:pt x="30" y="273"/>
                    <a:pt x="31" y="273"/>
                  </a:cubicBezTo>
                  <a:cubicBezTo>
                    <a:pt x="36" y="273"/>
                    <a:pt x="41" y="270"/>
                    <a:pt x="42" y="266"/>
                  </a:cubicBezTo>
                  <a:cubicBezTo>
                    <a:pt x="107" y="124"/>
                    <a:pt x="107" y="124"/>
                    <a:pt x="107" y="124"/>
                  </a:cubicBezTo>
                  <a:cubicBezTo>
                    <a:pt x="108" y="121"/>
                    <a:pt x="111" y="120"/>
                    <a:pt x="115" y="120"/>
                  </a:cubicBezTo>
                  <a:cubicBezTo>
                    <a:pt x="118" y="121"/>
                    <a:pt x="120" y="124"/>
                    <a:pt x="120" y="127"/>
                  </a:cubicBezTo>
                  <a:cubicBezTo>
                    <a:pt x="120" y="127"/>
                    <a:pt x="117" y="232"/>
                    <a:pt x="115" y="337"/>
                  </a:cubicBezTo>
                  <a:cubicBezTo>
                    <a:pt x="114" y="389"/>
                    <a:pt x="112" y="442"/>
                    <a:pt x="111" y="481"/>
                  </a:cubicBezTo>
                  <a:cubicBezTo>
                    <a:pt x="111" y="500"/>
                    <a:pt x="110" y="517"/>
                    <a:pt x="110" y="528"/>
                  </a:cubicBezTo>
                  <a:cubicBezTo>
                    <a:pt x="110" y="534"/>
                    <a:pt x="110" y="539"/>
                    <a:pt x="110" y="542"/>
                  </a:cubicBezTo>
                  <a:cubicBezTo>
                    <a:pt x="109" y="543"/>
                    <a:pt x="109" y="544"/>
                    <a:pt x="109" y="546"/>
                  </a:cubicBezTo>
                  <a:cubicBezTo>
                    <a:pt x="110" y="554"/>
                    <a:pt x="118" y="561"/>
                    <a:pt x="128" y="561"/>
                  </a:cubicBezTo>
                  <a:cubicBezTo>
                    <a:pt x="138" y="561"/>
                    <a:pt x="147" y="554"/>
                    <a:pt x="147" y="546"/>
                  </a:cubicBezTo>
                  <a:cubicBezTo>
                    <a:pt x="176" y="299"/>
                    <a:pt x="176" y="299"/>
                    <a:pt x="176" y="299"/>
                  </a:cubicBezTo>
                  <a:cubicBezTo>
                    <a:pt x="177" y="296"/>
                    <a:pt x="180" y="293"/>
                    <a:pt x="183" y="2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64" name="Freeform 7">
            <a:extLst>
              <a:ext uri="{FF2B5EF4-FFF2-40B4-BE49-F238E27FC236}">
                <a16:creationId xmlns:a16="http://schemas.microsoft.com/office/drawing/2014/main" id="{52B9BCAF-76CE-411D-ABE3-B4E513E25A90}"/>
              </a:ext>
            </a:extLst>
          </p:cNvPr>
          <p:cNvSpPr>
            <a:spLocks noEditPoints="1"/>
          </p:cNvSpPr>
          <p:nvPr/>
        </p:nvSpPr>
        <p:spPr bwMode="auto">
          <a:xfrm>
            <a:off x="9970386" y="3364454"/>
            <a:ext cx="2484208" cy="2880320"/>
          </a:xfrm>
          <a:custGeom>
            <a:avLst/>
            <a:gdLst>
              <a:gd name="T0" fmla="*/ 1376 w 2745"/>
              <a:gd name="T1" fmla="*/ 85 h 3182"/>
              <a:gd name="T2" fmla="*/ 694 w 2745"/>
              <a:gd name="T3" fmla="*/ 2036 h 3182"/>
              <a:gd name="T4" fmla="*/ 2696 w 2745"/>
              <a:gd name="T5" fmla="*/ 1450 h 3182"/>
              <a:gd name="T6" fmla="*/ 2669 w 2745"/>
              <a:gd name="T7" fmla="*/ 1242 h 3182"/>
              <a:gd name="T8" fmla="*/ 2663 w 2745"/>
              <a:gd name="T9" fmla="*/ 1110 h 3182"/>
              <a:gd name="T10" fmla="*/ 2661 w 2745"/>
              <a:gd name="T11" fmla="*/ 923 h 3182"/>
              <a:gd name="T12" fmla="*/ 2481 w 2745"/>
              <a:gd name="T13" fmla="*/ 863 h 3182"/>
              <a:gd name="T14" fmla="*/ 2457 w 2745"/>
              <a:gd name="T15" fmla="*/ 644 h 3182"/>
              <a:gd name="T16" fmla="*/ 2374 w 2745"/>
              <a:gd name="T17" fmla="*/ 507 h 3182"/>
              <a:gd name="T18" fmla="*/ 2263 w 2745"/>
              <a:gd name="T19" fmla="*/ 368 h 3182"/>
              <a:gd name="T20" fmla="*/ 2162 w 2745"/>
              <a:gd name="T21" fmla="*/ 459 h 3182"/>
              <a:gd name="T22" fmla="*/ 2064 w 2745"/>
              <a:gd name="T23" fmla="*/ 421 h 3182"/>
              <a:gd name="T24" fmla="*/ 1932 w 2745"/>
              <a:gd name="T25" fmla="*/ 290 h 3182"/>
              <a:gd name="T26" fmla="*/ 1801 w 2745"/>
              <a:gd name="T27" fmla="*/ 122 h 3182"/>
              <a:gd name="T28" fmla="*/ 1579 w 2745"/>
              <a:gd name="T29" fmla="*/ 62 h 3182"/>
              <a:gd name="T30" fmla="*/ 1437 w 2745"/>
              <a:gd name="T31" fmla="*/ 181 h 3182"/>
              <a:gd name="T32" fmla="*/ 1315 w 2745"/>
              <a:gd name="T33" fmla="*/ 231 h 3182"/>
              <a:gd name="T34" fmla="*/ 1172 w 2745"/>
              <a:gd name="T35" fmla="*/ 113 h 3182"/>
              <a:gd name="T36" fmla="*/ 1002 w 2745"/>
              <a:gd name="T37" fmla="*/ 57 h 3182"/>
              <a:gd name="T38" fmla="*/ 823 w 2745"/>
              <a:gd name="T39" fmla="*/ 180 h 3182"/>
              <a:gd name="T40" fmla="*/ 723 w 2745"/>
              <a:gd name="T41" fmla="*/ 157 h 3182"/>
              <a:gd name="T42" fmla="*/ 578 w 2745"/>
              <a:gd name="T43" fmla="*/ 384 h 3182"/>
              <a:gd name="T44" fmla="*/ 679 w 2745"/>
              <a:gd name="T45" fmla="*/ 613 h 3182"/>
              <a:gd name="T46" fmla="*/ 514 w 2745"/>
              <a:gd name="T47" fmla="*/ 538 h 3182"/>
              <a:gd name="T48" fmla="*/ 402 w 2745"/>
              <a:gd name="T49" fmla="*/ 546 h 3182"/>
              <a:gd name="T50" fmla="*/ 377 w 2745"/>
              <a:gd name="T51" fmla="*/ 667 h 3182"/>
              <a:gd name="T52" fmla="*/ 354 w 2745"/>
              <a:gd name="T53" fmla="*/ 792 h 3182"/>
              <a:gd name="T54" fmla="*/ 293 w 2745"/>
              <a:gd name="T55" fmla="*/ 796 h 3182"/>
              <a:gd name="T56" fmla="*/ 177 w 2745"/>
              <a:gd name="T57" fmla="*/ 734 h 3182"/>
              <a:gd name="T58" fmla="*/ 104 w 2745"/>
              <a:gd name="T59" fmla="*/ 770 h 3182"/>
              <a:gd name="T60" fmla="*/ 164 w 2745"/>
              <a:gd name="T61" fmla="*/ 968 h 3182"/>
              <a:gd name="T62" fmla="*/ 197 w 2745"/>
              <a:gd name="T63" fmla="*/ 1199 h 3182"/>
              <a:gd name="T64" fmla="*/ 273 w 2745"/>
              <a:gd name="T65" fmla="*/ 1288 h 3182"/>
              <a:gd name="T66" fmla="*/ 154 w 2745"/>
              <a:gd name="T67" fmla="*/ 1443 h 3182"/>
              <a:gd name="T68" fmla="*/ 47 w 2745"/>
              <a:gd name="T69" fmla="*/ 1639 h 3182"/>
              <a:gd name="T70" fmla="*/ 252 w 2745"/>
              <a:gd name="T71" fmla="*/ 1656 h 3182"/>
              <a:gd name="T72" fmla="*/ 543 w 2745"/>
              <a:gd name="T73" fmla="*/ 1633 h 3182"/>
              <a:gd name="T74" fmla="*/ 552 w 2745"/>
              <a:gd name="T75" fmla="*/ 1803 h 3182"/>
              <a:gd name="T76" fmla="*/ 775 w 2745"/>
              <a:gd name="T77" fmla="*/ 1849 h 3182"/>
              <a:gd name="T78" fmla="*/ 884 w 2745"/>
              <a:gd name="T79" fmla="*/ 1933 h 3182"/>
              <a:gd name="T80" fmla="*/ 1104 w 2745"/>
              <a:gd name="T81" fmla="*/ 2165 h 3182"/>
              <a:gd name="T82" fmla="*/ 1447 w 2745"/>
              <a:gd name="T83" fmla="*/ 2573 h 3182"/>
              <a:gd name="T84" fmla="*/ 1633 w 2745"/>
              <a:gd name="T85" fmla="*/ 2027 h 3182"/>
              <a:gd name="T86" fmla="*/ 1842 w 2745"/>
              <a:gd name="T87" fmla="*/ 2029 h 3182"/>
              <a:gd name="T88" fmla="*/ 2003 w 2745"/>
              <a:gd name="T89" fmla="*/ 1981 h 3182"/>
              <a:gd name="T90" fmla="*/ 2217 w 2745"/>
              <a:gd name="T91" fmla="*/ 1945 h 3182"/>
              <a:gd name="T92" fmla="*/ 2312 w 2745"/>
              <a:gd name="T93" fmla="*/ 1893 h 3182"/>
              <a:gd name="T94" fmla="*/ 2441 w 2745"/>
              <a:gd name="T95" fmla="*/ 1758 h 3182"/>
              <a:gd name="T96" fmla="*/ 2670 w 2745"/>
              <a:gd name="T97" fmla="*/ 1653 h 3182"/>
              <a:gd name="T98" fmla="*/ 672 w 2745"/>
              <a:gd name="T99" fmla="*/ 474 h 3182"/>
              <a:gd name="T100" fmla="*/ 673 w 2745"/>
              <a:gd name="T101" fmla="*/ 285 h 3182"/>
              <a:gd name="T102" fmla="*/ 934 w 2745"/>
              <a:gd name="T103" fmla="*/ 146 h 3182"/>
              <a:gd name="T104" fmla="*/ 938 w 2745"/>
              <a:gd name="T105" fmla="*/ 1757 h 3182"/>
              <a:gd name="T106" fmla="*/ 1031 w 2745"/>
              <a:gd name="T107" fmla="*/ 1972 h 3182"/>
              <a:gd name="T108" fmla="*/ 1091 w 2745"/>
              <a:gd name="T109" fmla="*/ 1937 h 3182"/>
              <a:gd name="T110" fmla="*/ 1303 w 2745"/>
              <a:gd name="T111" fmla="*/ 2431 h 3182"/>
              <a:gd name="T112" fmla="*/ 1290 w 2745"/>
              <a:gd name="T113" fmla="*/ 1949 h 3182"/>
              <a:gd name="T114" fmla="*/ 1452 w 2745"/>
              <a:gd name="T115" fmla="*/ 2138 h 3182"/>
              <a:gd name="T116" fmla="*/ 1564 w 2745"/>
              <a:gd name="T117" fmla="*/ 1949 h 3182"/>
              <a:gd name="T118" fmla="*/ 1793 w 2745"/>
              <a:gd name="T119" fmla="*/ 227 h 3182"/>
              <a:gd name="T120" fmla="*/ 2050 w 2745"/>
              <a:gd name="T121" fmla="*/ 1900 h 3182"/>
              <a:gd name="T122" fmla="*/ 2594 w 2745"/>
              <a:gd name="T123" fmla="*/ 1381 h 3182"/>
              <a:gd name="T124" fmla="*/ 823 w 2745"/>
              <a:gd name="T125" fmla="*/ 1969 h 3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45" h="3182">
                <a:moveTo>
                  <a:pt x="789" y="1987"/>
                </a:moveTo>
                <a:cubicBezTo>
                  <a:pt x="772" y="1982"/>
                  <a:pt x="770" y="1974"/>
                  <a:pt x="784" y="1964"/>
                </a:cubicBezTo>
                <a:cubicBezTo>
                  <a:pt x="785" y="1963"/>
                  <a:pt x="785" y="1962"/>
                  <a:pt x="786" y="1960"/>
                </a:cubicBezTo>
                <a:cubicBezTo>
                  <a:pt x="780" y="1957"/>
                  <a:pt x="784" y="1945"/>
                  <a:pt x="773" y="1946"/>
                </a:cubicBezTo>
                <a:cubicBezTo>
                  <a:pt x="764" y="1947"/>
                  <a:pt x="754" y="1947"/>
                  <a:pt x="745" y="1946"/>
                </a:cubicBezTo>
                <a:cubicBezTo>
                  <a:pt x="739" y="1946"/>
                  <a:pt x="734" y="1950"/>
                  <a:pt x="733" y="1955"/>
                </a:cubicBezTo>
                <a:cubicBezTo>
                  <a:pt x="732" y="1961"/>
                  <a:pt x="733" y="1964"/>
                  <a:pt x="725" y="1960"/>
                </a:cubicBezTo>
                <a:cubicBezTo>
                  <a:pt x="717" y="1957"/>
                  <a:pt x="708" y="1961"/>
                  <a:pt x="702" y="1967"/>
                </a:cubicBezTo>
                <a:cubicBezTo>
                  <a:pt x="697" y="1974"/>
                  <a:pt x="704" y="1980"/>
                  <a:pt x="707" y="1985"/>
                </a:cubicBezTo>
                <a:cubicBezTo>
                  <a:pt x="711" y="1992"/>
                  <a:pt x="715" y="1997"/>
                  <a:pt x="723" y="1989"/>
                </a:cubicBezTo>
                <a:cubicBezTo>
                  <a:pt x="725" y="1987"/>
                  <a:pt x="731" y="1987"/>
                  <a:pt x="734" y="1985"/>
                </a:cubicBezTo>
                <a:cubicBezTo>
                  <a:pt x="738" y="1983"/>
                  <a:pt x="741" y="1982"/>
                  <a:pt x="743" y="1987"/>
                </a:cubicBezTo>
                <a:cubicBezTo>
                  <a:pt x="745" y="1991"/>
                  <a:pt x="744" y="1995"/>
                  <a:pt x="739" y="1996"/>
                </a:cubicBezTo>
                <a:cubicBezTo>
                  <a:pt x="735" y="1997"/>
                  <a:pt x="730" y="1996"/>
                  <a:pt x="730" y="2003"/>
                </a:cubicBezTo>
                <a:cubicBezTo>
                  <a:pt x="731" y="2010"/>
                  <a:pt x="735" y="2014"/>
                  <a:pt x="741" y="2016"/>
                </a:cubicBezTo>
                <a:cubicBezTo>
                  <a:pt x="753" y="2018"/>
                  <a:pt x="765" y="2030"/>
                  <a:pt x="778" y="2023"/>
                </a:cubicBezTo>
                <a:cubicBezTo>
                  <a:pt x="788" y="2018"/>
                  <a:pt x="783" y="2000"/>
                  <a:pt x="792" y="1991"/>
                </a:cubicBezTo>
                <a:cubicBezTo>
                  <a:pt x="792" y="1991"/>
                  <a:pt x="790" y="1987"/>
                  <a:pt x="789" y="1987"/>
                </a:cubicBezTo>
                <a:close/>
                <a:moveTo>
                  <a:pt x="1331" y="115"/>
                </a:moveTo>
                <a:cubicBezTo>
                  <a:pt x="1334" y="112"/>
                  <a:pt x="1336" y="106"/>
                  <a:pt x="1340" y="107"/>
                </a:cubicBezTo>
                <a:cubicBezTo>
                  <a:pt x="1358" y="113"/>
                  <a:pt x="1364" y="100"/>
                  <a:pt x="1372" y="89"/>
                </a:cubicBezTo>
                <a:cubicBezTo>
                  <a:pt x="1373" y="87"/>
                  <a:pt x="1373" y="85"/>
                  <a:pt x="1376" y="85"/>
                </a:cubicBezTo>
                <a:cubicBezTo>
                  <a:pt x="1391" y="82"/>
                  <a:pt x="1386" y="74"/>
                  <a:pt x="1382" y="65"/>
                </a:cubicBezTo>
                <a:cubicBezTo>
                  <a:pt x="1377" y="55"/>
                  <a:pt x="1368" y="47"/>
                  <a:pt x="1367" y="36"/>
                </a:cubicBezTo>
                <a:cubicBezTo>
                  <a:pt x="1365" y="15"/>
                  <a:pt x="1353" y="8"/>
                  <a:pt x="1332" y="15"/>
                </a:cubicBezTo>
                <a:cubicBezTo>
                  <a:pt x="1333" y="20"/>
                  <a:pt x="1337" y="22"/>
                  <a:pt x="1342" y="24"/>
                </a:cubicBezTo>
                <a:cubicBezTo>
                  <a:pt x="1347" y="26"/>
                  <a:pt x="1354" y="28"/>
                  <a:pt x="1352" y="34"/>
                </a:cubicBezTo>
                <a:cubicBezTo>
                  <a:pt x="1351" y="40"/>
                  <a:pt x="1344" y="36"/>
                  <a:pt x="1340" y="35"/>
                </a:cubicBezTo>
                <a:cubicBezTo>
                  <a:pt x="1334" y="34"/>
                  <a:pt x="1329" y="35"/>
                  <a:pt x="1326" y="40"/>
                </a:cubicBezTo>
                <a:cubicBezTo>
                  <a:pt x="1322" y="45"/>
                  <a:pt x="1325" y="49"/>
                  <a:pt x="1329" y="52"/>
                </a:cubicBezTo>
                <a:cubicBezTo>
                  <a:pt x="1336" y="58"/>
                  <a:pt x="1322" y="66"/>
                  <a:pt x="1331" y="72"/>
                </a:cubicBezTo>
                <a:cubicBezTo>
                  <a:pt x="1338" y="76"/>
                  <a:pt x="1346" y="67"/>
                  <a:pt x="1351" y="75"/>
                </a:cubicBezTo>
                <a:cubicBezTo>
                  <a:pt x="1351" y="75"/>
                  <a:pt x="1352" y="75"/>
                  <a:pt x="1352" y="76"/>
                </a:cubicBezTo>
                <a:cubicBezTo>
                  <a:pt x="1364" y="81"/>
                  <a:pt x="1355" y="89"/>
                  <a:pt x="1354" y="94"/>
                </a:cubicBezTo>
                <a:cubicBezTo>
                  <a:pt x="1351" y="101"/>
                  <a:pt x="1348" y="96"/>
                  <a:pt x="1343" y="92"/>
                </a:cubicBezTo>
                <a:cubicBezTo>
                  <a:pt x="1332" y="81"/>
                  <a:pt x="1331" y="99"/>
                  <a:pt x="1323" y="102"/>
                </a:cubicBezTo>
                <a:cubicBezTo>
                  <a:pt x="1319" y="103"/>
                  <a:pt x="1313" y="108"/>
                  <a:pt x="1318" y="114"/>
                </a:cubicBezTo>
                <a:cubicBezTo>
                  <a:pt x="1322" y="118"/>
                  <a:pt x="1327" y="121"/>
                  <a:pt x="1331" y="115"/>
                </a:cubicBezTo>
                <a:close/>
                <a:moveTo>
                  <a:pt x="719" y="2016"/>
                </a:moveTo>
                <a:cubicBezTo>
                  <a:pt x="713" y="2014"/>
                  <a:pt x="715" y="2009"/>
                  <a:pt x="712" y="2006"/>
                </a:cubicBezTo>
                <a:cubicBezTo>
                  <a:pt x="707" y="2000"/>
                  <a:pt x="701" y="1996"/>
                  <a:pt x="692" y="1999"/>
                </a:cubicBezTo>
                <a:cubicBezTo>
                  <a:pt x="686" y="2001"/>
                  <a:pt x="680" y="2004"/>
                  <a:pt x="680" y="2010"/>
                </a:cubicBezTo>
                <a:cubicBezTo>
                  <a:pt x="681" y="2019"/>
                  <a:pt x="683" y="2028"/>
                  <a:pt x="688" y="2036"/>
                </a:cubicBezTo>
                <a:cubicBezTo>
                  <a:pt x="688" y="2037"/>
                  <a:pt x="692" y="2037"/>
                  <a:pt x="694" y="2036"/>
                </a:cubicBezTo>
                <a:cubicBezTo>
                  <a:pt x="702" y="2031"/>
                  <a:pt x="707" y="2032"/>
                  <a:pt x="713" y="2040"/>
                </a:cubicBezTo>
                <a:cubicBezTo>
                  <a:pt x="716" y="2044"/>
                  <a:pt x="720" y="2048"/>
                  <a:pt x="726" y="2047"/>
                </a:cubicBezTo>
                <a:cubicBezTo>
                  <a:pt x="728" y="2041"/>
                  <a:pt x="722" y="2037"/>
                  <a:pt x="725" y="2032"/>
                </a:cubicBezTo>
                <a:cubicBezTo>
                  <a:pt x="733" y="2021"/>
                  <a:pt x="733" y="2020"/>
                  <a:pt x="719" y="2016"/>
                </a:cubicBezTo>
                <a:close/>
                <a:moveTo>
                  <a:pt x="2727" y="1574"/>
                </a:moveTo>
                <a:cubicBezTo>
                  <a:pt x="2717" y="1568"/>
                  <a:pt x="2712" y="1562"/>
                  <a:pt x="2721" y="1551"/>
                </a:cubicBezTo>
                <a:cubicBezTo>
                  <a:pt x="2725" y="1546"/>
                  <a:pt x="2728" y="1538"/>
                  <a:pt x="2722" y="1532"/>
                </a:cubicBezTo>
                <a:cubicBezTo>
                  <a:pt x="2719" y="1528"/>
                  <a:pt x="2709" y="1530"/>
                  <a:pt x="2712" y="1523"/>
                </a:cubicBezTo>
                <a:cubicBezTo>
                  <a:pt x="2716" y="1513"/>
                  <a:pt x="2719" y="1528"/>
                  <a:pt x="2724" y="1525"/>
                </a:cubicBezTo>
                <a:cubicBezTo>
                  <a:pt x="2728" y="1522"/>
                  <a:pt x="2732" y="1526"/>
                  <a:pt x="2736" y="1526"/>
                </a:cubicBezTo>
                <a:cubicBezTo>
                  <a:pt x="2739" y="1527"/>
                  <a:pt x="2742" y="1526"/>
                  <a:pt x="2742" y="1523"/>
                </a:cubicBezTo>
                <a:cubicBezTo>
                  <a:pt x="2742" y="1516"/>
                  <a:pt x="2736" y="1513"/>
                  <a:pt x="2732" y="1509"/>
                </a:cubicBezTo>
                <a:cubicBezTo>
                  <a:pt x="2729" y="1506"/>
                  <a:pt x="2726" y="1503"/>
                  <a:pt x="2721" y="1506"/>
                </a:cubicBezTo>
                <a:cubicBezTo>
                  <a:pt x="2718" y="1509"/>
                  <a:pt x="2714" y="1514"/>
                  <a:pt x="2709" y="1509"/>
                </a:cubicBezTo>
                <a:cubicBezTo>
                  <a:pt x="2708" y="1508"/>
                  <a:pt x="2708" y="1506"/>
                  <a:pt x="2708" y="1505"/>
                </a:cubicBezTo>
                <a:cubicBezTo>
                  <a:pt x="2711" y="1501"/>
                  <a:pt x="2716" y="1502"/>
                  <a:pt x="2720" y="1501"/>
                </a:cubicBezTo>
                <a:cubicBezTo>
                  <a:pt x="2722" y="1500"/>
                  <a:pt x="2724" y="1500"/>
                  <a:pt x="2726" y="1500"/>
                </a:cubicBezTo>
                <a:cubicBezTo>
                  <a:pt x="2731" y="1501"/>
                  <a:pt x="2736" y="1503"/>
                  <a:pt x="2736" y="1495"/>
                </a:cubicBezTo>
                <a:cubicBezTo>
                  <a:pt x="2736" y="1488"/>
                  <a:pt x="2731" y="1487"/>
                  <a:pt x="2725" y="1488"/>
                </a:cubicBezTo>
                <a:cubicBezTo>
                  <a:pt x="2709" y="1491"/>
                  <a:pt x="2698" y="1481"/>
                  <a:pt x="2686" y="1475"/>
                </a:cubicBezTo>
                <a:cubicBezTo>
                  <a:pt x="2682" y="1473"/>
                  <a:pt x="2672" y="1465"/>
                  <a:pt x="2685" y="1458"/>
                </a:cubicBezTo>
                <a:cubicBezTo>
                  <a:pt x="2688" y="1456"/>
                  <a:pt x="2692" y="1453"/>
                  <a:pt x="2696" y="1450"/>
                </a:cubicBezTo>
                <a:cubicBezTo>
                  <a:pt x="2699" y="1448"/>
                  <a:pt x="2707" y="1449"/>
                  <a:pt x="2704" y="1442"/>
                </a:cubicBezTo>
                <a:cubicBezTo>
                  <a:pt x="2701" y="1434"/>
                  <a:pt x="2692" y="1432"/>
                  <a:pt x="2686" y="1430"/>
                </a:cubicBezTo>
                <a:cubicBezTo>
                  <a:pt x="2678" y="1428"/>
                  <a:pt x="2686" y="1438"/>
                  <a:pt x="2681" y="1440"/>
                </a:cubicBezTo>
                <a:cubicBezTo>
                  <a:pt x="2669" y="1433"/>
                  <a:pt x="2658" y="1432"/>
                  <a:pt x="2650" y="1443"/>
                </a:cubicBezTo>
                <a:cubicBezTo>
                  <a:pt x="2644" y="1452"/>
                  <a:pt x="2638" y="1449"/>
                  <a:pt x="2631" y="1447"/>
                </a:cubicBezTo>
                <a:cubicBezTo>
                  <a:pt x="2629" y="1446"/>
                  <a:pt x="2624" y="1446"/>
                  <a:pt x="2627" y="1442"/>
                </a:cubicBezTo>
                <a:cubicBezTo>
                  <a:pt x="2629" y="1440"/>
                  <a:pt x="2628" y="1435"/>
                  <a:pt x="2633" y="1435"/>
                </a:cubicBezTo>
                <a:cubicBezTo>
                  <a:pt x="2643" y="1435"/>
                  <a:pt x="2643" y="1435"/>
                  <a:pt x="2639" y="1427"/>
                </a:cubicBezTo>
                <a:cubicBezTo>
                  <a:pt x="2638" y="1424"/>
                  <a:pt x="2634" y="1421"/>
                  <a:pt x="2638" y="1416"/>
                </a:cubicBezTo>
                <a:cubicBezTo>
                  <a:pt x="2647" y="1424"/>
                  <a:pt x="2652" y="1440"/>
                  <a:pt x="2668" y="1430"/>
                </a:cubicBezTo>
                <a:cubicBezTo>
                  <a:pt x="2666" y="1425"/>
                  <a:pt x="2666" y="1424"/>
                  <a:pt x="2671" y="1421"/>
                </a:cubicBezTo>
                <a:cubicBezTo>
                  <a:pt x="2674" y="1419"/>
                  <a:pt x="2673" y="1417"/>
                  <a:pt x="2672" y="1415"/>
                </a:cubicBezTo>
                <a:cubicBezTo>
                  <a:pt x="2666" y="1406"/>
                  <a:pt x="2661" y="1398"/>
                  <a:pt x="2648" y="1403"/>
                </a:cubicBezTo>
                <a:cubicBezTo>
                  <a:pt x="2636" y="1406"/>
                  <a:pt x="2635" y="1396"/>
                  <a:pt x="2633" y="1388"/>
                </a:cubicBezTo>
                <a:cubicBezTo>
                  <a:pt x="2632" y="1382"/>
                  <a:pt x="2624" y="1372"/>
                  <a:pt x="2636" y="1370"/>
                </a:cubicBezTo>
                <a:cubicBezTo>
                  <a:pt x="2653" y="1366"/>
                  <a:pt x="2657" y="1356"/>
                  <a:pt x="2655" y="1342"/>
                </a:cubicBezTo>
                <a:cubicBezTo>
                  <a:pt x="2666" y="1346"/>
                  <a:pt x="2675" y="1355"/>
                  <a:pt x="2687" y="1347"/>
                </a:cubicBezTo>
                <a:cubicBezTo>
                  <a:pt x="2696" y="1341"/>
                  <a:pt x="2684" y="1333"/>
                  <a:pt x="2688" y="1329"/>
                </a:cubicBezTo>
                <a:cubicBezTo>
                  <a:pt x="2698" y="1319"/>
                  <a:pt x="2693" y="1306"/>
                  <a:pt x="2695" y="1295"/>
                </a:cubicBezTo>
                <a:cubicBezTo>
                  <a:pt x="2697" y="1284"/>
                  <a:pt x="2694" y="1279"/>
                  <a:pt x="2683" y="1282"/>
                </a:cubicBezTo>
                <a:cubicBezTo>
                  <a:pt x="2688" y="1275"/>
                  <a:pt x="2693" y="1271"/>
                  <a:pt x="2701" y="1273"/>
                </a:cubicBezTo>
                <a:cubicBezTo>
                  <a:pt x="2697" y="1254"/>
                  <a:pt x="2674" y="1258"/>
                  <a:pt x="2669" y="1242"/>
                </a:cubicBezTo>
                <a:cubicBezTo>
                  <a:pt x="2675" y="1240"/>
                  <a:pt x="2682" y="1246"/>
                  <a:pt x="2685" y="1239"/>
                </a:cubicBezTo>
                <a:cubicBezTo>
                  <a:pt x="2688" y="1234"/>
                  <a:pt x="2679" y="1234"/>
                  <a:pt x="2676" y="1230"/>
                </a:cubicBezTo>
                <a:cubicBezTo>
                  <a:pt x="2672" y="1226"/>
                  <a:pt x="2674" y="1220"/>
                  <a:pt x="2674" y="1215"/>
                </a:cubicBezTo>
                <a:cubicBezTo>
                  <a:pt x="2675" y="1213"/>
                  <a:pt x="2676" y="1211"/>
                  <a:pt x="2679" y="1212"/>
                </a:cubicBezTo>
                <a:cubicBezTo>
                  <a:pt x="2693" y="1223"/>
                  <a:pt x="2692" y="1210"/>
                  <a:pt x="2693" y="1202"/>
                </a:cubicBezTo>
                <a:cubicBezTo>
                  <a:pt x="2700" y="1203"/>
                  <a:pt x="2709" y="1208"/>
                  <a:pt x="2709" y="1200"/>
                </a:cubicBezTo>
                <a:cubicBezTo>
                  <a:pt x="2709" y="1191"/>
                  <a:pt x="2708" y="1187"/>
                  <a:pt x="2718" y="1187"/>
                </a:cubicBezTo>
                <a:cubicBezTo>
                  <a:pt x="2723" y="1187"/>
                  <a:pt x="2722" y="1183"/>
                  <a:pt x="2721" y="1180"/>
                </a:cubicBezTo>
                <a:cubicBezTo>
                  <a:pt x="2720" y="1175"/>
                  <a:pt x="2717" y="1170"/>
                  <a:pt x="2716" y="1165"/>
                </a:cubicBezTo>
                <a:cubicBezTo>
                  <a:pt x="2715" y="1158"/>
                  <a:pt x="2710" y="1149"/>
                  <a:pt x="2725" y="1149"/>
                </a:cubicBezTo>
                <a:cubicBezTo>
                  <a:pt x="2731" y="1150"/>
                  <a:pt x="2735" y="1143"/>
                  <a:pt x="2733" y="1137"/>
                </a:cubicBezTo>
                <a:cubicBezTo>
                  <a:pt x="2731" y="1131"/>
                  <a:pt x="2727" y="1126"/>
                  <a:pt x="2720" y="1129"/>
                </a:cubicBezTo>
                <a:cubicBezTo>
                  <a:pt x="2715" y="1131"/>
                  <a:pt x="2710" y="1133"/>
                  <a:pt x="2705" y="1134"/>
                </a:cubicBezTo>
                <a:cubicBezTo>
                  <a:pt x="2716" y="1127"/>
                  <a:pt x="2714" y="1121"/>
                  <a:pt x="2709" y="1111"/>
                </a:cubicBezTo>
                <a:cubicBezTo>
                  <a:pt x="2702" y="1098"/>
                  <a:pt x="2693" y="1101"/>
                  <a:pt x="2684" y="1104"/>
                </a:cubicBezTo>
                <a:cubicBezTo>
                  <a:pt x="2678" y="1105"/>
                  <a:pt x="2670" y="1104"/>
                  <a:pt x="2671" y="1111"/>
                </a:cubicBezTo>
                <a:cubicBezTo>
                  <a:pt x="2672" y="1118"/>
                  <a:pt x="2679" y="1114"/>
                  <a:pt x="2684" y="1113"/>
                </a:cubicBezTo>
                <a:cubicBezTo>
                  <a:pt x="2694" y="1111"/>
                  <a:pt x="2698" y="1116"/>
                  <a:pt x="2699" y="1125"/>
                </a:cubicBezTo>
                <a:cubicBezTo>
                  <a:pt x="2692" y="1119"/>
                  <a:pt x="2686" y="1117"/>
                  <a:pt x="2680" y="1126"/>
                </a:cubicBezTo>
                <a:cubicBezTo>
                  <a:pt x="2677" y="1132"/>
                  <a:pt x="2672" y="1131"/>
                  <a:pt x="2667" y="1128"/>
                </a:cubicBezTo>
                <a:cubicBezTo>
                  <a:pt x="2663" y="1126"/>
                  <a:pt x="2659" y="1123"/>
                  <a:pt x="2662" y="1117"/>
                </a:cubicBezTo>
                <a:cubicBezTo>
                  <a:pt x="2663" y="1115"/>
                  <a:pt x="2664" y="1111"/>
                  <a:pt x="2663" y="1110"/>
                </a:cubicBezTo>
                <a:cubicBezTo>
                  <a:pt x="2651" y="1094"/>
                  <a:pt x="2666" y="1082"/>
                  <a:pt x="2670" y="1069"/>
                </a:cubicBezTo>
                <a:cubicBezTo>
                  <a:pt x="2672" y="1064"/>
                  <a:pt x="2674" y="1068"/>
                  <a:pt x="2676" y="1069"/>
                </a:cubicBezTo>
                <a:cubicBezTo>
                  <a:pt x="2680" y="1071"/>
                  <a:pt x="2683" y="1071"/>
                  <a:pt x="2685" y="1068"/>
                </a:cubicBezTo>
                <a:cubicBezTo>
                  <a:pt x="2688" y="1064"/>
                  <a:pt x="2685" y="1060"/>
                  <a:pt x="2682" y="1058"/>
                </a:cubicBezTo>
                <a:cubicBezTo>
                  <a:pt x="2669" y="1052"/>
                  <a:pt x="2673" y="1045"/>
                  <a:pt x="2682" y="1038"/>
                </a:cubicBezTo>
                <a:cubicBezTo>
                  <a:pt x="2685" y="1036"/>
                  <a:pt x="2687" y="1032"/>
                  <a:pt x="2686" y="1028"/>
                </a:cubicBezTo>
                <a:cubicBezTo>
                  <a:pt x="2684" y="1024"/>
                  <a:pt x="2679" y="1025"/>
                  <a:pt x="2676" y="1025"/>
                </a:cubicBezTo>
                <a:cubicBezTo>
                  <a:pt x="2671" y="1024"/>
                  <a:pt x="2665" y="1026"/>
                  <a:pt x="2660" y="1023"/>
                </a:cubicBezTo>
                <a:cubicBezTo>
                  <a:pt x="2657" y="1020"/>
                  <a:pt x="2654" y="1013"/>
                  <a:pt x="2649" y="1018"/>
                </a:cubicBezTo>
                <a:cubicBezTo>
                  <a:pt x="2644" y="1022"/>
                  <a:pt x="2653" y="1025"/>
                  <a:pt x="2652" y="1029"/>
                </a:cubicBezTo>
                <a:cubicBezTo>
                  <a:pt x="2646" y="1034"/>
                  <a:pt x="2643" y="1024"/>
                  <a:pt x="2637" y="1028"/>
                </a:cubicBezTo>
                <a:cubicBezTo>
                  <a:pt x="2625" y="1036"/>
                  <a:pt x="2623" y="1026"/>
                  <a:pt x="2622" y="1017"/>
                </a:cubicBezTo>
                <a:cubicBezTo>
                  <a:pt x="2622" y="1011"/>
                  <a:pt x="2620" y="1007"/>
                  <a:pt x="2614" y="1010"/>
                </a:cubicBezTo>
                <a:cubicBezTo>
                  <a:pt x="2606" y="1014"/>
                  <a:pt x="2602" y="1006"/>
                  <a:pt x="2594" y="1005"/>
                </a:cubicBezTo>
                <a:cubicBezTo>
                  <a:pt x="2602" y="999"/>
                  <a:pt x="2603" y="996"/>
                  <a:pt x="2601" y="986"/>
                </a:cubicBezTo>
                <a:cubicBezTo>
                  <a:pt x="2601" y="985"/>
                  <a:pt x="2601" y="982"/>
                  <a:pt x="2602" y="982"/>
                </a:cubicBezTo>
                <a:cubicBezTo>
                  <a:pt x="2610" y="976"/>
                  <a:pt x="2605" y="967"/>
                  <a:pt x="2605" y="960"/>
                </a:cubicBezTo>
                <a:cubicBezTo>
                  <a:pt x="2604" y="951"/>
                  <a:pt x="2605" y="943"/>
                  <a:pt x="2613" y="936"/>
                </a:cubicBezTo>
                <a:cubicBezTo>
                  <a:pt x="2616" y="937"/>
                  <a:pt x="2616" y="950"/>
                  <a:pt x="2622" y="942"/>
                </a:cubicBezTo>
                <a:cubicBezTo>
                  <a:pt x="2631" y="931"/>
                  <a:pt x="2635" y="938"/>
                  <a:pt x="2641" y="945"/>
                </a:cubicBezTo>
                <a:cubicBezTo>
                  <a:pt x="2648" y="951"/>
                  <a:pt x="2659" y="953"/>
                  <a:pt x="2665" y="946"/>
                </a:cubicBezTo>
                <a:cubicBezTo>
                  <a:pt x="2671" y="939"/>
                  <a:pt x="2668" y="930"/>
                  <a:pt x="2661" y="923"/>
                </a:cubicBezTo>
                <a:cubicBezTo>
                  <a:pt x="2658" y="920"/>
                  <a:pt x="2655" y="919"/>
                  <a:pt x="2650" y="921"/>
                </a:cubicBezTo>
                <a:cubicBezTo>
                  <a:pt x="2645" y="925"/>
                  <a:pt x="2638" y="926"/>
                  <a:pt x="2634" y="922"/>
                </a:cubicBezTo>
                <a:cubicBezTo>
                  <a:pt x="2626" y="913"/>
                  <a:pt x="2621" y="917"/>
                  <a:pt x="2614" y="923"/>
                </a:cubicBezTo>
                <a:cubicBezTo>
                  <a:pt x="2617" y="910"/>
                  <a:pt x="2639" y="897"/>
                  <a:pt x="2660" y="895"/>
                </a:cubicBezTo>
                <a:cubicBezTo>
                  <a:pt x="2653" y="896"/>
                  <a:pt x="2650" y="899"/>
                  <a:pt x="2650" y="906"/>
                </a:cubicBezTo>
                <a:cubicBezTo>
                  <a:pt x="2650" y="912"/>
                  <a:pt x="2655" y="913"/>
                  <a:pt x="2660" y="914"/>
                </a:cubicBezTo>
                <a:cubicBezTo>
                  <a:pt x="2666" y="916"/>
                  <a:pt x="2672" y="915"/>
                  <a:pt x="2676" y="910"/>
                </a:cubicBezTo>
                <a:cubicBezTo>
                  <a:pt x="2683" y="902"/>
                  <a:pt x="2676" y="880"/>
                  <a:pt x="2666" y="874"/>
                </a:cubicBezTo>
                <a:cubicBezTo>
                  <a:pt x="2670" y="869"/>
                  <a:pt x="2678" y="875"/>
                  <a:pt x="2679" y="869"/>
                </a:cubicBezTo>
                <a:cubicBezTo>
                  <a:pt x="2681" y="862"/>
                  <a:pt x="2673" y="861"/>
                  <a:pt x="2667" y="860"/>
                </a:cubicBezTo>
                <a:cubicBezTo>
                  <a:pt x="2663" y="859"/>
                  <a:pt x="2661" y="856"/>
                  <a:pt x="2659" y="853"/>
                </a:cubicBezTo>
                <a:cubicBezTo>
                  <a:pt x="2658" y="851"/>
                  <a:pt x="2658" y="846"/>
                  <a:pt x="2653" y="847"/>
                </a:cubicBezTo>
                <a:cubicBezTo>
                  <a:pt x="2650" y="848"/>
                  <a:pt x="2651" y="852"/>
                  <a:pt x="2650" y="855"/>
                </a:cubicBezTo>
                <a:cubicBezTo>
                  <a:pt x="2646" y="863"/>
                  <a:pt x="2643" y="872"/>
                  <a:pt x="2636" y="878"/>
                </a:cubicBezTo>
                <a:cubicBezTo>
                  <a:pt x="2630" y="883"/>
                  <a:pt x="2624" y="874"/>
                  <a:pt x="2618" y="871"/>
                </a:cubicBezTo>
                <a:cubicBezTo>
                  <a:pt x="2609" y="868"/>
                  <a:pt x="2598" y="865"/>
                  <a:pt x="2591" y="872"/>
                </a:cubicBezTo>
                <a:cubicBezTo>
                  <a:pt x="2581" y="882"/>
                  <a:pt x="2568" y="881"/>
                  <a:pt x="2558" y="877"/>
                </a:cubicBezTo>
                <a:cubicBezTo>
                  <a:pt x="2550" y="875"/>
                  <a:pt x="2549" y="874"/>
                  <a:pt x="2549" y="882"/>
                </a:cubicBezTo>
                <a:cubicBezTo>
                  <a:pt x="2548" y="891"/>
                  <a:pt x="2543" y="892"/>
                  <a:pt x="2536" y="890"/>
                </a:cubicBezTo>
                <a:cubicBezTo>
                  <a:pt x="2530" y="889"/>
                  <a:pt x="2525" y="888"/>
                  <a:pt x="2519" y="891"/>
                </a:cubicBezTo>
                <a:cubicBezTo>
                  <a:pt x="2511" y="895"/>
                  <a:pt x="2504" y="892"/>
                  <a:pt x="2499" y="886"/>
                </a:cubicBezTo>
                <a:cubicBezTo>
                  <a:pt x="2493" y="879"/>
                  <a:pt x="2483" y="874"/>
                  <a:pt x="2481" y="863"/>
                </a:cubicBezTo>
                <a:cubicBezTo>
                  <a:pt x="2481" y="861"/>
                  <a:pt x="2479" y="858"/>
                  <a:pt x="2476" y="858"/>
                </a:cubicBezTo>
                <a:cubicBezTo>
                  <a:pt x="2471" y="859"/>
                  <a:pt x="2473" y="863"/>
                  <a:pt x="2474" y="866"/>
                </a:cubicBezTo>
                <a:cubicBezTo>
                  <a:pt x="2477" y="874"/>
                  <a:pt x="2473" y="876"/>
                  <a:pt x="2466" y="876"/>
                </a:cubicBezTo>
                <a:cubicBezTo>
                  <a:pt x="2457" y="876"/>
                  <a:pt x="2446" y="868"/>
                  <a:pt x="2449" y="864"/>
                </a:cubicBezTo>
                <a:cubicBezTo>
                  <a:pt x="2460" y="850"/>
                  <a:pt x="2448" y="852"/>
                  <a:pt x="2442" y="849"/>
                </a:cubicBezTo>
                <a:cubicBezTo>
                  <a:pt x="2448" y="849"/>
                  <a:pt x="2454" y="850"/>
                  <a:pt x="2460" y="850"/>
                </a:cubicBezTo>
                <a:cubicBezTo>
                  <a:pt x="2463" y="851"/>
                  <a:pt x="2468" y="855"/>
                  <a:pt x="2470" y="848"/>
                </a:cubicBezTo>
                <a:cubicBezTo>
                  <a:pt x="2471" y="844"/>
                  <a:pt x="2470" y="840"/>
                  <a:pt x="2465" y="838"/>
                </a:cubicBezTo>
                <a:cubicBezTo>
                  <a:pt x="2451" y="832"/>
                  <a:pt x="2461" y="827"/>
                  <a:pt x="2466" y="823"/>
                </a:cubicBezTo>
                <a:cubicBezTo>
                  <a:pt x="2470" y="826"/>
                  <a:pt x="2473" y="830"/>
                  <a:pt x="2477" y="833"/>
                </a:cubicBezTo>
                <a:cubicBezTo>
                  <a:pt x="2479" y="835"/>
                  <a:pt x="2482" y="837"/>
                  <a:pt x="2484" y="836"/>
                </a:cubicBezTo>
                <a:cubicBezTo>
                  <a:pt x="2487" y="834"/>
                  <a:pt x="2488" y="831"/>
                  <a:pt x="2487" y="829"/>
                </a:cubicBezTo>
                <a:cubicBezTo>
                  <a:pt x="2485" y="815"/>
                  <a:pt x="2486" y="801"/>
                  <a:pt x="2478" y="790"/>
                </a:cubicBezTo>
                <a:cubicBezTo>
                  <a:pt x="2494" y="797"/>
                  <a:pt x="2495" y="797"/>
                  <a:pt x="2500" y="778"/>
                </a:cubicBezTo>
                <a:cubicBezTo>
                  <a:pt x="2503" y="767"/>
                  <a:pt x="2501" y="755"/>
                  <a:pt x="2513" y="746"/>
                </a:cubicBezTo>
                <a:cubicBezTo>
                  <a:pt x="2517" y="743"/>
                  <a:pt x="2517" y="737"/>
                  <a:pt x="2511" y="733"/>
                </a:cubicBezTo>
                <a:cubicBezTo>
                  <a:pt x="2506" y="731"/>
                  <a:pt x="2503" y="727"/>
                  <a:pt x="2499" y="723"/>
                </a:cubicBezTo>
                <a:cubicBezTo>
                  <a:pt x="2506" y="721"/>
                  <a:pt x="2511" y="729"/>
                  <a:pt x="2516" y="723"/>
                </a:cubicBezTo>
                <a:cubicBezTo>
                  <a:pt x="2519" y="720"/>
                  <a:pt x="2516" y="715"/>
                  <a:pt x="2513" y="714"/>
                </a:cubicBezTo>
                <a:cubicBezTo>
                  <a:pt x="2502" y="708"/>
                  <a:pt x="2498" y="691"/>
                  <a:pt x="2481" y="692"/>
                </a:cubicBezTo>
                <a:cubicBezTo>
                  <a:pt x="2472" y="692"/>
                  <a:pt x="2464" y="689"/>
                  <a:pt x="2470" y="675"/>
                </a:cubicBezTo>
                <a:cubicBezTo>
                  <a:pt x="2476" y="662"/>
                  <a:pt x="2464" y="653"/>
                  <a:pt x="2457" y="644"/>
                </a:cubicBezTo>
                <a:cubicBezTo>
                  <a:pt x="2451" y="638"/>
                  <a:pt x="2447" y="646"/>
                  <a:pt x="2443" y="650"/>
                </a:cubicBezTo>
                <a:cubicBezTo>
                  <a:pt x="2441" y="653"/>
                  <a:pt x="2434" y="653"/>
                  <a:pt x="2432" y="649"/>
                </a:cubicBezTo>
                <a:cubicBezTo>
                  <a:pt x="2429" y="646"/>
                  <a:pt x="2425" y="643"/>
                  <a:pt x="2426" y="638"/>
                </a:cubicBezTo>
                <a:cubicBezTo>
                  <a:pt x="2427" y="637"/>
                  <a:pt x="2430" y="635"/>
                  <a:pt x="2431" y="635"/>
                </a:cubicBezTo>
                <a:cubicBezTo>
                  <a:pt x="2438" y="639"/>
                  <a:pt x="2445" y="634"/>
                  <a:pt x="2451" y="636"/>
                </a:cubicBezTo>
                <a:cubicBezTo>
                  <a:pt x="2455" y="638"/>
                  <a:pt x="2457" y="637"/>
                  <a:pt x="2459" y="634"/>
                </a:cubicBezTo>
                <a:cubicBezTo>
                  <a:pt x="2461" y="629"/>
                  <a:pt x="2459" y="628"/>
                  <a:pt x="2455" y="625"/>
                </a:cubicBezTo>
                <a:cubicBezTo>
                  <a:pt x="2449" y="620"/>
                  <a:pt x="2431" y="627"/>
                  <a:pt x="2438" y="608"/>
                </a:cubicBezTo>
                <a:cubicBezTo>
                  <a:pt x="2439" y="604"/>
                  <a:pt x="2395" y="592"/>
                  <a:pt x="2387" y="594"/>
                </a:cubicBezTo>
                <a:cubicBezTo>
                  <a:pt x="2392" y="602"/>
                  <a:pt x="2400" y="604"/>
                  <a:pt x="2407" y="607"/>
                </a:cubicBezTo>
                <a:cubicBezTo>
                  <a:pt x="2417" y="612"/>
                  <a:pt x="2414" y="619"/>
                  <a:pt x="2411" y="626"/>
                </a:cubicBezTo>
                <a:cubicBezTo>
                  <a:pt x="2409" y="629"/>
                  <a:pt x="2405" y="633"/>
                  <a:pt x="2402" y="628"/>
                </a:cubicBezTo>
                <a:cubicBezTo>
                  <a:pt x="2393" y="613"/>
                  <a:pt x="2383" y="617"/>
                  <a:pt x="2372" y="624"/>
                </a:cubicBezTo>
                <a:cubicBezTo>
                  <a:pt x="2370" y="625"/>
                  <a:pt x="2367" y="627"/>
                  <a:pt x="2366" y="627"/>
                </a:cubicBezTo>
                <a:cubicBezTo>
                  <a:pt x="2362" y="619"/>
                  <a:pt x="2356" y="614"/>
                  <a:pt x="2348" y="612"/>
                </a:cubicBezTo>
                <a:cubicBezTo>
                  <a:pt x="2358" y="603"/>
                  <a:pt x="2340" y="595"/>
                  <a:pt x="2348" y="587"/>
                </a:cubicBezTo>
                <a:cubicBezTo>
                  <a:pt x="2348" y="586"/>
                  <a:pt x="2349" y="583"/>
                  <a:pt x="2350" y="583"/>
                </a:cubicBezTo>
                <a:cubicBezTo>
                  <a:pt x="2360" y="586"/>
                  <a:pt x="2360" y="566"/>
                  <a:pt x="2372" y="573"/>
                </a:cubicBezTo>
                <a:cubicBezTo>
                  <a:pt x="2373" y="574"/>
                  <a:pt x="2376" y="571"/>
                  <a:pt x="2376" y="569"/>
                </a:cubicBezTo>
                <a:cubicBezTo>
                  <a:pt x="2375" y="559"/>
                  <a:pt x="2381" y="548"/>
                  <a:pt x="2372" y="539"/>
                </a:cubicBezTo>
                <a:cubicBezTo>
                  <a:pt x="2367" y="533"/>
                  <a:pt x="2366" y="529"/>
                  <a:pt x="2375" y="524"/>
                </a:cubicBezTo>
                <a:cubicBezTo>
                  <a:pt x="2382" y="519"/>
                  <a:pt x="2378" y="513"/>
                  <a:pt x="2374" y="507"/>
                </a:cubicBezTo>
                <a:cubicBezTo>
                  <a:pt x="2373" y="506"/>
                  <a:pt x="2366" y="505"/>
                  <a:pt x="2373" y="502"/>
                </a:cubicBezTo>
                <a:cubicBezTo>
                  <a:pt x="2384" y="496"/>
                  <a:pt x="2377" y="491"/>
                  <a:pt x="2371" y="487"/>
                </a:cubicBezTo>
                <a:cubicBezTo>
                  <a:pt x="2365" y="484"/>
                  <a:pt x="2359" y="480"/>
                  <a:pt x="2356" y="468"/>
                </a:cubicBezTo>
                <a:cubicBezTo>
                  <a:pt x="2360" y="472"/>
                  <a:pt x="2361" y="473"/>
                  <a:pt x="2362" y="474"/>
                </a:cubicBezTo>
                <a:cubicBezTo>
                  <a:pt x="2367" y="476"/>
                  <a:pt x="2369" y="485"/>
                  <a:pt x="2375" y="480"/>
                </a:cubicBezTo>
                <a:cubicBezTo>
                  <a:pt x="2379" y="477"/>
                  <a:pt x="2385" y="471"/>
                  <a:pt x="2385" y="467"/>
                </a:cubicBezTo>
                <a:cubicBezTo>
                  <a:pt x="2385" y="459"/>
                  <a:pt x="2376" y="463"/>
                  <a:pt x="2371" y="461"/>
                </a:cubicBezTo>
                <a:cubicBezTo>
                  <a:pt x="2368" y="461"/>
                  <a:pt x="2364" y="459"/>
                  <a:pt x="2361" y="460"/>
                </a:cubicBezTo>
                <a:cubicBezTo>
                  <a:pt x="2350" y="464"/>
                  <a:pt x="2351" y="458"/>
                  <a:pt x="2351" y="450"/>
                </a:cubicBezTo>
                <a:cubicBezTo>
                  <a:pt x="2351" y="445"/>
                  <a:pt x="2353" y="441"/>
                  <a:pt x="2357" y="437"/>
                </a:cubicBezTo>
                <a:cubicBezTo>
                  <a:pt x="2360" y="433"/>
                  <a:pt x="2362" y="428"/>
                  <a:pt x="2358" y="424"/>
                </a:cubicBezTo>
                <a:cubicBezTo>
                  <a:pt x="2353" y="420"/>
                  <a:pt x="2347" y="416"/>
                  <a:pt x="2342" y="413"/>
                </a:cubicBezTo>
                <a:cubicBezTo>
                  <a:pt x="2336" y="416"/>
                  <a:pt x="2345" y="421"/>
                  <a:pt x="2340" y="424"/>
                </a:cubicBezTo>
                <a:cubicBezTo>
                  <a:pt x="2320" y="410"/>
                  <a:pt x="2315" y="413"/>
                  <a:pt x="2308" y="444"/>
                </a:cubicBezTo>
                <a:cubicBezTo>
                  <a:pt x="2304" y="434"/>
                  <a:pt x="2301" y="427"/>
                  <a:pt x="2292" y="423"/>
                </a:cubicBezTo>
                <a:cubicBezTo>
                  <a:pt x="2284" y="420"/>
                  <a:pt x="2284" y="415"/>
                  <a:pt x="2292" y="410"/>
                </a:cubicBezTo>
                <a:cubicBezTo>
                  <a:pt x="2303" y="402"/>
                  <a:pt x="2305" y="389"/>
                  <a:pt x="2297" y="378"/>
                </a:cubicBezTo>
                <a:cubicBezTo>
                  <a:pt x="2294" y="373"/>
                  <a:pt x="2293" y="369"/>
                  <a:pt x="2293" y="363"/>
                </a:cubicBezTo>
                <a:cubicBezTo>
                  <a:pt x="2294" y="355"/>
                  <a:pt x="2290" y="349"/>
                  <a:pt x="2286" y="343"/>
                </a:cubicBezTo>
                <a:cubicBezTo>
                  <a:pt x="2280" y="333"/>
                  <a:pt x="2270" y="332"/>
                  <a:pt x="2261" y="337"/>
                </a:cubicBezTo>
                <a:cubicBezTo>
                  <a:pt x="2251" y="343"/>
                  <a:pt x="2259" y="351"/>
                  <a:pt x="2261" y="357"/>
                </a:cubicBezTo>
                <a:cubicBezTo>
                  <a:pt x="2262" y="361"/>
                  <a:pt x="2269" y="365"/>
                  <a:pt x="2263" y="368"/>
                </a:cubicBezTo>
                <a:cubicBezTo>
                  <a:pt x="2258" y="372"/>
                  <a:pt x="2253" y="364"/>
                  <a:pt x="2247" y="363"/>
                </a:cubicBezTo>
                <a:cubicBezTo>
                  <a:pt x="2242" y="363"/>
                  <a:pt x="2241" y="360"/>
                  <a:pt x="2243" y="357"/>
                </a:cubicBezTo>
                <a:cubicBezTo>
                  <a:pt x="2249" y="349"/>
                  <a:pt x="2246" y="344"/>
                  <a:pt x="2236" y="341"/>
                </a:cubicBezTo>
                <a:cubicBezTo>
                  <a:pt x="2240" y="339"/>
                  <a:pt x="2242" y="338"/>
                  <a:pt x="2243" y="337"/>
                </a:cubicBezTo>
                <a:cubicBezTo>
                  <a:pt x="2247" y="333"/>
                  <a:pt x="2257" y="331"/>
                  <a:pt x="2253" y="325"/>
                </a:cubicBezTo>
                <a:cubicBezTo>
                  <a:pt x="2250" y="320"/>
                  <a:pt x="2241" y="318"/>
                  <a:pt x="2233" y="321"/>
                </a:cubicBezTo>
                <a:cubicBezTo>
                  <a:pt x="2226" y="324"/>
                  <a:pt x="2224" y="330"/>
                  <a:pt x="2223" y="337"/>
                </a:cubicBezTo>
                <a:cubicBezTo>
                  <a:pt x="2221" y="348"/>
                  <a:pt x="2208" y="360"/>
                  <a:pt x="2197" y="361"/>
                </a:cubicBezTo>
                <a:cubicBezTo>
                  <a:pt x="2190" y="361"/>
                  <a:pt x="2188" y="365"/>
                  <a:pt x="2187" y="371"/>
                </a:cubicBezTo>
                <a:cubicBezTo>
                  <a:pt x="2187" y="377"/>
                  <a:pt x="2191" y="380"/>
                  <a:pt x="2196" y="381"/>
                </a:cubicBezTo>
                <a:cubicBezTo>
                  <a:pt x="2203" y="384"/>
                  <a:pt x="2203" y="388"/>
                  <a:pt x="2201" y="395"/>
                </a:cubicBezTo>
                <a:cubicBezTo>
                  <a:pt x="2199" y="402"/>
                  <a:pt x="2197" y="403"/>
                  <a:pt x="2190" y="400"/>
                </a:cubicBezTo>
                <a:cubicBezTo>
                  <a:pt x="2184" y="397"/>
                  <a:pt x="2183" y="402"/>
                  <a:pt x="2186" y="406"/>
                </a:cubicBezTo>
                <a:cubicBezTo>
                  <a:pt x="2192" y="413"/>
                  <a:pt x="2187" y="415"/>
                  <a:pt x="2183" y="417"/>
                </a:cubicBezTo>
                <a:cubicBezTo>
                  <a:pt x="2175" y="419"/>
                  <a:pt x="2180" y="412"/>
                  <a:pt x="2179" y="410"/>
                </a:cubicBezTo>
                <a:cubicBezTo>
                  <a:pt x="2174" y="401"/>
                  <a:pt x="2170" y="392"/>
                  <a:pt x="2159" y="404"/>
                </a:cubicBezTo>
                <a:cubicBezTo>
                  <a:pt x="2155" y="408"/>
                  <a:pt x="2150" y="410"/>
                  <a:pt x="2143" y="409"/>
                </a:cubicBezTo>
                <a:cubicBezTo>
                  <a:pt x="2135" y="407"/>
                  <a:pt x="2127" y="413"/>
                  <a:pt x="2125" y="421"/>
                </a:cubicBezTo>
                <a:cubicBezTo>
                  <a:pt x="2123" y="431"/>
                  <a:pt x="2132" y="428"/>
                  <a:pt x="2137" y="429"/>
                </a:cubicBezTo>
                <a:cubicBezTo>
                  <a:pt x="2142" y="430"/>
                  <a:pt x="2143" y="433"/>
                  <a:pt x="2144" y="437"/>
                </a:cubicBezTo>
                <a:cubicBezTo>
                  <a:pt x="2146" y="440"/>
                  <a:pt x="2148" y="445"/>
                  <a:pt x="2150" y="446"/>
                </a:cubicBezTo>
                <a:cubicBezTo>
                  <a:pt x="2158" y="447"/>
                  <a:pt x="2165" y="449"/>
                  <a:pt x="2162" y="459"/>
                </a:cubicBezTo>
                <a:cubicBezTo>
                  <a:pt x="2160" y="468"/>
                  <a:pt x="2157" y="476"/>
                  <a:pt x="2145" y="477"/>
                </a:cubicBezTo>
                <a:cubicBezTo>
                  <a:pt x="2137" y="477"/>
                  <a:pt x="2135" y="489"/>
                  <a:pt x="2138" y="490"/>
                </a:cubicBezTo>
                <a:cubicBezTo>
                  <a:pt x="2147" y="495"/>
                  <a:pt x="2147" y="506"/>
                  <a:pt x="2154" y="511"/>
                </a:cubicBezTo>
                <a:cubicBezTo>
                  <a:pt x="2147" y="514"/>
                  <a:pt x="2145" y="510"/>
                  <a:pt x="2141" y="505"/>
                </a:cubicBezTo>
                <a:cubicBezTo>
                  <a:pt x="2136" y="499"/>
                  <a:pt x="2128" y="489"/>
                  <a:pt x="2118" y="498"/>
                </a:cubicBezTo>
                <a:cubicBezTo>
                  <a:pt x="2111" y="503"/>
                  <a:pt x="2106" y="514"/>
                  <a:pt x="2115" y="519"/>
                </a:cubicBezTo>
                <a:cubicBezTo>
                  <a:pt x="2130" y="528"/>
                  <a:pt x="2118" y="536"/>
                  <a:pt x="2116" y="544"/>
                </a:cubicBezTo>
                <a:cubicBezTo>
                  <a:pt x="2116" y="547"/>
                  <a:pt x="2109" y="545"/>
                  <a:pt x="2109" y="544"/>
                </a:cubicBezTo>
                <a:cubicBezTo>
                  <a:pt x="2115" y="528"/>
                  <a:pt x="2087" y="516"/>
                  <a:pt x="2105" y="500"/>
                </a:cubicBezTo>
                <a:cubicBezTo>
                  <a:pt x="2107" y="498"/>
                  <a:pt x="2104" y="494"/>
                  <a:pt x="2101" y="494"/>
                </a:cubicBezTo>
                <a:cubicBezTo>
                  <a:pt x="2096" y="493"/>
                  <a:pt x="2092" y="486"/>
                  <a:pt x="2086" y="489"/>
                </a:cubicBezTo>
                <a:cubicBezTo>
                  <a:pt x="2077" y="492"/>
                  <a:pt x="2091" y="498"/>
                  <a:pt x="2084" y="502"/>
                </a:cubicBezTo>
                <a:cubicBezTo>
                  <a:pt x="2081" y="501"/>
                  <a:pt x="2078" y="498"/>
                  <a:pt x="2078" y="495"/>
                </a:cubicBezTo>
                <a:cubicBezTo>
                  <a:pt x="2080" y="481"/>
                  <a:pt x="2076" y="475"/>
                  <a:pt x="2060" y="479"/>
                </a:cubicBezTo>
                <a:cubicBezTo>
                  <a:pt x="2052" y="482"/>
                  <a:pt x="2061" y="469"/>
                  <a:pt x="2053" y="468"/>
                </a:cubicBezTo>
                <a:cubicBezTo>
                  <a:pt x="2052" y="468"/>
                  <a:pt x="2052" y="465"/>
                  <a:pt x="2054" y="464"/>
                </a:cubicBezTo>
                <a:cubicBezTo>
                  <a:pt x="2059" y="462"/>
                  <a:pt x="2060" y="465"/>
                  <a:pt x="2061" y="469"/>
                </a:cubicBezTo>
                <a:cubicBezTo>
                  <a:pt x="2064" y="476"/>
                  <a:pt x="2070" y="475"/>
                  <a:pt x="2074" y="471"/>
                </a:cubicBezTo>
                <a:cubicBezTo>
                  <a:pt x="2081" y="466"/>
                  <a:pt x="2074" y="464"/>
                  <a:pt x="2071" y="461"/>
                </a:cubicBezTo>
                <a:cubicBezTo>
                  <a:pt x="2068" y="459"/>
                  <a:pt x="2065" y="455"/>
                  <a:pt x="2068" y="452"/>
                </a:cubicBezTo>
                <a:cubicBezTo>
                  <a:pt x="2081" y="441"/>
                  <a:pt x="2079" y="432"/>
                  <a:pt x="2065" y="424"/>
                </a:cubicBezTo>
                <a:cubicBezTo>
                  <a:pt x="2064" y="423"/>
                  <a:pt x="2064" y="422"/>
                  <a:pt x="2064" y="421"/>
                </a:cubicBezTo>
                <a:cubicBezTo>
                  <a:pt x="2067" y="403"/>
                  <a:pt x="2049" y="397"/>
                  <a:pt x="2040" y="395"/>
                </a:cubicBezTo>
                <a:cubicBezTo>
                  <a:pt x="2023" y="390"/>
                  <a:pt x="2015" y="376"/>
                  <a:pt x="2001" y="369"/>
                </a:cubicBezTo>
                <a:cubicBezTo>
                  <a:pt x="1997" y="367"/>
                  <a:pt x="1999" y="361"/>
                  <a:pt x="2002" y="360"/>
                </a:cubicBezTo>
                <a:cubicBezTo>
                  <a:pt x="2019" y="351"/>
                  <a:pt x="2011" y="332"/>
                  <a:pt x="2020" y="320"/>
                </a:cubicBezTo>
                <a:cubicBezTo>
                  <a:pt x="2021" y="318"/>
                  <a:pt x="2020" y="317"/>
                  <a:pt x="2019" y="315"/>
                </a:cubicBezTo>
                <a:cubicBezTo>
                  <a:pt x="2030" y="323"/>
                  <a:pt x="2046" y="312"/>
                  <a:pt x="2057" y="323"/>
                </a:cubicBezTo>
                <a:cubicBezTo>
                  <a:pt x="2050" y="310"/>
                  <a:pt x="2044" y="297"/>
                  <a:pt x="2035" y="287"/>
                </a:cubicBezTo>
                <a:cubicBezTo>
                  <a:pt x="2029" y="280"/>
                  <a:pt x="2016" y="286"/>
                  <a:pt x="2014" y="296"/>
                </a:cubicBezTo>
                <a:cubicBezTo>
                  <a:pt x="2013" y="300"/>
                  <a:pt x="2013" y="305"/>
                  <a:pt x="2013" y="310"/>
                </a:cubicBezTo>
                <a:cubicBezTo>
                  <a:pt x="2014" y="311"/>
                  <a:pt x="2015" y="311"/>
                  <a:pt x="2016" y="312"/>
                </a:cubicBezTo>
                <a:cubicBezTo>
                  <a:pt x="2016" y="312"/>
                  <a:pt x="2016" y="312"/>
                  <a:pt x="2016" y="312"/>
                </a:cubicBezTo>
                <a:cubicBezTo>
                  <a:pt x="2016" y="312"/>
                  <a:pt x="2016" y="312"/>
                  <a:pt x="2016" y="312"/>
                </a:cubicBezTo>
                <a:cubicBezTo>
                  <a:pt x="2015" y="311"/>
                  <a:pt x="2014" y="311"/>
                  <a:pt x="2013" y="310"/>
                </a:cubicBezTo>
                <a:cubicBezTo>
                  <a:pt x="2006" y="304"/>
                  <a:pt x="2005" y="302"/>
                  <a:pt x="1998" y="264"/>
                </a:cubicBezTo>
                <a:cubicBezTo>
                  <a:pt x="2013" y="277"/>
                  <a:pt x="2029" y="281"/>
                  <a:pt x="2048" y="271"/>
                </a:cubicBezTo>
                <a:cubicBezTo>
                  <a:pt x="2058" y="265"/>
                  <a:pt x="2058" y="255"/>
                  <a:pt x="2058" y="248"/>
                </a:cubicBezTo>
                <a:cubicBezTo>
                  <a:pt x="2059" y="240"/>
                  <a:pt x="2048" y="242"/>
                  <a:pt x="2041" y="243"/>
                </a:cubicBezTo>
                <a:cubicBezTo>
                  <a:pt x="2036" y="244"/>
                  <a:pt x="2028" y="241"/>
                  <a:pt x="2028" y="251"/>
                </a:cubicBezTo>
                <a:cubicBezTo>
                  <a:pt x="2028" y="256"/>
                  <a:pt x="2023" y="257"/>
                  <a:pt x="2021" y="256"/>
                </a:cubicBezTo>
                <a:cubicBezTo>
                  <a:pt x="2010" y="251"/>
                  <a:pt x="1998" y="252"/>
                  <a:pt x="1988" y="249"/>
                </a:cubicBezTo>
                <a:cubicBezTo>
                  <a:pt x="1974" y="245"/>
                  <a:pt x="1966" y="249"/>
                  <a:pt x="1960" y="263"/>
                </a:cubicBezTo>
                <a:cubicBezTo>
                  <a:pt x="1954" y="274"/>
                  <a:pt x="1953" y="292"/>
                  <a:pt x="1932" y="290"/>
                </a:cubicBezTo>
                <a:cubicBezTo>
                  <a:pt x="1930" y="289"/>
                  <a:pt x="1926" y="293"/>
                  <a:pt x="1925" y="295"/>
                </a:cubicBezTo>
                <a:cubicBezTo>
                  <a:pt x="1925" y="303"/>
                  <a:pt x="1923" y="307"/>
                  <a:pt x="1914" y="306"/>
                </a:cubicBezTo>
                <a:cubicBezTo>
                  <a:pt x="1909" y="305"/>
                  <a:pt x="1903" y="309"/>
                  <a:pt x="1899" y="301"/>
                </a:cubicBezTo>
                <a:cubicBezTo>
                  <a:pt x="1894" y="293"/>
                  <a:pt x="1886" y="298"/>
                  <a:pt x="1884" y="304"/>
                </a:cubicBezTo>
                <a:cubicBezTo>
                  <a:pt x="1880" y="314"/>
                  <a:pt x="1875" y="309"/>
                  <a:pt x="1865" y="307"/>
                </a:cubicBezTo>
                <a:cubicBezTo>
                  <a:pt x="1882" y="302"/>
                  <a:pt x="1893" y="296"/>
                  <a:pt x="1889" y="278"/>
                </a:cubicBezTo>
                <a:cubicBezTo>
                  <a:pt x="1889" y="277"/>
                  <a:pt x="1892" y="275"/>
                  <a:pt x="1893" y="272"/>
                </a:cubicBezTo>
                <a:cubicBezTo>
                  <a:pt x="1896" y="266"/>
                  <a:pt x="1897" y="260"/>
                  <a:pt x="1891" y="255"/>
                </a:cubicBezTo>
                <a:cubicBezTo>
                  <a:pt x="1887" y="252"/>
                  <a:pt x="1881" y="251"/>
                  <a:pt x="1877" y="255"/>
                </a:cubicBezTo>
                <a:cubicBezTo>
                  <a:pt x="1870" y="261"/>
                  <a:pt x="1882" y="263"/>
                  <a:pt x="1881" y="269"/>
                </a:cubicBezTo>
                <a:cubicBezTo>
                  <a:pt x="1864" y="262"/>
                  <a:pt x="1852" y="235"/>
                  <a:pt x="1855" y="211"/>
                </a:cubicBezTo>
                <a:cubicBezTo>
                  <a:pt x="1860" y="213"/>
                  <a:pt x="1865" y="218"/>
                  <a:pt x="1871" y="216"/>
                </a:cubicBezTo>
                <a:cubicBezTo>
                  <a:pt x="1877" y="214"/>
                  <a:pt x="1881" y="217"/>
                  <a:pt x="1884" y="223"/>
                </a:cubicBezTo>
                <a:cubicBezTo>
                  <a:pt x="1877" y="226"/>
                  <a:pt x="1874" y="214"/>
                  <a:pt x="1867" y="221"/>
                </a:cubicBezTo>
                <a:cubicBezTo>
                  <a:pt x="1865" y="224"/>
                  <a:pt x="1865" y="227"/>
                  <a:pt x="1867" y="230"/>
                </a:cubicBezTo>
                <a:cubicBezTo>
                  <a:pt x="1871" y="237"/>
                  <a:pt x="1877" y="242"/>
                  <a:pt x="1885" y="241"/>
                </a:cubicBezTo>
                <a:cubicBezTo>
                  <a:pt x="1895" y="239"/>
                  <a:pt x="1895" y="229"/>
                  <a:pt x="1897" y="221"/>
                </a:cubicBezTo>
                <a:cubicBezTo>
                  <a:pt x="1898" y="213"/>
                  <a:pt x="1892" y="211"/>
                  <a:pt x="1885" y="208"/>
                </a:cubicBezTo>
                <a:cubicBezTo>
                  <a:pt x="1868" y="202"/>
                  <a:pt x="1848" y="201"/>
                  <a:pt x="1837" y="182"/>
                </a:cubicBezTo>
                <a:cubicBezTo>
                  <a:pt x="1852" y="173"/>
                  <a:pt x="1852" y="173"/>
                  <a:pt x="1837" y="162"/>
                </a:cubicBezTo>
                <a:cubicBezTo>
                  <a:pt x="1834" y="160"/>
                  <a:pt x="1832" y="158"/>
                  <a:pt x="1832" y="155"/>
                </a:cubicBezTo>
                <a:cubicBezTo>
                  <a:pt x="1829" y="136"/>
                  <a:pt x="1819" y="125"/>
                  <a:pt x="1801" y="122"/>
                </a:cubicBezTo>
                <a:cubicBezTo>
                  <a:pt x="1797" y="122"/>
                  <a:pt x="1795" y="116"/>
                  <a:pt x="1791" y="120"/>
                </a:cubicBezTo>
                <a:cubicBezTo>
                  <a:pt x="1788" y="123"/>
                  <a:pt x="1788" y="128"/>
                  <a:pt x="1792" y="131"/>
                </a:cubicBezTo>
                <a:cubicBezTo>
                  <a:pt x="1795" y="133"/>
                  <a:pt x="1797" y="136"/>
                  <a:pt x="1794" y="139"/>
                </a:cubicBezTo>
                <a:cubicBezTo>
                  <a:pt x="1792" y="142"/>
                  <a:pt x="1789" y="141"/>
                  <a:pt x="1786" y="140"/>
                </a:cubicBezTo>
                <a:cubicBezTo>
                  <a:pt x="1783" y="139"/>
                  <a:pt x="1780" y="138"/>
                  <a:pt x="1777" y="138"/>
                </a:cubicBezTo>
                <a:cubicBezTo>
                  <a:pt x="1773" y="138"/>
                  <a:pt x="1768" y="144"/>
                  <a:pt x="1764" y="138"/>
                </a:cubicBezTo>
                <a:cubicBezTo>
                  <a:pt x="1761" y="133"/>
                  <a:pt x="1765" y="128"/>
                  <a:pt x="1768" y="124"/>
                </a:cubicBezTo>
                <a:cubicBezTo>
                  <a:pt x="1771" y="119"/>
                  <a:pt x="1774" y="113"/>
                  <a:pt x="1767" y="109"/>
                </a:cubicBezTo>
                <a:cubicBezTo>
                  <a:pt x="1761" y="105"/>
                  <a:pt x="1753" y="102"/>
                  <a:pt x="1748" y="110"/>
                </a:cubicBezTo>
                <a:cubicBezTo>
                  <a:pt x="1745" y="115"/>
                  <a:pt x="1741" y="117"/>
                  <a:pt x="1737" y="119"/>
                </a:cubicBezTo>
                <a:cubicBezTo>
                  <a:pt x="1723" y="127"/>
                  <a:pt x="1711" y="137"/>
                  <a:pt x="1706" y="153"/>
                </a:cubicBezTo>
                <a:cubicBezTo>
                  <a:pt x="1705" y="156"/>
                  <a:pt x="1675" y="184"/>
                  <a:pt x="1674" y="183"/>
                </a:cubicBezTo>
                <a:cubicBezTo>
                  <a:pt x="1669" y="180"/>
                  <a:pt x="1665" y="176"/>
                  <a:pt x="1661" y="173"/>
                </a:cubicBezTo>
                <a:cubicBezTo>
                  <a:pt x="1666" y="167"/>
                  <a:pt x="1681" y="177"/>
                  <a:pt x="1677" y="165"/>
                </a:cubicBezTo>
                <a:cubicBezTo>
                  <a:pt x="1673" y="155"/>
                  <a:pt x="1669" y="143"/>
                  <a:pt x="1661" y="135"/>
                </a:cubicBezTo>
                <a:cubicBezTo>
                  <a:pt x="1649" y="123"/>
                  <a:pt x="1646" y="107"/>
                  <a:pt x="1634" y="94"/>
                </a:cubicBezTo>
                <a:cubicBezTo>
                  <a:pt x="1640" y="94"/>
                  <a:pt x="1643" y="94"/>
                  <a:pt x="1646" y="94"/>
                </a:cubicBezTo>
                <a:cubicBezTo>
                  <a:pt x="1650" y="95"/>
                  <a:pt x="1655" y="98"/>
                  <a:pt x="1658" y="93"/>
                </a:cubicBezTo>
                <a:cubicBezTo>
                  <a:pt x="1661" y="89"/>
                  <a:pt x="1657" y="85"/>
                  <a:pt x="1655" y="82"/>
                </a:cubicBezTo>
                <a:cubicBezTo>
                  <a:pt x="1648" y="73"/>
                  <a:pt x="1642" y="63"/>
                  <a:pt x="1633" y="54"/>
                </a:cubicBezTo>
                <a:cubicBezTo>
                  <a:pt x="1618" y="41"/>
                  <a:pt x="1610" y="47"/>
                  <a:pt x="1600" y="55"/>
                </a:cubicBezTo>
                <a:cubicBezTo>
                  <a:pt x="1594" y="60"/>
                  <a:pt x="1588" y="62"/>
                  <a:pt x="1579" y="62"/>
                </a:cubicBezTo>
                <a:cubicBezTo>
                  <a:pt x="1584" y="51"/>
                  <a:pt x="1577" y="42"/>
                  <a:pt x="1572" y="33"/>
                </a:cubicBezTo>
                <a:cubicBezTo>
                  <a:pt x="1569" y="28"/>
                  <a:pt x="1565" y="24"/>
                  <a:pt x="1569" y="17"/>
                </a:cubicBezTo>
                <a:cubicBezTo>
                  <a:pt x="1572" y="12"/>
                  <a:pt x="1557" y="0"/>
                  <a:pt x="1551" y="2"/>
                </a:cubicBezTo>
                <a:cubicBezTo>
                  <a:pt x="1542" y="7"/>
                  <a:pt x="1533" y="12"/>
                  <a:pt x="1524" y="17"/>
                </a:cubicBezTo>
                <a:cubicBezTo>
                  <a:pt x="1518" y="20"/>
                  <a:pt x="1518" y="25"/>
                  <a:pt x="1519" y="32"/>
                </a:cubicBezTo>
                <a:cubicBezTo>
                  <a:pt x="1520" y="39"/>
                  <a:pt x="1528" y="51"/>
                  <a:pt x="1518" y="54"/>
                </a:cubicBezTo>
                <a:cubicBezTo>
                  <a:pt x="1503" y="60"/>
                  <a:pt x="1505" y="67"/>
                  <a:pt x="1512" y="77"/>
                </a:cubicBezTo>
                <a:cubicBezTo>
                  <a:pt x="1500" y="78"/>
                  <a:pt x="1497" y="59"/>
                  <a:pt x="1486" y="68"/>
                </a:cubicBezTo>
                <a:cubicBezTo>
                  <a:pt x="1482" y="71"/>
                  <a:pt x="1480" y="79"/>
                  <a:pt x="1478" y="86"/>
                </a:cubicBezTo>
                <a:cubicBezTo>
                  <a:pt x="1476" y="96"/>
                  <a:pt x="1492" y="93"/>
                  <a:pt x="1489" y="102"/>
                </a:cubicBezTo>
                <a:cubicBezTo>
                  <a:pt x="1481" y="104"/>
                  <a:pt x="1472" y="96"/>
                  <a:pt x="1466" y="107"/>
                </a:cubicBezTo>
                <a:cubicBezTo>
                  <a:pt x="1462" y="115"/>
                  <a:pt x="1468" y="120"/>
                  <a:pt x="1474" y="124"/>
                </a:cubicBezTo>
                <a:cubicBezTo>
                  <a:pt x="1471" y="125"/>
                  <a:pt x="1470" y="126"/>
                  <a:pt x="1469" y="127"/>
                </a:cubicBezTo>
                <a:cubicBezTo>
                  <a:pt x="1463" y="130"/>
                  <a:pt x="1452" y="131"/>
                  <a:pt x="1456" y="140"/>
                </a:cubicBezTo>
                <a:cubicBezTo>
                  <a:pt x="1458" y="147"/>
                  <a:pt x="1466" y="148"/>
                  <a:pt x="1475" y="145"/>
                </a:cubicBezTo>
                <a:cubicBezTo>
                  <a:pt x="1483" y="141"/>
                  <a:pt x="1482" y="149"/>
                  <a:pt x="1481" y="154"/>
                </a:cubicBezTo>
                <a:cubicBezTo>
                  <a:pt x="1479" y="165"/>
                  <a:pt x="1467" y="166"/>
                  <a:pt x="1458" y="171"/>
                </a:cubicBezTo>
                <a:cubicBezTo>
                  <a:pt x="1467" y="173"/>
                  <a:pt x="1468" y="175"/>
                  <a:pt x="1480" y="192"/>
                </a:cubicBezTo>
                <a:cubicBezTo>
                  <a:pt x="1459" y="184"/>
                  <a:pt x="1454" y="186"/>
                  <a:pt x="1442" y="206"/>
                </a:cubicBezTo>
                <a:cubicBezTo>
                  <a:pt x="1440" y="209"/>
                  <a:pt x="1441" y="214"/>
                  <a:pt x="1434" y="211"/>
                </a:cubicBezTo>
                <a:cubicBezTo>
                  <a:pt x="1421" y="206"/>
                  <a:pt x="1426" y="199"/>
                  <a:pt x="1432" y="196"/>
                </a:cubicBezTo>
                <a:cubicBezTo>
                  <a:pt x="1440" y="192"/>
                  <a:pt x="1442" y="186"/>
                  <a:pt x="1437" y="181"/>
                </a:cubicBezTo>
                <a:cubicBezTo>
                  <a:pt x="1430" y="173"/>
                  <a:pt x="1430" y="185"/>
                  <a:pt x="1427" y="187"/>
                </a:cubicBezTo>
                <a:cubicBezTo>
                  <a:pt x="1423" y="189"/>
                  <a:pt x="1418" y="192"/>
                  <a:pt x="1417" y="188"/>
                </a:cubicBezTo>
                <a:cubicBezTo>
                  <a:pt x="1415" y="179"/>
                  <a:pt x="1406" y="178"/>
                  <a:pt x="1403" y="170"/>
                </a:cubicBezTo>
                <a:cubicBezTo>
                  <a:pt x="1400" y="161"/>
                  <a:pt x="1396" y="157"/>
                  <a:pt x="1408" y="151"/>
                </a:cubicBezTo>
                <a:cubicBezTo>
                  <a:pt x="1421" y="143"/>
                  <a:pt x="1420" y="135"/>
                  <a:pt x="1408" y="128"/>
                </a:cubicBezTo>
                <a:cubicBezTo>
                  <a:pt x="1394" y="121"/>
                  <a:pt x="1383" y="121"/>
                  <a:pt x="1372" y="133"/>
                </a:cubicBezTo>
                <a:cubicBezTo>
                  <a:pt x="1369" y="137"/>
                  <a:pt x="1364" y="141"/>
                  <a:pt x="1357" y="136"/>
                </a:cubicBezTo>
                <a:cubicBezTo>
                  <a:pt x="1362" y="133"/>
                  <a:pt x="1372" y="135"/>
                  <a:pt x="1367" y="126"/>
                </a:cubicBezTo>
                <a:cubicBezTo>
                  <a:pt x="1364" y="121"/>
                  <a:pt x="1359" y="118"/>
                  <a:pt x="1353" y="122"/>
                </a:cubicBezTo>
                <a:cubicBezTo>
                  <a:pt x="1350" y="124"/>
                  <a:pt x="1347" y="128"/>
                  <a:pt x="1347" y="132"/>
                </a:cubicBezTo>
                <a:cubicBezTo>
                  <a:pt x="1347" y="137"/>
                  <a:pt x="1345" y="141"/>
                  <a:pt x="1339" y="142"/>
                </a:cubicBezTo>
                <a:cubicBezTo>
                  <a:pt x="1326" y="143"/>
                  <a:pt x="1322" y="158"/>
                  <a:pt x="1311" y="162"/>
                </a:cubicBezTo>
                <a:cubicBezTo>
                  <a:pt x="1309" y="162"/>
                  <a:pt x="1309" y="165"/>
                  <a:pt x="1310" y="167"/>
                </a:cubicBezTo>
                <a:cubicBezTo>
                  <a:pt x="1311" y="170"/>
                  <a:pt x="1313" y="170"/>
                  <a:pt x="1316" y="170"/>
                </a:cubicBezTo>
                <a:cubicBezTo>
                  <a:pt x="1321" y="169"/>
                  <a:pt x="1329" y="168"/>
                  <a:pt x="1330" y="170"/>
                </a:cubicBezTo>
                <a:cubicBezTo>
                  <a:pt x="1340" y="187"/>
                  <a:pt x="1353" y="178"/>
                  <a:pt x="1366" y="174"/>
                </a:cubicBezTo>
                <a:cubicBezTo>
                  <a:pt x="1364" y="182"/>
                  <a:pt x="1361" y="187"/>
                  <a:pt x="1352" y="186"/>
                </a:cubicBezTo>
                <a:cubicBezTo>
                  <a:pt x="1347" y="186"/>
                  <a:pt x="1340" y="185"/>
                  <a:pt x="1338" y="192"/>
                </a:cubicBezTo>
                <a:cubicBezTo>
                  <a:pt x="1335" y="199"/>
                  <a:pt x="1341" y="204"/>
                  <a:pt x="1346" y="208"/>
                </a:cubicBezTo>
                <a:cubicBezTo>
                  <a:pt x="1314" y="197"/>
                  <a:pt x="1344" y="228"/>
                  <a:pt x="1331" y="229"/>
                </a:cubicBezTo>
                <a:cubicBezTo>
                  <a:pt x="1328" y="230"/>
                  <a:pt x="1326" y="211"/>
                  <a:pt x="1321" y="229"/>
                </a:cubicBezTo>
                <a:cubicBezTo>
                  <a:pt x="1320" y="233"/>
                  <a:pt x="1317" y="231"/>
                  <a:pt x="1315" y="231"/>
                </a:cubicBezTo>
                <a:cubicBezTo>
                  <a:pt x="1304" y="228"/>
                  <a:pt x="1294" y="224"/>
                  <a:pt x="1291" y="211"/>
                </a:cubicBezTo>
                <a:cubicBezTo>
                  <a:pt x="1296" y="212"/>
                  <a:pt x="1299" y="213"/>
                  <a:pt x="1302" y="213"/>
                </a:cubicBezTo>
                <a:cubicBezTo>
                  <a:pt x="1307" y="213"/>
                  <a:pt x="1309" y="217"/>
                  <a:pt x="1311" y="219"/>
                </a:cubicBezTo>
                <a:cubicBezTo>
                  <a:pt x="1317" y="223"/>
                  <a:pt x="1319" y="217"/>
                  <a:pt x="1323" y="215"/>
                </a:cubicBezTo>
                <a:cubicBezTo>
                  <a:pt x="1326" y="213"/>
                  <a:pt x="1329" y="211"/>
                  <a:pt x="1328" y="206"/>
                </a:cubicBezTo>
                <a:cubicBezTo>
                  <a:pt x="1326" y="201"/>
                  <a:pt x="1308" y="196"/>
                  <a:pt x="1302" y="198"/>
                </a:cubicBezTo>
                <a:cubicBezTo>
                  <a:pt x="1290" y="200"/>
                  <a:pt x="1281" y="210"/>
                  <a:pt x="1268" y="215"/>
                </a:cubicBezTo>
                <a:cubicBezTo>
                  <a:pt x="1272" y="206"/>
                  <a:pt x="1269" y="201"/>
                  <a:pt x="1262" y="196"/>
                </a:cubicBezTo>
                <a:cubicBezTo>
                  <a:pt x="1259" y="194"/>
                  <a:pt x="1254" y="189"/>
                  <a:pt x="1262" y="186"/>
                </a:cubicBezTo>
                <a:cubicBezTo>
                  <a:pt x="1265" y="184"/>
                  <a:pt x="1270" y="186"/>
                  <a:pt x="1270" y="180"/>
                </a:cubicBezTo>
                <a:cubicBezTo>
                  <a:pt x="1270" y="175"/>
                  <a:pt x="1265" y="174"/>
                  <a:pt x="1261" y="174"/>
                </a:cubicBezTo>
                <a:cubicBezTo>
                  <a:pt x="1256" y="174"/>
                  <a:pt x="1253" y="171"/>
                  <a:pt x="1250" y="168"/>
                </a:cubicBezTo>
                <a:cubicBezTo>
                  <a:pt x="1246" y="164"/>
                  <a:pt x="1243" y="159"/>
                  <a:pt x="1237" y="167"/>
                </a:cubicBezTo>
                <a:cubicBezTo>
                  <a:pt x="1232" y="171"/>
                  <a:pt x="1225" y="167"/>
                  <a:pt x="1221" y="162"/>
                </a:cubicBezTo>
                <a:cubicBezTo>
                  <a:pt x="1217" y="156"/>
                  <a:pt x="1220" y="155"/>
                  <a:pt x="1224" y="152"/>
                </a:cubicBezTo>
                <a:cubicBezTo>
                  <a:pt x="1243" y="139"/>
                  <a:pt x="1244" y="124"/>
                  <a:pt x="1228" y="105"/>
                </a:cubicBezTo>
                <a:cubicBezTo>
                  <a:pt x="1226" y="102"/>
                  <a:pt x="1225" y="101"/>
                  <a:pt x="1227" y="97"/>
                </a:cubicBezTo>
                <a:cubicBezTo>
                  <a:pt x="1230" y="89"/>
                  <a:pt x="1225" y="89"/>
                  <a:pt x="1219" y="90"/>
                </a:cubicBezTo>
                <a:cubicBezTo>
                  <a:pt x="1215" y="90"/>
                  <a:pt x="1212" y="96"/>
                  <a:pt x="1206" y="93"/>
                </a:cubicBezTo>
                <a:cubicBezTo>
                  <a:pt x="1209" y="89"/>
                  <a:pt x="1217" y="87"/>
                  <a:pt x="1213" y="81"/>
                </a:cubicBezTo>
                <a:cubicBezTo>
                  <a:pt x="1208" y="75"/>
                  <a:pt x="1202" y="81"/>
                  <a:pt x="1198" y="84"/>
                </a:cubicBezTo>
                <a:cubicBezTo>
                  <a:pt x="1185" y="90"/>
                  <a:pt x="1182" y="104"/>
                  <a:pt x="1172" y="113"/>
                </a:cubicBezTo>
                <a:cubicBezTo>
                  <a:pt x="1164" y="120"/>
                  <a:pt x="1156" y="129"/>
                  <a:pt x="1169" y="140"/>
                </a:cubicBezTo>
                <a:cubicBezTo>
                  <a:pt x="1170" y="140"/>
                  <a:pt x="1170" y="143"/>
                  <a:pt x="1170" y="144"/>
                </a:cubicBezTo>
                <a:cubicBezTo>
                  <a:pt x="1175" y="160"/>
                  <a:pt x="1169" y="176"/>
                  <a:pt x="1171" y="190"/>
                </a:cubicBezTo>
                <a:cubicBezTo>
                  <a:pt x="1162" y="188"/>
                  <a:pt x="1155" y="172"/>
                  <a:pt x="1147" y="184"/>
                </a:cubicBezTo>
                <a:cubicBezTo>
                  <a:pt x="1136" y="202"/>
                  <a:pt x="1123" y="189"/>
                  <a:pt x="1111" y="194"/>
                </a:cubicBezTo>
                <a:cubicBezTo>
                  <a:pt x="1112" y="192"/>
                  <a:pt x="1112" y="191"/>
                  <a:pt x="1113" y="191"/>
                </a:cubicBezTo>
                <a:cubicBezTo>
                  <a:pt x="1123" y="192"/>
                  <a:pt x="1133" y="187"/>
                  <a:pt x="1138" y="182"/>
                </a:cubicBezTo>
                <a:cubicBezTo>
                  <a:pt x="1142" y="178"/>
                  <a:pt x="1132" y="168"/>
                  <a:pt x="1128" y="161"/>
                </a:cubicBezTo>
                <a:cubicBezTo>
                  <a:pt x="1120" y="148"/>
                  <a:pt x="1113" y="152"/>
                  <a:pt x="1106" y="161"/>
                </a:cubicBezTo>
                <a:cubicBezTo>
                  <a:pt x="1102" y="166"/>
                  <a:pt x="1097" y="172"/>
                  <a:pt x="1091" y="170"/>
                </a:cubicBezTo>
                <a:cubicBezTo>
                  <a:pt x="1079" y="165"/>
                  <a:pt x="1074" y="171"/>
                  <a:pt x="1070" y="185"/>
                </a:cubicBezTo>
                <a:cubicBezTo>
                  <a:pt x="1068" y="171"/>
                  <a:pt x="1056" y="175"/>
                  <a:pt x="1053" y="165"/>
                </a:cubicBezTo>
                <a:cubicBezTo>
                  <a:pt x="1051" y="158"/>
                  <a:pt x="1053" y="146"/>
                  <a:pt x="1041" y="144"/>
                </a:cubicBezTo>
                <a:cubicBezTo>
                  <a:pt x="1038" y="144"/>
                  <a:pt x="1039" y="141"/>
                  <a:pt x="1041" y="139"/>
                </a:cubicBezTo>
                <a:cubicBezTo>
                  <a:pt x="1049" y="134"/>
                  <a:pt x="1043" y="130"/>
                  <a:pt x="1039" y="126"/>
                </a:cubicBezTo>
                <a:cubicBezTo>
                  <a:pt x="1031" y="118"/>
                  <a:pt x="1020" y="119"/>
                  <a:pt x="1010" y="118"/>
                </a:cubicBezTo>
                <a:cubicBezTo>
                  <a:pt x="998" y="117"/>
                  <a:pt x="991" y="110"/>
                  <a:pt x="993" y="102"/>
                </a:cubicBezTo>
                <a:cubicBezTo>
                  <a:pt x="996" y="88"/>
                  <a:pt x="990" y="82"/>
                  <a:pt x="977" y="77"/>
                </a:cubicBezTo>
                <a:cubicBezTo>
                  <a:pt x="987" y="73"/>
                  <a:pt x="991" y="81"/>
                  <a:pt x="997" y="81"/>
                </a:cubicBezTo>
                <a:cubicBezTo>
                  <a:pt x="1000" y="81"/>
                  <a:pt x="1004" y="83"/>
                  <a:pt x="1007" y="79"/>
                </a:cubicBezTo>
                <a:cubicBezTo>
                  <a:pt x="1009" y="76"/>
                  <a:pt x="1006" y="74"/>
                  <a:pt x="1005" y="71"/>
                </a:cubicBezTo>
                <a:cubicBezTo>
                  <a:pt x="1002" y="67"/>
                  <a:pt x="999" y="61"/>
                  <a:pt x="1002" y="57"/>
                </a:cubicBezTo>
                <a:cubicBezTo>
                  <a:pt x="1005" y="53"/>
                  <a:pt x="1008" y="50"/>
                  <a:pt x="1003" y="46"/>
                </a:cubicBezTo>
                <a:cubicBezTo>
                  <a:pt x="999" y="43"/>
                  <a:pt x="994" y="43"/>
                  <a:pt x="989" y="46"/>
                </a:cubicBezTo>
                <a:cubicBezTo>
                  <a:pt x="978" y="53"/>
                  <a:pt x="976" y="66"/>
                  <a:pt x="971" y="77"/>
                </a:cubicBezTo>
                <a:cubicBezTo>
                  <a:pt x="968" y="83"/>
                  <a:pt x="971" y="90"/>
                  <a:pt x="961" y="92"/>
                </a:cubicBezTo>
                <a:cubicBezTo>
                  <a:pt x="951" y="93"/>
                  <a:pt x="944" y="91"/>
                  <a:pt x="941" y="80"/>
                </a:cubicBezTo>
                <a:cubicBezTo>
                  <a:pt x="939" y="73"/>
                  <a:pt x="937" y="67"/>
                  <a:pt x="932" y="61"/>
                </a:cubicBezTo>
                <a:cubicBezTo>
                  <a:pt x="927" y="55"/>
                  <a:pt x="922" y="52"/>
                  <a:pt x="916" y="61"/>
                </a:cubicBezTo>
                <a:cubicBezTo>
                  <a:pt x="915" y="62"/>
                  <a:pt x="916" y="66"/>
                  <a:pt x="913" y="65"/>
                </a:cubicBezTo>
                <a:cubicBezTo>
                  <a:pt x="896" y="63"/>
                  <a:pt x="891" y="79"/>
                  <a:pt x="881" y="87"/>
                </a:cubicBezTo>
                <a:cubicBezTo>
                  <a:pt x="878" y="89"/>
                  <a:pt x="876" y="94"/>
                  <a:pt x="878" y="97"/>
                </a:cubicBezTo>
                <a:cubicBezTo>
                  <a:pt x="889" y="107"/>
                  <a:pt x="880" y="110"/>
                  <a:pt x="872" y="113"/>
                </a:cubicBezTo>
                <a:cubicBezTo>
                  <a:pt x="871" y="114"/>
                  <a:pt x="868" y="116"/>
                  <a:pt x="868" y="117"/>
                </a:cubicBezTo>
                <a:cubicBezTo>
                  <a:pt x="868" y="134"/>
                  <a:pt x="861" y="128"/>
                  <a:pt x="850" y="126"/>
                </a:cubicBezTo>
                <a:cubicBezTo>
                  <a:pt x="835" y="124"/>
                  <a:pt x="831" y="121"/>
                  <a:pt x="839" y="108"/>
                </a:cubicBezTo>
                <a:cubicBezTo>
                  <a:pt x="841" y="103"/>
                  <a:pt x="846" y="98"/>
                  <a:pt x="841" y="94"/>
                </a:cubicBezTo>
                <a:cubicBezTo>
                  <a:pt x="837" y="89"/>
                  <a:pt x="831" y="92"/>
                  <a:pt x="825" y="95"/>
                </a:cubicBezTo>
                <a:cubicBezTo>
                  <a:pt x="812" y="103"/>
                  <a:pt x="811" y="107"/>
                  <a:pt x="821" y="119"/>
                </a:cubicBezTo>
                <a:cubicBezTo>
                  <a:pt x="824" y="123"/>
                  <a:pt x="826" y="127"/>
                  <a:pt x="828" y="132"/>
                </a:cubicBezTo>
                <a:cubicBezTo>
                  <a:pt x="832" y="141"/>
                  <a:pt x="836" y="150"/>
                  <a:pt x="819" y="149"/>
                </a:cubicBezTo>
                <a:cubicBezTo>
                  <a:pt x="814" y="148"/>
                  <a:pt x="808" y="153"/>
                  <a:pt x="806" y="158"/>
                </a:cubicBezTo>
                <a:cubicBezTo>
                  <a:pt x="803" y="164"/>
                  <a:pt x="812" y="163"/>
                  <a:pt x="814" y="166"/>
                </a:cubicBezTo>
                <a:cubicBezTo>
                  <a:pt x="817" y="170"/>
                  <a:pt x="821" y="175"/>
                  <a:pt x="823" y="180"/>
                </a:cubicBezTo>
                <a:cubicBezTo>
                  <a:pt x="828" y="193"/>
                  <a:pt x="836" y="188"/>
                  <a:pt x="844" y="185"/>
                </a:cubicBezTo>
                <a:cubicBezTo>
                  <a:pt x="852" y="181"/>
                  <a:pt x="839" y="170"/>
                  <a:pt x="848" y="169"/>
                </a:cubicBezTo>
                <a:cubicBezTo>
                  <a:pt x="858" y="168"/>
                  <a:pt x="844" y="182"/>
                  <a:pt x="855" y="184"/>
                </a:cubicBezTo>
                <a:cubicBezTo>
                  <a:pt x="863" y="185"/>
                  <a:pt x="868" y="192"/>
                  <a:pt x="877" y="195"/>
                </a:cubicBezTo>
                <a:cubicBezTo>
                  <a:pt x="870" y="202"/>
                  <a:pt x="864" y="207"/>
                  <a:pt x="858" y="212"/>
                </a:cubicBezTo>
                <a:cubicBezTo>
                  <a:pt x="853" y="194"/>
                  <a:pt x="849" y="192"/>
                  <a:pt x="833" y="205"/>
                </a:cubicBezTo>
                <a:cubicBezTo>
                  <a:pt x="827" y="209"/>
                  <a:pt x="829" y="203"/>
                  <a:pt x="827" y="203"/>
                </a:cubicBezTo>
                <a:cubicBezTo>
                  <a:pt x="819" y="199"/>
                  <a:pt x="827" y="184"/>
                  <a:pt x="817" y="186"/>
                </a:cubicBezTo>
                <a:cubicBezTo>
                  <a:pt x="805" y="188"/>
                  <a:pt x="803" y="183"/>
                  <a:pt x="802" y="173"/>
                </a:cubicBezTo>
                <a:cubicBezTo>
                  <a:pt x="801" y="168"/>
                  <a:pt x="796" y="166"/>
                  <a:pt x="791" y="165"/>
                </a:cubicBezTo>
                <a:cubicBezTo>
                  <a:pt x="788" y="164"/>
                  <a:pt x="784" y="167"/>
                  <a:pt x="784" y="170"/>
                </a:cubicBezTo>
                <a:cubicBezTo>
                  <a:pt x="787" y="180"/>
                  <a:pt x="780" y="177"/>
                  <a:pt x="776" y="177"/>
                </a:cubicBezTo>
                <a:cubicBezTo>
                  <a:pt x="773" y="178"/>
                  <a:pt x="768" y="179"/>
                  <a:pt x="771" y="183"/>
                </a:cubicBezTo>
                <a:cubicBezTo>
                  <a:pt x="773" y="188"/>
                  <a:pt x="772" y="190"/>
                  <a:pt x="767" y="189"/>
                </a:cubicBezTo>
                <a:cubicBezTo>
                  <a:pt x="760" y="189"/>
                  <a:pt x="754" y="187"/>
                  <a:pt x="751" y="181"/>
                </a:cubicBezTo>
                <a:cubicBezTo>
                  <a:pt x="749" y="177"/>
                  <a:pt x="748" y="174"/>
                  <a:pt x="754" y="172"/>
                </a:cubicBezTo>
                <a:cubicBezTo>
                  <a:pt x="763" y="170"/>
                  <a:pt x="762" y="165"/>
                  <a:pt x="755" y="161"/>
                </a:cubicBezTo>
                <a:cubicBezTo>
                  <a:pt x="751" y="157"/>
                  <a:pt x="753" y="153"/>
                  <a:pt x="752" y="150"/>
                </a:cubicBezTo>
                <a:cubicBezTo>
                  <a:pt x="745" y="135"/>
                  <a:pt x="754" y="117"/>
                  <a:pt x="744" y="102"/>
                </a:cubicBezTo>
                <a:cubicBezTo>
                  <a:pt x="740" y="104"/>
                  <a:pt x="736" y="106"/>
                  <a:pt x="733" y="110"/>
                </a:cubicBezTo>
                <a:cubicBezTo>
                  <a:pt x="725" y="119"/>
                  <a:pt x="707" y="125"/>
                  <a:pt x="725" y="142"/>
                </a:cubicBezTo>
                <a:cubicBezTo>
                  <a:pt x="729" y="146"/>
                  <a:pt x="725" y="153"/>
                  <a:pt x="723" y="157"/>
                </a:cubicBezTo>
                <a:cubicBezTo>
                  <a:pt x="720" y="162"/>
                  <a:pt x="712" y="161"/>
                  <a:pt x="707" y="162"/>
                </a:cubicBezTo>
                <a:cubicBezTo>
                  <a:pt x="706" y="162"/>
                  <a:pt x="704" y="160"/>
                  <a:pt x="704" y="159"/>
                </a:cubicBezTo>
                <a:cubicBezTo>
                  <a:pt x="704" y="152"/>
                  <a:pt x="708" y="151"/>
                  <a:pt x="713" y="151"/>
                </a:cubicBezTo>
                <a:cubicBezTo>
                  <a:pt x="717" y="151"/>
                  <a:pt x="719" y="148"/>
                  <a:pt x="718" y="144"/>
                </a:cubicBezTo>
                <a:cubicBezTo>
                  <a:pt x="718" y="141"/>
                  <a:pt x="715" y="139"/>
                  <a:pt x="711" y="139"/>
                </a:cubicBezTo>
                <a:cubicBezTo>
                  <a:pt x="703" y="139"/>
                  <a:pt x="696" y="140"/>
                  <a:pt x="689" y="148"/>
                </a:cubicBezTo>
                <a:cubicBezTo>
                  <a:pt x="681" y="158"/>
                  <a:pt x="671" y="170"/>
                  <a:pt x="654" y="158"/>
                </a:cubicBezTo>
                <a:cubicBezTo>
                  <a:pt x="645" y="151"/>
                  <a:pt x="636" y="155"/>
                  <a:pt x="632" y="166"/>
                </a:cubicBezTo>
                <a:cubicBezTo>
                  <a:pt x="628" y="176"/>
                  <a:pt x="631" y="185"/>
                  <a:pt x="643" y="188"/>
                </a:cubicBezTo>
                <a:cubicBezTo>
                  <a:pt x="649" y="190"/>
                  <a:pt x="654" y="192"/>
                  <a:pt x="660" y="194"/>
                </a:cubicBezTo>
                <a:cubicBezTo>
                  <a:pt x="661" y="200"/>
                  <a:pt x="654" y="202"/>
                  <a:pt x="655" y="207"/>
                </a:cubicBezTo>
                <a:cubicBezTo>
                  <a:pt x="657" y="220"/>
                  <a:pt x="647" y="220"/>
                  <a:pt x="641" y="218"/>
                </a:cubicBezTo>
                <a:cubicBezTo>
                  <a:pt x="625" y="214"/>
                  <a:pt x="626" y="222"/>
                  <a:pt x="629" y="232"/>
                </a:cubicBezTo>
                <a:cubicBezTo>
                  <a:pt x="631" y="241"/>
                  <a:pt x="627" y="248"/>
                  <a:pt x="620" y="245"/>
                </a:cubicBezTo>
                <a:cubicBezTo>
                  <a:pt x="611" y="242"/>
                  <a:pt x="602" y="249"/>
                  <a:pt x="594" y="242"/>
                </a:cubicBezTo>
                <a:cubicBezTo>
                  <a:pt x="589" y="238"/>
                  <a:pt x="585" y="243"/>
                  <a:pt x="582" y="246"/>
                </a:cubicBezTo>
                <a:cubicBezTo>
                  <a:pt x="570" y="260"/>
                  <a:pt x="571" y="276"/>
                  <a:pt x="583" y="288"/>
                </a:cubicBezTo>
                <a:cubicBezTo>
                  <a:pt x="584" y="289"/>
                  <a:pt x="584" y="291"/>
                  <a:pt x="584" y="292"/>
                </a:cubicBezTo>
                <a:cubicBezTo>
                  <a:pt x="581" y="300"/>
                  <a:pt x="588" y="310"/>
                  <a:pt x="579" y="317"/>
                </a:cubicBezTo>
                <a:cubicBezTo>
                  <a:pt x="575" y="321"/>
                  <a:pt x="578" y="326"/>
                  <a:pt x="580" y="330"/>
                </a:cubicBezTo>
                <a:cubicBezTo>
                  <a:pt x="590" y="345"/>
                  <a:pt x="602" y="360"/>
                  <a:pt x="580" y="376"/>
                </a:cubicBezTo>
                <a:cubicBezTo>
                  <a:pt x="578" y="377"/>
                  <a:pt x="577" y="381"/>
                  <a:pt x="578" y="384"/>
                </a:cubicBezTo>
                <a:cubicBezTo>
                  <a:pt x="579" y="387"/>
                  <a:pt x="581" y="387"/>
                  <a:pt x="583" y="386"/>
                </a:cubicBezTo>
                <a:cubicBezTo>
                  <a:pt x="588" y="384"/>
                  <a:pt x="593" y="378"/>
                  <a:pt x="596" y="387"/>
                </a:cubicBezTo>
                <a:cubicBezTo>
                  <a:pt x="599" y="394"/>
                  <a:pt x="591" y="395"/>
                  <a:pt x="587" y="397"/>
                </a:cubicBezTo>
                <a:cubicBezTo>
                  <a:pt x="575" y="405"/>
                  <a:pt x="574" y="414"/>
                  <a:pt x="585" y="423"/>
                </a:cubicBezTo>
                <a:cubicBezTo>
                  <a:pt x="589" y="427"/>
                  <a:pt x="589" y="431"/>
                  <a:pt x="588" y="436"/>
                </a:cubicBezTo>
                <a:cubicBezTo>
                  <a:pt x="584" y="453"/>
                  <a:pt x="588" y="470"/>
                  <a:pt x="587" y="487"/>
                </a:cubicBezTo>
                <a:cubicBezTo>
                  <a:pt x="587" y="489"/>
                  <a:pt x="589" y="491"/>
                  <a:pt x="591" y="492"/>
                </a:cubicBezTo>
                <a:cubicBezTo>
                  <a:pt x="592" y="493"/>
                  <a:pt x="593" y="492"/>
                  <a:pt x="594" y="490"/>
                </a:cubicBezTo>
                <a:cubicBezTo>
                  <a:pt x="598" y="475"/>
                  <a:pt x="604" y="488"/>
                  <a:pt x="604" y="490"/>
                </a:cubicBezTo>
                <a:cubicBezTo>
                  <a:pt x="606" y="499"/>
                  <a:pt x="613" y="502"/>
                  <a:pt x="619" y="503"/>
                </a:cubicBezTo>
                <a:cubicBezTo>
                  <a:pt x="637" y="505"/>
                  <a:pt x="654" y="512"/>
                  <a:pt x="658" y="530"/>
                </a:cubicBezTo>
                <a:cubicBezTo>
                  <a:pt x="660" y="541"/>
                  <a:pt x="674" y="551"/>
                  <a:pt x="663" y="564"/>
                </a:cubicBezTo>
                <a:cubicBezTo>
                  <a:pt x="661" y="567"/>
                  <a:pt x="659" y="573"/>
                  <a:pt x="664" y="576"/>
                </a:cubicBezTo>
                <a:cubicBezTo>
                  <a:pt x="668" y="579"/>
                  <a:pt x="671" y="576"/>
                  <a:pt x="674" y="572"/>
                </a:cubicBezTo>
                <a:cubicBezTo>
                  <a:pt x="677" y="569"/>
                  <a:pt x="682" y="568"/>
                  <a:pt x="687" y="568"/>
                </a:cubicBezTo>
                <a:cubicBezTo>
                  <a:pt x="690" y="567"/>
                  <a:pt x="695" y="573"/>
                  <a:pt x="692" y="575"/>
                </a:cubicBezTo>
                <a:cubicBezTo>
                  <a:pt x="675" y="586"/>
                  <a:pt x="696" y="594"/>
                  <a:pt x="693" y="603"/>
                </a:cubicBezTo>
                <a:cubicBezTo>
                  <a:pt x="699" y="598"/>
                  <a:pt x="707" y="596"/>
                  <a:pt x="704" y="586"/>
                </a:cubicBezTo>
                <a:cubicBezTo>
                  <a:pt x="703" y="582"/>
                  <a:pt x="707" y="582"/>
                  <a:pt x="709" y="583"/>
                </a:cubicBezTo>
                <a:cubicBezTo>
                  <a:pt x="718" y="588"/>
                  <a:pt x="707" y="597"/>
                  <a:pt x="712" y="603"/>
                </a:cubicBezTo>
                <a:cubicBezTo>
                  <a:pt x="714" y="606"/>
                  <a:pt x="710" y="611"/>
                  <a:pt x="708" y="610"/>
                </a:cubicBezTo>
                <a:cubicBezTo>
                  <a:pt x="696" y="603"/>
                  <a:pt x="690" y="618"/>
                  <a:pt x="679" y="613"/>
                </a:cubicBezTo>
                <a:cubicBezTo>
                  <a:pt x="680" y="619"/>
                  <a:pt x="683" y="623"/>
                  <a:pt x="687" y="626"/>
                </a:cubicBezTo>
                <a:cubicBezTo>
                  <a:pt x="698" y="637"/>
                  <a:pt x="697" y="639"/>
                  <a:pt x="683" y="646"/>
                </a:cubicBezTo>
                <a:cubicBezTo>
                  <a:pt x="675" y="650"/>
                  <a:pt x="656" y="648"/>
                  <a:pt x="666" y="668"/>
                </a:cubicBezTo>
                <a:cubicBezTo>
                  <a:pt x="667" y="668"/>
                  <a:pt x="665" y="671"/>
                  <a:pt x="664" y="671"/>
                </a:cubicBezTo>
                <a:cubicBezTo>
                  <a:pt x="652" y="677"/>
                  <a:pt x="654" y="684"/>
                  <a:pt x="660" y="693"/>
                </a:cubicBezTo>
                <a:cubicBezTo>
                  <a:pt x="662" y="696"/>
                  <a:pt x="660" y="699"/>
                  <a:pt x="658" y="701"/>
                </a:cubicBezTo>
                <a:cubicBezTo>
                  <a:pt x="656" y="703"/>
                  <a:pt x="653" y="706"/>
                  <a:pt x="651" y="704"/>
                </a:cubicBezTo>
                <a:cubicBezTo>
                  <a:pt x="646" y="699"/>
                  <a:pt x="640" y="694"/>
                  <a:pt x="636" y="688"/>
                </a:cubicBezTo>
                <a:cubicBezTo>
                  <a:pt x="634" y="683"/>
                  <a:pt x="641" y="682"/>
                  <a:pt x="643" y="679"/>
                </a:cubicBezTo>
                <a:cubicBezTo>
                  <a:pt x="647" y="675"/>
                  <a:pt x="649" y="671"/>
                  <a:pt x="644" y="667"/>
                </a:cubicBezTo>
                <a:cubicBezTo>
                  <a:pt x="640" y="663"/>
                  <a:pt x="635" y="654"/>
                  <a:pt x="631" y="660"/>
                </a:cubicBezTo>
                <a:cubicBezTo>
                  <a:pt x="617" y="677"/>
                  <a:pt x="596" y="663"/>
                  <a:pt x="582" y="676"/>
                </a:cubicBezTo>
                <a:cubicBezTo>
                  <a:pt x="583" y="666"/>
                  <a:pt x="584" y="659"/>
                  <a:pt x="576" y="654"/>
                </a:cubicBezTo>
                <a:cubicBezTo>
                  <a:pt x="593" y="641"/>
                  <a:pt x="562" y="620"/>
                  <a:pt x="584" y="608"/>
                </a:cubicBezTo>
                <a:cubicBezTo>
                  <a:pt x="583" y="606"/>
                  <a:pt x="582" y="605"/>
                  <a:pt x="581" y="604"/>
                </a:cubicBezTo>
                <a:cubicBezTo>
                  <a:pt x="573" y="589"/>
                  <a:pt x="565" y="589"/>
                  <a:pt x="553" y="607"/>
                </a:cubicBezTo>
                <a:cubicBezTo>
                  <a:pt x="543" y="597"/>
                  <a:pt x="532" y="590"/>
                  <a:pt x="520" y="588"/>
                </a:cubicBezTo>
                <a:cubicBezTo>
                  <a:pt x="524" y="578"/>
                  <a:pt x="529" y="569"/>
                  <a:pt x="530" y="559"/>
                </a:cubicBezTo>
                <a:cubicBezTo>
                  <a:pt x="531" y="554"/>
                  <a:pt x="525" y="546"/>
                  <a:pt x="518" y="555"/>
                </a:cubicBezTo>
                <a:cubicBezTo>
                  <a:pt x="515" y="559"/>
                  <a:pt x="513" y="557"/>
                  <a:pt x="511" y="556"/>
                </a:cubicBezTo>
                <a:cubicBezTo>
                  <a:pt x="505" y="553"/>
                  <a:pt x="511" y="552"/>
                  <a:pt x="512" y="549"/>
                </a:cubicBezTo>
                <a:cubicBezTo>
                  <a:pt x="513" y="545"/>
                  <a:pt x="518" y="542"/>
                  <a:pt x="514" y="538"/>
                </a:cubicBezTo>
                <a:cubicBezTo>
                  <a:pt x="509" y="532"/>
                  <a:pt x="506" y="528"/>
                  <a:pt x="512" y="520"/>
                </a:cubicBezTo>
                <a:cubicBezTo>
                  <a:pt x="514" y="518"/>
                  <a:pt x="512" y="514"/>
                  <a:pt x="509" y="512"/>
                </a:cubicBezTo>
                <a:cubicBezTo>
                  <a:pt x="503" y="507"/>
                  <a:pt x="499" y="502"/>
                  <a:pt x="508" y="494"/>
                </a:cubicBezTo>
                <a:cubicBezTo>
                  <a:pt x="514" y="489"/>
                  <a:pt x="510" y="484"/>
                  <a:pt x="504" y="484"/>
                </a:cubicBezTo>
                <a:cubicBezTo>
                  <a:pt x="498" y="483"/>
                  <a:pt x="487" y="474"/>
                  <a:pt x="486" y="490"/>
                </a:cubicBezTo>
                <a:cubicBezTo>
                  <a:pt x="486" y="493"/>
                  <a:pt x="482" y="493"/>
                  <a:pt x="479" y="493"/>
                </a:cubicBezTo>
                <a:cubicBezTo>
                  <a:pt x="459" y="495"/>
                  <a:pt x="459" y="494"/>
                  <a:pt x="452" y="471"/>
                </a:cubicBezTo>
                <a:cubicBezTo>
                  <a:pt x="456" y="469"/>
                  <a:pt x="461" y="470"/>
                  <a:pt x="465" y="471"/>
                </a:cubicBezTo>
                <a:cubicBezTo>
                  <a:pt x="468" y="472"/>
                  <a:pt x="473" y="469"/>
                  <a:pt x="471" y="468"/>
                </a:cubicBezTo>
                <a:cubicBezTo>
                  <a:pt x="460" y="456"/>
                  <a:pt x="464" y="442"/>
                  <a:pt x="461" y="429"/>
                </a:cubicBezTo>
                <a:cubicBezTo>
                  <a:pt x="460" y="424"/>
                  <a:pt x="456" y="418"/>
                  <a:pt x="449" y="417"/>
                </a:cubicBezTo>
                <a:cubicBezTo>
                  <a:pt x="446" y="416"/>
                  <a:pt x="443" y="414"/>
                  <a:pt x="443" y="411"/>
                </a:cubicBezTo>
                <a:cubicBezTo>
                  <a:pt x="441" y="389"/>
                  <a:pt x="422" y="394"/>
                  <a:pt x="409" y="390"/>
                </a:cubicBezTo>
                <a:cubicBezTo>
                  <a:pt x="404" y="388"/>
                  <a:pt x="398" y="394"/>
                  <a:pt x="395" y="399"/>
                </a:cubicBezTo>
                <a:cubicBezTo>
                  <a:pt x="392" y="405"/>
                  <a:pt x="400" y="405"/>
                  <a:pt x="402" y="409"/>
                </a:cubicBezTo>
                <a:cubicBezTo>
                  <a:pt x="408" y="416"/>
                  <a:pt x="413" y="424"/>
                  <a:pt x="418" y="432"/>
                </a:cubicBezTo>
                <a:cubicBezTo>
                  <a:pt x="409" y="434"/>
                  <a:pt x="404" y="423"/>
                  <a:pt x="396" y="428"/>
                </a:cubicBezTo>
                <a:cubicBezTo>
                  <a:pt x="391" y="432"/>
                  <a:pt x="392" y="458"/>
                  <a:pt x="398" y="462"/>
                </a:cubicBezTo>
                <a:cubicBezTo>
                  <a:pt x="406" y="466"/>
                  <a:pt x="410" y="473"/>
                  <a:pt x="403" y="480"/>
                </a:cubicBezTo>
                <a:cubicBezTo>
                  <a:pt x="394" y="488"/>
                  <a:pt x="400" y="491"/>
                  <a:pt x="406" y="496"/>
                </a:cubicBezTo>
                <a:cubicBezTo>
                  <a:pt x="423" y="509"/>
                  <a:pt x="422" y="520"/>
                  <a:pt x="405" y="529"/>
                </a:cubicBezTo>
                <a:cubicBezTo>
                  <a:pt x="396" y="534"/>
                  <a:pt x="396" y="537"/>
                  <a:pt x="402" y="546"/>
                </a:cubicBezTo>
                <a:cubicBezTo>
                  <a:pt x="407" y="554"/>
                  <a:pt x="420" y="559"/>
                  <a:pt x="419" y="569"/>
                </a:cubicBezTo>
                <a:cubicBezTo>
                  <a:pt x="419" y="578"/>
                  <a:pt x="421" y="587"/>
                  <a:pt x="422" y="595"/>
                </a:cubicBezTo>
                <a:cubicBezTo>
                  <a:pt x="422" y="602"/>
                  <a:pt x="424" y="609"/>
                  <a:pt x="419" y="613"/>
                </a:cubicBezTo>
                <a:cubicBezTo>
                  <a:pt x="414" y="616"/>
                  <a:pt x="409" y="610"/>
                  <a:pt x="404" y="608"/>
                </a:cubicBezTo>
                <a:cubicBezTo>
                  <a:pt x="395" y="605"/>
                  <a:pt x="397" y="588"/>
                  <a:pt x="383" y="590"/>
                </a:cubicBezTo>
                <a:cubicBezTo>
                  <a:pt x="383" y="590"/>
                  <a:pt x="382" y="589"/>
                  <a:pt x="382" y="588"/>
                </a:cubicBezTo>
                <a:cubicBezTo>
                  <a:pt x="385" y="570"/>
                  <a:pt x="374" y="558"/>
                  <a:pt x="364" y="546"/>
                </a:cubicBezTo>
                <a:cubicBezTo>
                  <a:pt x="362" y="544"/>
                  <a:pt x="356" y="540"/>
                  <a:pt x="361" y="538"/>
                </a:cubicBezTo>
                <a:cubicBezTo>
                  <a:pt x="370" y="533"/>
                  <a:pt x="363" y="528"/>
                  <a:pt x="362" y="523"/>
                </a:cubicBezTo>
                <a:cubicBezTo>
                  <a:pt x="361" y="519"/>
                  <a:pt x="357" y="516"/>
                  <a:pt x="358" y="512"/>
                </a:cubicBezTo>
                <a:cubicBezTo>
                  <a:pt x="360" y="506"/>
                  <a:pt x="363" y="500"/>
                  <a:pt x="355" y="497"/>
                </a:cubicBezTo>
                <a:cubicBezTo>
                  <a:pt x="347" y="493"/>
                  <a:pt x="342" y="498"/>
                  <a:pt x="337" y="503"/>
                </a:cubicBezTo>
                <a:cubicBezTo>
                  <a:pt x="323" y="518"/>
                  <a:pt x="337" y="531"/>
                  <a:pt x="339" y="544"/>
                </a:cubicBezTo>
                <a:cubicBezTo>
                  <a:pt x="341" y="552"/>
                  <a:pt x="345" y="558"/>
                  <a:pt x="356" y="554"/>
                </a:cubicBezTo>
                <a:cubicBezTo>
                  <a:pt x="354" y="556"/>
                  <a:pt x="352" y="557"/>
                  <a:pt x="351" y="557"/>
                </a:cubicBezTo>
                <a:cubicBezTo>
                  <a:pt x="327" y="557"/>
                  <a:pt x="312" y="575"/>
                  <a:pt x="317" y="599"/>
                </a:cubicBezTo>
                <a:cubicBezTo>
                  <a:pt x="319" y="604"/>
                  <a:pt x="320" y="610"/>
                  <a:pt x="321" y="614"/>
                </a:cubicBezTo>
                <a:cubicBezTo>
                  <a:pt x="326" y="624"/>
                  <a:pt x="333" y="633"/>
                  <a:pt x="341" y="640"/>
                </a:cubicBezTo>
                <a:cubicBezTo>
                  <a:pt x="348" y="646"/>
                  <a:pt x="350" y="633"/>
                  <a:pt x="356" y="633"/>
                </a:cubicBezTo>
                <a:cubicBezTo>
                  <a:pt x="360" y="638"/>
                  <a:pt x="354" y="642"/>
                  <a:pt x="355" y="646"/>
                </a:cubicBezTo>
                <a:cubicBezTo>
                  <a:pt x="356" y="651"/>
                  <a:pt x="356" y="655"/>
                  <a:pt x="362" y="655"/>
                </a:cubicBezTo>
                <a:cubicBezTo>
                  <a:pt x="371" y="654"/>
                  <a:pt x="377" y="661"/>
                  <a:pt x="377" y="667"/>
                </a:cubicBezTo>
                <a:cubicBezTo>
                  <a:pt x="377" y="674"/>
                  <a:pt x="367" y="674"/>
                  <a:pt x="360" y="675"/>
                </a:cubicBezTo>
                <a:cubicBezTo>
                  <a:pt x="359" y="676"/>
                  <a:pt x="357" y="674"/>
                  <a:pt x="356" y="674"/>
                </a:cubicBezTo>
                <a:cubicBezTo>
                  <a:pt x="350" y="673"/>
                  <a:pt x="346" y="676"/>
                  <a:pt x="346" y="682"/>
                </a:cubicBezTo>
                <a:cubicBezTo>
                  <a:pt x="346" y="687"/>
                  <a:pt x="347" y="693"/>
                  <a:pt x="354" y="693"/>
                </a:cubicBezTo>
                <a:cubicBezTo>
                  <a:pt x="358" y="693"/>
                  <a:pt x="360" y="691"/>
                  <a:pt x="362" y="697"/>
                </a:cubicBezTo>
                <a:cubicBezTo>
                  <a:pt x="364" y="705"/>
                  <a:pt x="368" y="704"/>
                  <a:pt x="372" y="697"/>
                </a:cubicBezTo>
                <a:cubicBezTo>
                  <a:pt x="375" y="693"/>
                  <a:pt x="380" y="693"/>
                  <a:pt x="380" y="696"/>
                </a:cubicBezTo>
                <a:cubicBezTo>
                  <a:pt x="378" y="708"/>
                  <a:pt x="395" y="719"/>
                  <a:pt x="380" y="731"/>
                </a:cubicBezTo>
                <a:cubicBezTo>
                  <a:pt x="377" y="734"/>
                  <a:pt x="377" y="738"/>
                  <a:pt x="382" y="740"/>
                </a:cubicBezTo>
                <a:cubicBezTo>
                  <a:pt x="396" y="746"/>
                  <a:pt x="405" y="763"/>
                  <a:pt x="424" y="757"/>
                </a:cubicBezTo>
                <a:cubicBezTo>
                  <a:pt x="420" y="782"/>
                  <a:pt x="403" y="765"/>
                  <a:pt x="392" y="770"/>
                </a:cubicBezTo>
                <a:cubicBezTo>
                  <a:pt x="393" y="766"/>
                  <a:pt x="399" y="765"/>
                  <a:pt x="396" y="760"/>
                </a:cubicBezTo>
                <a:cubicBezTo>
                  <a:pt x="393" y="758"/>
                  <a:pt x="390" y="759"/>
                  <a:pt x="387" y="760"/>
                </a:cubicBezTo>
                <a:cubicBezTo>
                  <a:pt x="383" y="761"/>
                  <a:pt x="380" y="763"/>
                  <a:pt x="379" y="767"/>
                </a:cubicBezTo>
                <a:cubicBezTo>
                  <a:pt x="377" y="771"/>
                  <a:pt x="376" y="774"/>
                  <a:pt x="370" y="773"/>
                </a:cubicBezTo>
                <a:cubicBezTo>
                  <a:pt x="363" y="771"/>
                  <a:pt x="367" y="767"/>
                  <a:pt x="366" y="765"/>
                </a:cubicBezTo>
                <a:cubicBezTo>
                  <a:pt x="363" y="759"/>
                  <a:pt x="361" y="750"/>
                  <a:pt x="354" y="752"/>
                </a:cubicBezTo>
                <a:cubicBezTo>
                  <a:pt x="346" y="755"/>
                  <a:pt x="347" y="763"/>
                  <a:pt x="350" y="770"/>
                </a:cubicBezTo>
                <a:cubicBezTo>
                  <a:pt x="351" y="771"/>
                  <a:pt x="353" y="772"/>
                  <a:pt x="350" y="774"/>
                </a:cubicBezTo>
                <a:cubicBezTo>
                  <a:pt x="346" y="773"/>
                  <a:pt x="341" y="769"/>
                  <a:pt x="338" y="774"/>
                </a:cubicBezTo>
                <a:cubicBezTo>
                  <a:pt x="335" y="780"/>
                  <a:pt x="341" y="783"/>
                  <a:pt x="344" y="786"/>
                </a:cubicBezTo>
                <a:cubicBezTo>
                  <a:pt x="347" y="789"/>
                  <a:pt x="349" y="792"/>
                  <a:pt x="354" y="792"/>
                </a:cubicBezTo>
                <a:cubicBezTo>
                  <a:pt x="360" y="792"/>
                  <a:pt x="359" y="796"/>
                  <a:pt x="357" y="799"/>
                </a:cubicBezTo>
                <a:cubicBezTo>
                  <a:pt x="346" y="799"/>
                  <a:pt x="340" y="778"/>
                  <a:pt x="326" y="792"/>
                </a:cubicBezTo>
                <a:cubicBezTo>
                  <a:pt x="321" y="798"/>
                  <a:pt x="321" y="807"/>
                  <a:pt x="327" y="812"/>
                </a:cubicBezTo>
                <a:cubicBezTo>
                  <a:pt x="336" y="821"/>
                  <a:pt x="345" y="819"/>
                  <a:pt x="352" y="805"/>
                </a:cubicBezTo>
                <a:cubicBezTo>
                  <a:pt x="356" y="816"/>
                  <a:pt x="353" y="828"/>
                  <a:pt x="363" y="833"/>
                </a:cubicBezTo>
                <a:cubicBezTo>
                  <a:pt x="372" y="838"/>
                  <a:pt x="370" y="842"/>
                  <a:pt x="363" y="846"/>
                </a:cubicBezTo>
                <a:cubicBezTo>
                  <a:pt x="359" y="849"/>
                  <a:pt x="357" y="853"/>
                  <a:pt x="355" y="856"/>
                </a:cubicBezTo>
                <a:cubicBezTo>
                  <a:pt x="352" y="859"/>
                  <a:pt x="347" y="862"/>
                  <a:pt x="344" y="857"/>
                </a:cubicBezTo>
                <a:cubicBezTo>
                  <a:pt x="335" y="840"/>
                  <a:pt x="328" y="842"/>
                  <a:pt x="320" y="858"/>
                </a:cubicBezTo>
                <a:cubicBezTo>
                  <a:pt x="317" y="864"/>
                  <a:pt x="311" y="862"/>
                  <a:pt x="308" y="862"/>
                </a:cubicBezTo>
                <a:cubicBezTo>
                  <a:pt x="302" y="861"/>
                  <a:pt x="303" y="853"/>
                  <a:pt x="302" y="849"/>
                </a:cubicBezTo>
                <a:cubicBezTo>
                  <a:pt x="300" y="844"/>
                  <a:pt x="306" y="845"/>
                  <a:pt x="309" y="843"/>
                </a:cubicBezTo>
                <a:cubicBezTo>
                  <a:pt x="320" y="837"/>
                  <a:pt x="329" y="842"/>
                  <a:pt x="339" y="845"/>
                </a:cubicBezTo>
                <a:cubicBezTo>
                  <a:pt x="343" y="846"/>
                  <a:pt x="347" y="847"/>
                  <a:pt x="349" y="843"/>
                </a:cubicBezTo>
                <a:cubicBezTo>
                  <a:pt x="351" y="840"/>
                  <a:pt x="349" y="837"/>
                  <a:pt x="347" y="833"/>
                </a:cubicBezTo>
                <a:cubicBezTo>
                  <a:pt x="344" y="830"/>
                  <a:pt x="342" y="825"/>
                  <a:pt x="336" y="826"/>
                </a:cubicBezTo>
                <a:cubicBezTo>
                  <a:pt x="325" y="826"/>
                  <a:pt x="319" y="822"/>
                  <a:pt x="318" y="811"/>
                </a:cubicBezTo>
                <a:cubicBezTo>
                  <a:pt x="318" y="807"/>
                  <a:pt x="315" y="804"/>
                  <a:pt x="311" y="804"/>
                </a:cubicBezTo>
                <a:cubicBezTo>
                  <a:pt x="308" y="804"/>
                  <a:pt x="306" y="805"/>
                  <a:pt x="305" y="808"/>
                </a:cubicBezTo>
                <a:cubicBezTo>
                  <a:pt x="305" y="811"/>
                  <a:pt x="311" y="817"/>
                  <a:pt x="303" y="817"/>
                </a:cubicBezTo>
                <a:cubicBezTo>
                  <a:pt x="297" y="818"/>
                  <a:pt x="299" y="811"/>
                  <a:pt x="298" y="808"/>
                </a:cubicBezTo>
                <a:cubicBezTo>
                  <a:pt x="297" y="804"/>
                  <a:pt x="295" y="800"/>
                  <a:pt x="293" y="796"/>
                </a:cubicBezTo>
                <a:cubicBezTo>
                  <a:pt x="297" y="796"/>
                  <a:pt x="301" y="797"/>
                  <a:pt x="305" y="796"/>
                </a:cubicBezTo>
                <a:cubicBezTo>
                  <a:pt x="309" y="795"/>
                  <a:pt x="317" y="795"/>
                  <a:pt x="316" y="788"/>
                </a:cubicBezTo>
                <a:cubicBezTo>
                  <a:pt x="315" y="783"/>
                  <a:pt x="305" y="781"/>
                  <a:pt x="301" y="783"/>
                </a:cubicBezTo>
                <a:cubicBezTo>
                  <a:pt x="283" y="792"/>
                  <a:pt x="267" y="786"/>
                  <a:pt x="250" y="781"/>
                </a:cubicBezTo>
                <a:cubicBezTo>
                  <a:pt x="240" y="778"/>
                  <a:pt x="231" y="778"/>
                  <a:pt x="239" y="765"/>
                </a:cubicBezTo>
                <a:cubicBezTo>
                  <a:pt x="242" y="760"/>
                  <a:pt x="233" y="758"/>
                  <a:pt x="234" y="753"/>
                </a:cubicBezTo>
                <a:cubicBezTo>
                  <a:pt x="239" y="752"/>
                  <a:pt x="241" y="758"/>
                  <a:pt x="245" y="755"/>
                </a:cubicBezTo>
                <a:cubicBezTo>
                  <a:pt x="248" y="752"/>
                  <a:pt x="245" y="748"/>
                  <a:pt x="244" y="745"/>
                </a:cubicBezTo>
                <a:cubicBezTo>
                  <a:pt x="242" y="742"/>
                  <a:pt x="241" y="739"/>
                  <a:pt x="240" y="737"/>
                </a:cubicBezTo>
                <a:cubicBezTo>
                  <a:pt x="233" y="719"/>
                  <a:pt x="235" y="714"/>
                  <a:pt x="252" y="711"/>
                </a:cubicBezTo>
                <a:cubicBezTo>
                  <a:pt x="259" y="709"/>
                  <a:pt x="263" y="707"/>
                  <a:pt x="261" y="700"/>
                </a:cubicBezTo>
                <a:cubicBezTo>
                  <a:pt x="257" y="686"/>
                  <a:pt x="258" y="673"/>
                  <a:pt x="265" y="661"/>
                </a:cubicBezTo>
                <a:cubicBezTo>
                  <a:pt x="267" y="659"/>
                  <a:pt x="267" y="656"/>
                  <a:pt x="264" y="655"/>
                </a:cubicBezTo>
                <a:cubicBezTo>
                  <a:pt x="251" y="654"/>
                  <a:pt x="248" y="636"/>
                  <a:pt x="233" y="640"/>
                </a:cubicBezTo>
                <a:cubicBezTo>
                  <a:pt x="232" y="640"/>
                  <a:pt x="229" y="631"/>
                  <a:pt x="223" y="637"/>
                </a:cubicBezTo>
                <a:cubicBezTo>
                  <a:pt x="219" y="641"/>
                  <a:pt x="221" y="644"/>
                  <a:pt x="224" y="648"/>
                </a:cubicBezTo>
                <a:cubicBezTo>
                  <a:pt x="230" y="657"/>
                  <a:pt x="230" y="661"/>
                  <a:pt x="217" y="660"/>
                </a:cubicBezTo>
                <a:cubicBezTo>
                  <a:pt x="212" y="660"/>
                  <a:pt x="205" y="661"/>
                  <a:pt x="200" y="664"/>
                </a:cubicBezTo>
                <a:cubicBezTo>
                  <a:pt x="194" y="669"/>
                  <a:pt x="189" y="676"/>
                  <a:pt x="187" y="683"/>
                </a:cubicBezTo>
                <a:cubicBezTo>
                  <a:pt x="186" y="690"/>
                  <a:pt x="197" y="686"/>
                  <a:pt x="200" y="691"/>
                </a:cubicBezTo>
                <a:cubicBezTo>
                  <a:pt x="198" y="693"/>
                  <a:pt x="196" y="693"/>
                  <a:pt x="195" y="695"/>
                </a:cubicBezTo>
                <a:cubicBezTo>
                  <a:pt x="189" y="708"/>
                  <a:pt x="189" y="723"/>
                  <a:pt x="177" y="734"/>
                </a:cubicBezTo>
                <a:cubicBezTo>
                  <a:pt x="168" y="743"/>
                  <a:pt x="182" y="760"/>
                  <a:pt x="168" y="770"/>
                </a:cubicBezTo>
                <a:cubicBezTo>
                  <a:pt x="167" y="770"/>
                  <a:pt x="168" y="772"/>
                  <a:pt x="168" y="773"/>
                </a:cubicBezTo>
                <a:cubicBezTo>
                  <a:pt x="168" y="777"/>
                  <a:pt x="170" y="783"/>
                  <a:pt x="165" y="785"/>
                </a:cubicBezTo>
                <a:cubicBezTo>
                  <a:pt x="159" y="788"/>
                  <a:pt x="156" y="782"/>
                  <a:pt x="152" y="779"/>
                </a:cubicBezTo>
                <a:cubicBezTo>
                  <a:pt x="146" y="775"/>
                  <a:pt x="146" y="769"/>
                  <a:pt x="145" y="763"/>
                </a:cubicBezTo>
                <a:cubicBezTo>
                  <a:pt x="145" y="757"/>
                  <a:pt x="149" y="747"/>
                  <a:pt x="141" y="744"/>
                </a:cubicBezTo>
                <a:cubicBezTo>
                  <a:pt x="123" y="740"/>
                  <a:pt x="134" y="734"/>
                  <a:pt x="140" y="730"/>
                </a:cubicBezTo>
                <a:cubicBezTo>
                  <a:pt x="151" y="723"/>
                  <a:pt x="149" y="716"/>
                  <a:pt x="140" y="710"/>
                </a:cubicBezTo>
                <a:cubicBezTo>
                  <a:pt x="127" y="701"/>
                  <a:pt x="120" y="688"/>
                  <a:pt x="116" y="673"/>
                </a:cubicBezTo>
                <a:cubicBezTo>
                  <a:pt x="114" y="669"/>
                  <a:pt x="91" y="660"/>
                  <a:pt x="91" y="663"/>
                </a:cubicBezTo>
                <a:cubicBezTo>
                  <a:pt x="89" y="673"/>
                  <a:pt x="81" y="683"/>
                  <a:pt x="86" y="693"/>
                </a:cubicBezTo>
                <a:cubicBezTo>
                  <a:pt x="90" y="702"/>
                  <a:pt x="98" y="696"/>
                  <a:pt x="104" y="693"/>
                </a:cubicBezTo>
                <a:cubicBezTo>
                  <a:pt x="108" y="691"/>
                  <a:pt x="112" y="692"/>
                  <a:pt x="113" y="696"/>
                </a:cubicBezTo>
                <a:cubicBezTo>
                  <a:pt x="115" y="700"/>
                  <a:pt x="112" y="701"/>
                  <a:pt x="110" y="702"/>
                </a:cubicBezTo>
                <a:cubicBezTo>
                  <a:pt x="93" y="703"/>
                  <a:pt x="83" y="714"/>
                  <a:pt x="73" y="725"/>
                </a:cubicBezTo>
                <a:cubicBezTo>
                  <a:pt x="70" y="728"/>
                  <a:pt x="66" y="730"/>
                  <a:pt x="67" y="734"/>
                </a:cubicBezTo>
                <a:cubicBezTo>
                  <a:pt x="68" y="738"/>
                  <a:pt x="73" y="741"/>
                  <a:pt x="77" y="740"/>
                </a:cubicBezTo>
                <a:cubicBezTo>
                  <a:pt x="92" y="735"/>
                  <a:pt x="92" y="751"/>
                  <a:pt x="97" y="757"/>
                </a:cubicBezTo>
                <a:cubicBezTo>
                  <a:pt x="101" y="762"/>
                  <a:pt x="90" y="764"/>
                  <a:pt x="86" y="766"/>
                </a:cubicBezTo>
                <a:cubicBezTo>
                  <a:pt x="77" y="771"/>
                  <a:pt x="82" y="779"/>
                  <a:pt x="84" y="783"/>
                </a:cubicBezTo>
                <a:cubicBezTo>
                  <a:pt x="88" y="789"/>
                  <a:pt x="92" y="784"/>
                  <a:pt x="94" y="780"/>
                </a:cubicBezTo>
                <a:cubicBezTo>
                  <a:pt x="97" y="775"/>
                  <a:pt x="104" y="778"/>
                  <a:pt x="104" y="770"/>
                </a:cubicBezTo>
                <a:cubicBezTo>
                  <a:pt x="106" y="778"/>
                  <a:pt x="104" y="788"/>
                  <a:pt x="114" y="790"/>
                </a:cubicBezTo>
                <a:cubicBezTo>
                  <a:pt x="117" y="790"/>
                  <a:pt x="123" y="788"/>
                  <a:pt x="121" y="792"/>
                </a:cubicBezTo>
                <a:cubicBezTo>
                  <a:pt x="118" y="799"/>
                  <a:pt x="125" y="806"/>
                  <a:pt x="120" y="812"/>
                </a:cubicBezTo>
                <a:cubicBezTo>
                  <a:pt x="114" y="805"/>
                  <a:pt x="113" y="819"/>
                  <a:pt x="105" y="815"/>
                </a:cubicBezTo>
                <a:cubicBezTo>
                  <a:pt x="86" y="806"/>
                  <a:pt x="86" y="807"/>
                  <a:pt x="86" y="827"/>
                </a:cubicBezTo>
                <a:cubicBezTo>
                  <a:pt x="86" y="831"/>
                  <a:pt x="84" y="835"/>
                  <a:pt x="90" y="837"/>
                </a:cubicBezTo>
                <a:cubicBezTo>
                  <a:pt x="94" y="838"/>
                  <a:pt x="98" y="838"/>
                  <a:pt x="102" y="834"/>
                </a:cubicBezTo>
                <a:cubicBezTo>
                  <a:pt x="104" y="832"/>
                  <a:pt x="105" y="827"/>
                  <a:pt x="111" y="829"/>
                </a:cubicBezTo>
                <a:cubicBezTo>
                  <a:pt x="113" y="839"/>
                  <a:pt x="107" y="844"/>
                  <a:pt x="97" y="843"/>
                </a:cubicBezTo>
                <a:cubicBezTo>
                  <a:pt x="90" y="843"/>
                  <a:pt x="87" y="845"/>
                  <a:pt x="85" y="851"/>
                </a:cubicBezTo>
                <a:cubicBezTo>
                  <a:pt x="83" y="858"/>
                  <a:pt x="87" y="862"/>
                  <a:pt x="92" y="865"/>
                </a:cubicBezTo>
                <a:cubicBezTo>
                  <a:pt x="97" y="867"/>
                  <a:pt x="101" y="868"/>
                  <a:pt x="106" y="869"/>
                </a:cubicBezTo>
                <a:cubicBezTo>
                  <a:pt x="109" y="870"/>
                  <a:pt x="128" y="899"/>
                  <a:pt x="128" y="902"/>
                </a:cubicBezTo>
                <a:cubicBezTo>
                  <a:pt x="128" y="902"/>
                  <a:pt x="127" y="903"/>
                  <a:pt x="127" y="903"/>
                </a:cubicBezTo>
                <a:cubicBezTo>
                  <a:pt x="122" y="913"/>
                  <a:pt x="122" y="913"/>
                  <a:pt x="132" y="916"/>
                </a:cubicBezTo>
                <a:cubicBezTo>
                  <a:pt x="142" y="920"/>
                  <a:pt x="147" y="937"/>
                  <a:pt x="139" y="943"/>
                </a:cubicBezTo>
                <a:cubicBezTo>
                  <a:pt x="131" y="950"/>
                  <a:pt x="129" y="962"/>
                  <a:pt x="132" y="966"/>
                </a:cubicBezTo>
                <a:cubicBezTo>
                  <a:pt x="137" y="974"/>
                  <a:pt x="146" y="986"/>
                  <a:pt x="161" y="977"/>
                </a:cubicBezTo>
                <a:cubicBezTo>
                  <a:pt x="159" y="975"/>
                  <a:pt x="157" y="973"/>
                  <a:pt x="156" y="971"/>
                </a:cubicBezTo>
                <a:cubicBezTo>
                  <a:pt x="153" y="968"/>
                  <a:pt x="153" y="965"/>
                  <a:pt x="157" y="963"/>
                </a:cubicBezTo>
                <a:cubicBezTo>
                  <a:pt x="158" y="962"/>
                  <a:pt x="160" y="960"/>
                  <a:pt x="162" y="960"/>
                </a:cubicBezTo>
                <a:cubicBezTo>
                  <a:pt x="165" y="961"/>
                  <a:pt x="164" y="965"/>
                  <a:pt x="164" y="968"/>
                </a:cubicBezTo>
                <a:cubicBezTo>
                  <a:pt x="165" y="976"/>
                  <a:pt x="167" y="984"/>
                  <a:pt x="159" y="991"/>
                </a:cubicBezTo>
                <a:cubicBezTo>
                  <a:pt x="155" y="995"/>
                  <a:pt x="157" y="1003"/>
                  <a:pt x="163" y="1009"/>
                </a:cubicBezTo>
                <a:cubicBezTo>
                  <a:pt x="170" y="1014"/>
                  <a:pt x="177" y="1021"/>
                  <a:pt x="183" y="1028"/>
                </a:cubicBezTo>
                <a:cubicBezTo>
                  <a:pt x="184" y="1031"/>
                  <a:pt x="185" y="1034"/>
                  <a:pt x="186" y="1037"/>
                </a:cubicBezTo>
                <a:cubicBezTo>
                  <a:pt x="164" y="1010"/>
                  <a:pt x="171" y="1041"/>
                  <a:pt x="160" y="1041"/>
                </a:cubicBezTo>
                <a:cubicBezTo>
                  <a:pt x="153" y="1041"/>
                  <a:pt x="157" y="1050"/>
                  <a:pt x="159" y="1056"/>
                </a:cubicBezTo>
                <a:cubicBezTo>
                  <a:pt x="160" y="1060"/>
                  <a:pt x="166" y="1067"/>
                  <a:pt x="158" y="1069"/>
                </a:cubicBezTo>
                <a:cubicBezTo>
                  <a:pt x="153" y="1070"/>
                  <a:pt x="147" y="1067"/>
                  <a:pt x="148" y="1075"/>
                </a:cubicBezTo>
                <a:cubicBezTo>
                  <a:pt x="148" y="1080"/>
                  <a:pt x="150" y="1086"/>
                  <a:pt x="155" y="1090"/>
                </a:cubicBezTo>
                <a:cubicBezTo>
                  <a:pt x="165" y="1100"/>
                  <a:pt x="178" y="1103"/>
                  <a:pt x="194" y="1107"/>
                </a:cubicBezTo>
                <a:cubicBezTo>
                  <a:pt x="172" y="1114"/>
                  <a:pt x="172" y="1115"/>
                  <a:pt x="179" y="1135"/>
                </a:cubicBezTo>
                <a:cubicBezTo>
                  <a:pt x="180" y="1137"/>
                  <a:pt x="181" y="1140"/>
                  <a:pt x="181" y="1142"/>
                </a:cubicBezTo>
                <a:cubicBezTo>
                  <a:pt x="179" y="1150"/>
                  <a:pt x="183" y="1157"/>
                  <a:pt x="186" y="1163"/>
                </a:cubicBezTo>
                <a:cubicBezTo>
                  <a:pt x="192" y="1173"/>
                  <a:pt x="198" y="1160"/>
                  <a:pt x="205" y="1161"/>
                </a:cubicBezTo>
                <a:cubicBezTo>
                  <a:pt x="207" y="1161"/>
                  <a:pt x="209" y="1160"/>
                  <a:pt x="211" y="1160"/>
                </a:cubicBezTo>
                <a:cubicBezTo>
                  <a:pt x="218" y="1159"/>
                  <a:pt x="225" y="1159"/>
                  <a:pt x="220" y="1170"/>
                </a:cubicBezTo>
                <a:cubicBezTo>
                  <a:pt x="218" y="1174"/>
                  <a:pt x="225" y="1177"/>
                  <a:pt x="217" y="1183"/>
                </a:cubicBezTo>
                <a:cubicBezTo>
                  <a:pt x="220" y="1168"/>
                  <a:pt x="211" y="1171"/>
                  <a:pt x="203" y="1171"/>
                </a:cubicBezTo>
                <a:cubicBezTo>
                  <a:pt x="199" y="1171"/>
                  <a:pt x="195" y="1171"/>
                  <a:pt x="195" y="1176"/>
                </a:cubicBezTo>
                <a:cubicBezTo>
                  <a:pt x="196" y="1185"/>
                  <a:pt x="203" y="1189"/>
                  <a:pt x="210" y="1191"/>
                </a:cubicBezTo>
                <a:cubicBezTo>
                  <a:pt x="217" y="1192"/>
                  <a:pt x="220" y="1196"/>
                  <a:pt x="223" y="1201"/>
                </a:cubicBezTo>
                <a:cubicBezTo>
                  <a:pt x="213" y="1208"/>
                  <a:pt x="202" y="1206"/>
                  <a:pt x="197" y="1199"/>
                </a:cubicBezTo>
                <a:cubicBezTo>
                  <a:pt x="190" y="1188"/>
                  <a:pt x="175" y="1179"/>
                  <a:pt x="177" y="1162"/>
                </a:cubicBezTo>
                <a:cubicBezTo>
                  <a:pt x="178" y="1150"/>
                  <a:pt x="170" y="1144"/>
                  <a:pt x="159" y="1146"/>
                </a:cubicBezTo>
                <a:cubicBezTo>
                  <a:pt x="142" y="1149"/>
                  <a:pt x="128" y="1183"/>
                  <a:pt x="137" y="1199"/>
                </a:cubicBezTo>
                <a:cubicBezTo>
                  <a:pt x="143" y="1210"/>
                  <a:pt x="157" y="1220"/>
                  <a:pt x="150" y="1235"/>
                </a:cubicBezTo>
                <a:cubicBezTo>
                  <a:pt x="146" y="1243"/>
                  <a:pt x="149" y="1247"/>
                  <a:pt x="154" y="1249"/>
                </a:cubicBezTo>
                <a:cubicBezTo>
                  <a:pt x="161" y="1253"/>
                  <a:pt x="161" y="1245"/>
                  <a:pt x="163" y="1242"/>
                </a:cubicBezTo>
                <a:cubicBezTo>
                  <a:pt x="171" y="1231"/>
                  <a:pt x="189" y="1225"/>
                  <a:pt x="194" y="1232"/>
                </a:cubicBezTo>
                <a:cubicBezTo>
                  <a:pt x="200" y="1240"/>
                  <a:pt x="206" y="1243"/>
                  <a:pt x="218" y="1243"/>
                </a:cubicBezTo>
                <a:cubicBezTo>
                  <a:pt x="210" y="1248"/>
                  <a:pt x="204" y="1245"/>
                  <a:pt x="199" y="1248"/>
                </a:cubicBezTo>
                <a:cubicBezTo>
                  <a:pt x="194" y="1251"/>
                  <a:pt x="190" y="1249"/>
                  <a:pt x="190" y="1242"/>
                </a:cubicBezTo>
                <a:cubicBezTo>
                  <a:pt x="191" y="1232"/>
                  <a:pt x="183" y="1233"/>
                  <a:pt x="177" y="1236"/>
                </a:cubicBezTo>
                <a:cubicBezTo>
                  <a:pt x="164" y="1241"/>
                  <a:pt x="162" y="1252"/>
                  <a:pt x="174" y="1261"/>
                </a:cubicBezTo>
                <a:cubicBezTo>
                  <a:pt x="184" y="1269"/>
                  <a:pt x="194" y="1275"/>
                  <a:pt x="196" y="1289"/>
                </a:cubicBezTo>
                <a:cubicBezTo>
                  <a:pt x="196" y="1291"/>
                  <a:pt x="201" y="1295"/>
                  <a:pt x="203" y="1294"/>
                </a:cubicBezTo>
                <a:cubicBezTo>
                  <a:pt x="207" y="1293"/>
                  <a:pt x="211" y="1290"/>
                  <a:pt x="213" y="1287"/>
                </a:cubicBezTo>
                <a:cubicBezTo>
                  <a:pt x="216" y="1283"/>
                  <a:pt x="212" y="1280"/>
                  <a:pt x="209" y="1278"/>
                </a:cubicBezTo>
                <a:cubicBezTo>
                  <a:pt x="206" y="1276"/>
                  <a:pt x="203" y="1275"/>
                  <a:pt x="198" y="1272"/>
                </a:cubicBezTo>
                <a:cubicBezTo>
                  <a:pt x="213" y="1276"/>
                  <a:pt x="224" y="1274"/>
                  <a:pt x="226" y="1257"/>
                </a:cubicBezTo>
                <a:cubicBezTo>
                  <a:pt x="232" y="1264"/>
                  <a:pt x="219" y="1272"/>
                  <a:pt x="228" y="1276"/>
                </a:cubicBezTo>
                <a:cubicBezTo>
                  <a:pt x="235" y="1280"/>
                  <a:pt x="244" y="1280"/>
                  <a:pt x="252" y="1273"/>
                </a:cubicBezTo>
                <a:cubicBezTo>
                  <a:pt x="256" y="1270"/>
                  <a:pt x="261" y="1270"/>
                  <a:pt x="266" y="1272"/>
                </a:cubicBezTo>
                <a:cubicBezTo>
                  <a:pt x="262" y="1280"/>
                  <a:pt x="252" y="1290"/>
                  <a:pt x="273" y="1288"/>
                </a:cubicBezTo>
                <a:cubicBezTo>
                  <a:pt x="285" y="1286"/>
                  <a:pt x="285" y="1304"/>
                  <a:pt x="296" y="1307"/>
                </a:cubicBezTo>
                <a:cubicBezTo>
                  <a:pt x="299" y="1308"/>
                  <a:pt x="287" y="1310"/>
                  <a:pt x="289" y="1316"/>
                </a:cubicBezTo>
                <a:cubicBezTo>
                  <a:pt x="289" y="1317"/>
                  <a:pt x="287" y="1317"/>
                  <a:pt x="286" y="1318"/>
                </a:cubicBezTo>
                <a:cubicBezTo>
                  <a:pt x="284" y="1316"/>
                  <a:pt x="283" y="1313"/>
                  <a:pt x="281" y="1310"/>
                </a:cubicBezTo>
                <a:cubicBezTo>
                  <a:pt x="279" y="1307"/>
                  <a:pt x="275" y="1306"/>
                  <a:pt x="273" y="1308"/>
                </a:cubicBezTo>
                <a:cubicBezTo>
                  <a:pt x="269" y="1311"/>
                  <a:pt x="270" y="1315"/>
                  <a:pt x="273" y="1318"/>
                </a:cubicBezTo>
                <a:cubicBezTo>
                  <a:pt x="291" y="1332"/>
                  <a:pt x="274" y="1332"/>
                  <a:pt x="265" y="1335"/>
                </a:cubicBezTo>
                <a:cubicBezTo>
                  <a:pt x="259" y="1338"/>
                  <a:pt x="250" y="1337"/>
                  <a:pt x="248" y="1346"/>
                </a:cubicBezTo>
                <a:cubicBezTo>
                  <a:pt x="247" y="1354"/>
                  <a:pt x="242" y="1360"/>
                  <a:pt x="237" y="1365"/>
                </a:cubicBezTo>
                <a:cubicBezTo>
                  <a:pt x="227" y="1376"/>
                  <a:pt x="238" y="1378"/>
                  <a:pt x="244" y="1382"/>
                </a:cubicBezTo>
                <a:cubicBezTo>
                  <a:pt x="233" y="1385"/>
                  <a:pt x="233" y="1392"/>
                  <a:pt x="237" y="1400"/>
                </a:cubicBezTo>
                <a:cubicBezTo>
                  <a:pt x="237" y="1401"/>
                  <a:pt x="237" y="1401"/>
                  <a:pt x="238" y="1401"/>
                </a:cubicBezTo>
                <a:cubicBezTo>
                  <a:pt x="262" y="1405"/>
                  <a:pt x="247" y="1424"/>
                  <a:pt x="251" y="1435"/>
                </a:cubicBezTo>
                <a:cubicBezTo>
                  <a:pt x="251" y="1438"/>
                  <a:pt x="245" y="1443"/>
                  <a:pt x="242" y="1447"/>
                </a:cubicBezTo>
                <a:cubicBezTo>
                  <a:pt x="242" y="1447"/>
                  <a:pt x="239" y="1446"/>
                  <a:pt x="238" y="1445"/>
                </a:cubicBezTo>
                <a:cubicBezTo>
                  <a:pt x="236" y="1439"/>
                  <a:pt x="243" y="1438"/>
                  <a:pt x="243" y="1434"/>
                </a:cubicBezTo>
                <a:cubicBezTo>
                  <a:pt x="244" y="1433"/>
                  <a:pt x="243" y="1432"/>
                  <a:pt x="242" y="1431"/>
                </a:cubicBezTo>
                <a:cubicBezTo>
                  <a:pt x="233" y="1431"/>
                  <a:pt x="221" y="1432"/>
                  <a:pt x="227" y="1445"/>
                </a:cubicBezTo>
                <a:cubicBezTo>
                  <a:pt x="234" y="1458"/>
                  <a:pt x="220" y="1460"/>
                  <a:pt x="217" y="1468"/>
                </a:cubicBezTo>
                <a:cubicBezTo>
                  <a:pt x="216" y="1473"/>
                  <a:pt x="209" y="1467"/>
                  <a:pt x="205" y="1467"/>
                </a:cubicBezTo>
                <a:cubicBezTo>
                  <a:pt x="194" y="1467"/>
                  <a:pt x="189" y="1453"/>
                  <a:pt x="179" y="1455"/>
                </a:cubicBezTo>
                <a:cubicBezTo>
                  <a:pt x="167" y="1457"/>
                  <a:pt x="160" y="1453"/>
                  <a:pt x="154" y="1443"/>
                </a:cubicBezTo>
                <a:cubicBezTo>
                  <a:pt x="148" y="1431"/>
                  <a:pt x="139" y="1432"/>
                  <a:pt x="132" y="1444"/>
                </a:cubicBezTo>
                <a:cubicBezTo>
                  <a:pt x="127" y="1453"/>
                  <a:pt x="113" y="1454"/>
                  <a:pt x="113" y="1467"/>
                </a:cubicBezTo>
                <a:cubicBezTo>
                  <a:pt x="113" y="1471"/>
                  <a:pt x="108" y="1468"/>
                  <a:pt x="106" y="1466"/>
                </a:cubicBezTo>
                <a:cubicBezTo>
                  <a:pt x="103" y="1464"/>
                  <a:pt x="101" y="1458"/>
                  <a:pt x="95" y="1462"/>
                </a:cubicBezTo>
                <a:cubicBezTo>
                  <a:pt x="91" y="1465"/>
                  <a:pt x="90" y="1469"/>
                  <a:pt x="90" y="1474"/>
                </a:cubicBezTo>
                <a:cubicBezTo>
                  <a:pt x="89" y="1485"/>
                  <a:pt x="90" y="1496"/>
                  <a:pt x="75" y="1502"/>
                </a:cubicBezTo>
                <a:cubicBezTo>
                  <a:pt x="61" y="1508"/>
                  <a:pt x="56" y="1509"/>
                  <a:pt x="50" y="1494"/>
                </a:cubicBezTo>
                <a:cubicBezTo>
                  <a:pt x="46" y="1486"/>
                  <a:pt x="40" y="1480"/>
                  <a:pt x="30" y="1482"/>
                </a:cubicBezTo>
                <a:cubicBezTo>
                  <a:pt x="25" y="1483"/>
                  <a:pt x="22" y="1484"/>
                  <a:pt x="17" y="1482"/>
                </a:cubicBezTo>
                <a:cubicBezTo>
                  <a:pt x="8" y="1478"/>
                  <a:pt x="0" y="1484"/>
                  <a:pt x="0" y="1491"/>
                </a:cubicBezTo>
                <a:cubicBezTo>
                  <a:pt x="1" y="1507"/>
                  <a:pt x="4" y="1524"/>
                  <a:pt x="7" y="1540"/>
                </a:cubicBezTo>
                <a:cubicBezTo>
                  <a:pt x="7" y="1542"/>
                  <a:pt x="12" y="1544"/>
                  <a:pt x="15" y="1545"/>
                </a:cubicBezTo>
                <a:cubicBezTo>
                  <a:pt x="26" y="1547"/>
                  <a:pt x="31" y="1562"/>
                  <a:pt x="44" y="1558"/>
                </a:cubicBezTo>
                <a:cubicBezTo>
                  <a:pt x="45" y="1558"/>
                  <a:pt x="46" y="1561"/>
                  <a:pt x="47" y="1563"/>
                </a:cubicBezTo>
                <a:cubicBezTo>
                  <a:pt x="45" y="1564"/>
                  <a:pt x="44" y="1564"/>
                  <a:pt x="43" y="1564"/>
                </a:cubicBezTo>
                <a:cubicBezTo>
                  <a:pt x="36" y="1559"/>
                  <a:pt x="25" y="1556"/>
                  <a:pt x="22" y="1563"/>
                </a:cubicBezTo>
                <a:cubicBezTo>
                  <a:pt x="18" y="1573"/>
                  <a:pt x="32" y="1572"/>
                  <a:pt x="37" y="1575"/>
                </a:cubicBezTo>
                <a:cubicBezTo>
                  <a:pt x="44" y="1578"/>
                  <a:pt x="49" y="1583"/>
                  <a:pt x="52" y="1590"/>
                </a:cubicBezTo>
                <a:cubicBezTo>
                  <a:pt x="43" y="1590"/>
                  <a:pt x="40" y="1603"/>
                  <a:pt x="30" y="1599"/>
                </a:cubicBezTo>
                <a:cubicBezTo>
                  <a:pt x="24" y="1597"/>
                  <a:pt x="17" y="1595"/>
                  <a:pt x="15" y="1602"/>
                </a:cubicBezTo>
                <a:cubicBezTo>
                  <a:pt x="12" y="1609"/>
                  <a:pt x="16" y="1615"/>
                  <a:pt x="22" y="1620"/>
                </a:cubicBezTo>
                <a:cubicBezTo>
                  <a:pt x="30" y="1628"/>
                  <a:pt x="41" y="1630"/>
                  <a:pt x="47" y="1639"/>
                </a:cubicBezTo>
                <a:cubicBezTo>
                  <a:pt x="50" y="1642"/>
                  <a:pt x="53" y="1645"/>
                  <a:pt x="57" y="1641"/>
                </a:cubicBezTo>
                <a:cubicBezTo>
                  <a:pt x="60" y="1637"/>
                  <a:pt x="64" y="1633"/>
                  <a:pt x="60" y="1627"/>
                </a:cubicBezTo>
                <a:cubicBezTo>
                  <a:pt x="58" y="1624"/>
                  <a:pt x="53" y="1624"/>
                  <a:pt x="55" y="1617"/>
                </a:cubicBezTo>
                <a:cubicBezTo>
                  <a:pt x="62" y="1625"/>
                  <a:pt x="72" y="1627"/>
                  <a:pt x="75" y="1639"/>
                </a:cubicBezTo>
                <a:cubicBezTo>
                  <a:pt x="79" y="1653"/>
                  <a:pt x="85" y="1663"/>
                  <a:pt x="102" y="1669"/>
                </a:cubicBezTo>
                <a:cubicBezTo>
                  <a:pt x="117" y="1674"/>
                  <a:pt x="118" y="1662"/>
                  <a:pt x="124" y="1659"/>
                </a:cubicBezTo>
                <a:cubicBezTo>
                  <a:pt x="132" y="1654"/>
                  <a:pt x="122" y="1653"/>
                  <a:pt x="119" y="1651"/>
                </a:cubicBezTo>
                <a:cubicBezTo>
                  <a:pt x="117" y="1648"/>
                  <a:pt x="118" y="1648"/>
                  <a:pt x="120" y="1647"/>
                </a:cubicBezTo>
                <a:cubicBezTo>
                  <a:pt x="130" y="1644"/>
                  <a:pt x="125" y="1637"/>
                  <a:pt x="123" y="1632"/>
                </a:cubicBezTo>
                <a:cubicBezTo>
                  <a:pt x="121" y="1626"/>
                  <a:pt x="115" y="1620"/>
                  <a:pt x="115" y="1615"/>
                </a:cubicBezTo>
                <a:cubicBezTo>
                  <a:pt x="116" y="1610"/>
                  <a:pt x="108" y="1602"/>
                  <a:pt x="117" y="1598"/>
                </a:cubicBezTo>
                <a:cubicBezTo>
                  <a:pt x="125" y="1595"/>
                  <a:pt x="130" y="1601"/>
                  <a:pt x="133" y="1607"/>
                </a:cubicBezTo>
                <a:cubicBezTo>
                  <a:pt x="137" y="1613"/>
                  <a:pt x="141" y="1622"/>
                  <a:pt x="148" y="1616"/>
                </a:cubicBezTo>
                <a:cubicBezTo>
                  <a:pt x="155" y="1612"/>
                  <a:pt x="152" y="1604"/>
                  <a:pt x="147" y="1598"/>
                </a:cubicBezTo>
                <a:cubicBezTo>
                  <a:pt x="144" y="1595"/>
                  <a:pt x="139" y="1592"/>
                  <a:pt x="143" y="1588"/>
                </a:cubicBezTo>
                <a:cubicBezTo>
                  <a:pt x="147" y="1584"/>
                  <a:pt x="151" y="1589"/>
                  <a:pt x="154" y="1591"/>
                </a:cubicBezTo>
                <a:cubicBezTo>
                  <a:pt x="172" y="1603"/>
                  <a:pt x="175" y="1623"/>
                  <a:pt x="181" y="1642"/>
                </a:cubicBezTo>
                <a:cubicBezTo>
                  <a:pt x="184" y="1652"/>
                  <a:pt x="187" y="1659"/>
                  <a:pt x="200" y="1654"/>
                </a:cubicBezTo>
                <a:cubicBezTo>
                  <a:pt x="205" y="1653"/>
                  <a:pt x="210" y="1652"/>
                  <a:pt x="214" y="1657"/>
                </a:cubicBezTo>
                <a:cubicBezTo>
                  <a:pt x="217" y="1661"/>
                  <a:pt x="222" y="1659"/>
                  <a:pt x="226" y="1657"/>
                </a:cubicBezTo>
                <a:cubicBezTo>
                  <a:pt x="232" y="1655"/>
                  <a:pt x="225" y="1650"/>
                  <a:pt x="227" y="1647"/>
                </a:cubicBezTo>
                <a:cubicBezTo>
                  <a:pt x="236" y="1651"/>
                  <a:pt x="234" y="1679"/>
                  <a:pt x="252" y="1656"/>
                </a:cubicBezTo>
                <a:cubicBezTo>
                  <a:pt x="263" y="1673"/>
                  <a:pt x="263" y="1669"/>
                  <a:pt x="285" y="1671"/>
                </a:cubicBezTo>
                <a:cubicBezTo>
                  <a:pt x="303" y="1673"/>
                  <a:pt x="311" y="1664"/>
                  <a:pt x="323" y="1655"/>
                </a:cubicBezTo>
                <a:cubicBezTo>
                  <a:pt x="324" y="1668"/>
                  <a:pt x="330" y="1673"/>
                  <a:pt x="342" y="1678"/>
                </a:cubicBezTo>
                <a:cubicBezTo>
                  <a:pt x="357" y="1685"/>
                  <a:pt x="370" y="1679"/>
                  <a:pt x="384" y="1683"/>
                </a:cubicBezTo>
                <a:cubicBezTo>
                  <a:pt x="391" y="1685"/>
                  <a:pt x="401" y="1683"/>
                  <a:pt x="403" y="1670"/>
                </a:cubicBezTo>
                <a:cubicBezTo>
                  <a:pt x="404" y="1663"/>
                  <a:pt x="407" y="1655"/>
                  <a:pt x="409" y="1647"/>
                </a:cubicBezTo>
                <a:cubicBezTo>
                  <a:pt x="417" y="1653"/>
                  <a:pt x="427" y="1655"/>
                  <a:pt x="431" y="1666"/>
                </a:cubicBezTo>
                <a:cubicBezTo>
                  <a:pt x="432" y="1671"/>
                  <a:pt x="437" y="1676"/>
                  <a:pt x="443" y="1675"/>
                </a:cubicBezTo>
                <a:cubicBezTo>
                  <a:pt x="448" y="1674"/>
                  <a:pt x="450" y="1668"/>
                  <a:pt x="450" y="1664"/>
                </a:cubicBezTo>
                <a:cubicBezTo>
                  <a:pt x="450" y="1648"/>
                  <a:pt x="469" y="1650"/>
                  <a:pt x="473" y="1638"/>
                </a:cubicBezTo>
                <a:cubicBezTo>
                  <a:pt x="474" y="1638"/>
                  <a:pt x="477" y="1638"/>
                  <a:pt x="479" y="1639"/>
                </a:cubicBezTo>
                <a:cubicBezTo>
                  <a:pt x="483" y="1640"/>
                  <a:pt x="485" y="1647"/>
                  <a:pt x="489" y="1640"/>
                </a:cubicBezTo>
                <a:cubicBezTo>
                  <a:pt x="493" y="1635"/>
                  <a:pt x="489" y="1632"/>
                  <a:pt x="487" y="1628"/>
                </a:cubicBezTo>
                <a:cubicBezTo>
                  <a:pt x="482" y="1620"/>
                  <a:pt x="476" y="1616"/>
                  <a:pt x="465" y="1619"/>
                </a:cubicBezTo>
                <a:cubicBezTo>
                  <a:pt x="475" y="1606"/>
                  <a:pt x="479" y="1605"/>
                  <a:pt x="489" y="1611"/>
                </a:cubicBezTo>
                <a:cubicBezTo>
                  <a:pt x="497" y="1616"/>
                  <a:pt x="502" y="1614"/>
                  <a:pt x="502" y="1604"/>
                </a:cubicBezTo>
                <a:cubicBezTo>
                  <a:pt x="506" y="1609"/>
                  <a:pt x="509" y="1614"/>
                  <a:pt x="512" y="1619"/>
                </a:cubicBezTo>
                <a:cubicBezTo>
                  <a:pt x="517" y="1625"/>
                  <a:pt x="522" y="1624"/>
                  <a:pt x="524" y="1617"/>
                </a:cubicBezTo>
                <a:cubicBezTo>
                  <a:pt x="528" y="1605"/>
                  <a:pt x="532" y="1606"/>
                  <a:pt x="540" y="1615"/>
                </a:cubicBezTo>
                <a:cubicBezTo>
                  <a:pt x="545" y="1621"/>
                  <a:pt x="554" y="1624"/>
                  <a:pt x="562" y="1613"/>
                </a:cubicBezTo>
                <a:cubicBezTo>
                  <a:pt x="560" y="1621"/>
                  <a:pt x="568" y="1626"/>
                  <a:pt x="562" y="1632"/>
                </a:cubicBezTo>
                <a:cubicBezTo>
                  <a:pt x="555" y="1639"/>
                  <a:pt x="549" y="1632"/>
                  <a:pt x="543" y="1633"/>
                </a:cubicBezTo>
                <a:cubicBezTo>
                  <a:pt x="539" y="1633"/>
                  <a:pt x="536" y="1630"/>
                  <a:pt x="534" y="1627"/>
                </a:cubicBezTo>
                <a:cubicBezTo>
                  <a:pt x="527" y="1621"/>
                  <a:pt x="522" y="1622"/>
                  <a:pt x="522" y="1632"/>
                </a:cubicBezTo>
                <a:cubicBezTo>
                  <a:pt x="522" y="1637"/>
                  <a:pt x="523" y="1644"/>
                  <a:pt x="516" y="1640"/>
                </a:cubicBezTo>
                <a:cubicBezTo>
                  <a:pt x="507" y="1634"/>
                  <a:pt x="503" y="1641"/>
                  <a:pt x="497" y="1644"/>
                </a:cubicBezTo>
                <a:cubicBezTo>
                  <a:pt x="489" y="1648"/>
                  <a:pt x="486" y="1660"/>
                  <a:pt x="475" y="1661"/>
                </a:cubicBezTo>
                <a:cubicBezTo>
                  <a:pt x="472" y="1661"/>
                  <a:pt x="470" y="1664"/>
                  <a:pt x="472" y="1668"/>
                </a:cubicBezTo>
                <a:cubicBezTo>
                  <a:pt x="474" y="1671"/>
                  <a:pt x="476" y="1673"/>
                  <a:pt x="480" y="1670"/>
                </a:cubicBezTo>
                <a:cubicBezTo>
                  <a:pt x="482" y="1669"/>
                  <a:pt x="485" y="1666"/>
                  <a:pt x="490" y="1669"/>
                </a:cubicBezTo>
                <a:cubicBezTo>
                  <a:pt x="485" y="1679"/>
                  <a:pt x="490" y="1684"/>
                  <a:pt x="501" y="1684"/>
                </a:cubicBezTo>
                <a:cubicBezTo>
                  <a:pt x="504" y="1684"/>
                  <a:pt x="505" y="1684"/>
                  <a:pt x="505" y="1688"/>
                </a:cubicBezTo>
                <a:cubicBezTo>
                  <a:pt x="506" y="1699"/>
                  <a:pt x="516" y="1705"/>
                  <a:pt x="521" y="1712"/>
                </a:cubicBezTo>
                <a:cubicBezTo>
                  <a:pt x="523" y="1715"/>
                  <a:pt x="527" y="1722"/>
                  <a:pt x="533" y="1717"/>
                </a:cubicBezTo>
                <a:cubicBezTo>
                  <a:pt x="536" y="1714"/>
                  <a:pt x="535" y="1709"/>
                  <a:pt x="533" y="1704"/>
                </a:cubicBezTo>
                <a:cubicBezTo>
                  <a:pt x="533" y="1703"/>
                  <a:pt x="531" y="1701"/>
                  <a:pt x="531" y="1700"/>
                </a:cubicBezTo>
                <a:cubicBezTo>
                  <a:pt x="528" y="1696"/>
                  <a:pt x="530" y="1694"/>
                  <a:pt x="533" y="1692"/>
                </a:cubicBezTo>
                <a:cubicBezTo>
                  <a:pt x="536" y="1691"/>
                  <a:pt x="537" y="1693"/>
                  <a:pt x="539" y="1695"/>
                </a:cubicBezTo>
                <a:cubicBezTo>
                  <a:pt x="550" y="1706"/>
                  <a:pt x="549" y="1715"/>
                  <a:pt x="540" y="1726"/>
                </a:cubicBezTo>
                <a:cubicBezTo>
                  <a:pt x="532" y="1736"/>
                  <a:pt x="518" y="1744"/>
                  <a:pt x="530" y="1760"/>
                </a:cubicBezTo>
                <a:cubicBezTo>
                  <a:pt x="531" y="1762"/>
                  <a:pt x="529" y="1762"/>
                  <a:pt x="528" y="1763"/>
                </a:cubicBezTo>
                <a:cubicBezTo>
                  <a:pt x="521" y="1771"/>
                  <a:pt x="519" y="1784"/>
                  <a:pt x="527" y="1787"/>
                </a:cubicBezTo>
                <a:cubicBezTo>
                  <a:pt x="539" y="1791"/>
                  <a:pt x="531" y="1804"/>
                  <a:pt x="540" y="1808"/>
                </a:cubicBezTo>
                <a:cubicBezTo>
                  <a:pt x="546" y="1810"/>
                  <a:pt x="549" y="1808"/>
                  <a:pt x="552" y="1803"/>
                </a:cubicBezTo>
                <a:cubicBezTo>
                  <a:pt x="555" y="1797"/>
                  <a:pt x="561" y="1798"/>
                  <a:pt x="567" y="1797"/>
                </a:cubicBezTo>
                <a:cubicBezTo>
                  <a:pt x="565" y="1814"/>
                  <a:pt x="584" y="1806"/>
                  <a:pt x="589" y="1815"/>
                </a:cubicBezTo>
                <a:cubicBezTo>
                  <a:pt x="592" y="1819"/>
                  <a:pt x="595" y="1825"/>
                  <a:pt x="598" y="1825"/>
                </a:cubicBezTo>
                <a:cubicBezTo>
                  <a:pt x="612" y="1826"/>
                  <a:pt x="611" y="1833"/>
                  <a:pt x="607" y="1842"/>
                </a:cubicBezTo>
                <a:cubicBezTo>
                  <a:pt x="604" y="1848"/>
                  <a:pt x="606" y="1854"/>
                  <a:pt x="612" y="1857"/>
                </a:cubicBezTo>
                <a:cubicBezTo>
                  <a:pt x="616" y="1861"/>
                  <a:pt x="619" y="1856"/>
                  <a:pt x="624" y="1854"/>
                </a:cubicBezTo>
                <a:cubicBezTo>
                  <a:pt x="637" y="1849"/>
                  <a:pt x="637" y="1835"/>
                  <a:pt x="643" y="1825"/>
                </a:cubicBezTo>
                <a:cubicBezTo>
                  <a:pt x="645" y="1823"/>
                  <a:pt x="645" y="1818"/>
                  <a:pt x="649" y="1818"/>
                </a:cubicBezTo>
                <a:cubicBezTo>
                  <a:pt x="653" y="1818"/>
                  <a:pt x="654" y="1823"/>
                  <a:pt x="655" y="1826"/>
                </a:cubicBezTo>
                <a:cubicBezTo>
                  <a:pt x="655" y="1835"/>
                  <a:pt x="660" y="1840"/>
                  <a:pt x="668" y="1843"/>
                </a:cubicBezTo>
                <a:cubicBezTo>
                  <a:pt x="674" y="1846"/>
                  <a:pt x="678" y="1847"/>
                  <a:pt x="680" y="1839"/>
                </a:cubicBezTo>
                <a:cubicBezTo>
                  <a:pt x="682" y="1833"/>
                  <a:pt x="684" y="1828"/>
                  <a:pt x="675" y="1826"/>
                </a:cubicBezTo>
                <a:cubicBezTo>
                  <a:pt x="671" y="1825"/>
                  <a:pt x="666" y="1826"/>
                  <a:pt x="664" y="1820"/>
                </a:cubicBezTo>
                <a:cubicBezTo>
                  <a:pt x="683" y="1825"/>
                  <a:pt x="681" y="1816"/>
                  <a:pt x="675" y="1805"/>
                </a:cubicBezTo>
                <a:cubicBezTo>
                  <a:pt x="673" y="1799"/>
                  <a:pt x="671" y="1796"/>
                  <a:pt x="679" y="1794"/>
                </a:cubicBezTo>
                <a:cubicBezTo>
                  <a:pt x="684" y="1792"/>
                  <a:pt x="679" y="1787"/>
                  <a:pt x="681" y="1784"/>
                </a:cubicBezTo>
                <a:cubicBezTo>
                  <a:pt x="687" y="1786"/>
                  <a:pt x="694" y="1794"/>
                  <a:pt x="699" y="1783"/>
                </a:cubicBezTo>
                <a:cubicBezTo>
                  <a:pt x="701" y="1779"/>
                  <a:pt x="703" y="1783"/>
                  <a:pt x="705" y="1782"/>
                </a:cubicBezTo>
                <a:cubicBezTo>
                  <a:pt x="718" y="1780"/>
                  <a:pt x="730" y="1785"/>
                  <a:pt x="741" y="1790"/>
                </a:cubicBezTo>
                <a:cubicBezTo>
                  <a:pt x="752" y="1795"/>
                  <a:pt x="752" y="1794"/>
                  <a:pt x="764" y="1808"/>
                </a:cubicBezTo>
                <a:cubicBezTo>
                  <a:pt x="766" y="1809"/>
                  <a:pt x="768" y="1810"/>
                  <a:pt x="769" y="1812"/>
                </a:cubicBezTo>
                <a:cubicBezTo>
                  <a:pt x="773" y="1824"/>
                  <a:pt x="783" y="1838"/>
                  <a:pt x="775" y="1849"/>
                </a:cubicBezTo>
                <a:cubicBezTo>
                  <a:pt x="767" y="1861"/>
                  <a:pt x="776" y="1870"/>
                  <a:pt x="776" y="1880"/>
                </a:cubicBezTo>
                <a:cubicBezTo>
                  <a:pt x="776" y="1894"/>
                  <a:pt x="784" y="1899"/>
                  <a:pt x="799" y="1896"/>
                </a:cubicBezTo>
                <a:cubicBezTo>
                  <a:pt x="789" y="1900"/>
                  <a:pt x="788" y="1908"/>
                  <a:pt x="789" y="1916"/>
                </a:cubicBezTo>
                <a:cubicBezTo>
                  <a:pt x="789" y="1922"/>
                  <a:pt x="785" y="1923"/>
                  <a:pt x="780" y="1923"/>
                </a:cubicBezTo>
                <a:cubicBezTo>
                  <a:pt x="773" y="1922"/>
                  <a:pt x="776" y="1919"/>
                  <a:pt x="778" y="1915"/>
                </a:cubicBezTo>
                <a:cubicBezTo>
                  <a:pt x="781" y="1910"/>
                  <a:pt x="777" y="1909"/>
                  <a:pt x="773" y="1908"/>
                </a:cubicBezTo>
                <a:cubicBezTo>
                  <a:pt x="767" y="1908"/>
                  <a:pt x="760" y="1909"/>
                  <a:pt x="760" y="1914"/>
                </a:cubicBezTo>
                <a:cubicBezTo>
                  <a:pt x="760" y="1923"/>
                  <a:pt x="749" y="1931"/>
                  <a:pt x="756" y="1941"/>
                </a:cubicBezTo>
                <a:cubicBezTo>
                  <a:pt x="759" y="1944"/>
                  <a:pt x="762" y="1942"/>
                  <a:pt x="765" y="1941"/>
                </a:cubicBezTo>
                <a:cubicBezTo>
                  <a:pt x="775" y="1935"/>
                  <a:pt x="787" y="1936"/>
                  <a:pt x="797" y="1940"/>
                </a:cubicBezTo>
                <a:cubicBezTo>
                  <a:pt x="808" y="1945"/>
                  <a:pt x="812" y="1940"/>
                  <a:pt x="816" y="1932"/>
                </a:cubicBezTo>
                <a:cubicBezTo>
                  <a:pt x="818" y="1928"/>
                  <a:pt x="820" y="1924"/>
                  <a:pt x="823" y="1922"/>
                </a:cubicBezTo>
                <a:cubicBezTo>
                  <a:pt x="832" y="1914"/>
                  <a:pt x="826" y="1906"/>
                  <a:pt x="821" y="1904"/>
                </a:cubicBezTo>
                <a:cubicBezTo>
                  <a:pt x="807" y="1900"/>
                  <a:pt x="808" y="1893"/>
                  <a:pt x="813" y="1884"/>
                </a:cubicBezTo>
                <a:cubicBezTo>
                  <a:pt x="817" y="1884"/>
                  <a:pt x="819" y="1887"/>
                  <a:pt x="819" y="1890"/>
                </a:cubicBezTo>
                <a:cubicBezTo>
                  <a:pt x="821" y="1903"/>
                  <a:pt x="831" y="1907"/>
                  <a:pt x="839" y="1913"/>
                </a:cubicBezTo>
                <a:cubicBezTo>
                  <a:pt x="845" y="1917"/>
                  <a:pt x="851" y="1917"/>
                  <a:pt x="851" y="1907"/>
                </a:cubicBezTo>
                <a:cubicBezTo>
                  <a:pt x="850" y="1903"/>
                  <a:pt x="848" y="1899"/>
                  <a:pt x="855" y="1898"/>
                </a:cubicBezTo>
                <a:cubicBezTo>
                  <a:pt x="860" y="1898"/>
                  <a:pt x="865" y="1900"/>
                  <a:pt x="865" y="1906"/>
                </a:cubicBezTo>
                <a:cubicBezTo>
                  <a:pt x="864" y="1920"/>
                  <a:pt x="873" y="1924"/>
                  <a:pt x="884" y="1924"/>
                </a:cubicBezTo>
                <a:cubicBezTo>
                  <a:pt x="888" y="1924"/>
                  <a:pt x="891" y="1924"/>
                  <a:pt x="891" y="1928"/>
                </a:cubicBezTo>
                <a:cubicBezTo>
                  <a:pt x="891" y="1932"/>
                  <a:pt x="887" y="1934"/>
                  <a:pt x="884" y="1933"/>
                </a:cubicBezTo>
                <a:cubicBezTo>
                  <a:pt x="874" y="1931"/>
                  <a:pt x="867" y="1940"/>
                  <a:pt x="858" y="1941"/>
                </a:cubicBezTo>
                <a:cubicBezTo>
                  <a:pt x="853" y="1942"/>
                  <a:pt x="847" y="1947"/>
                  <a:pt x="851" y="1954"/>
                </a:cubicBezTo>
                <a:cubicBezTo>
                  <a:pt x="858" y="1966"/>
                  <a:pt x="863" y="1979"/>
                  <a:pt x="877" y="1987"/>
                </a:cubicBezTo>
                <a:cubicBezTo>
                  <a:pt x="875" y="1988"/>
                  <a:pt x="874" y="1989"/>
                  <a:pt x="872" y="1990"/>
                </a:cubicBezTo>
                <a:cubicBezTo>
                  <a:pt x="867" y="1991"/>
                  <a:pt x="861" y="1990"/>
                  <a:pt x="862" y="1998"/>
                </a:cubicBezTo>
                <a:cubicBezTo>
                  <a:pt x="864" y="2007"/>
                  <a:pt x="867" y="2015"/>
                  <a:pt x="875" y="2020"/>
                </a:cubicBezTo>
                <a:cubicBezTo>
                  <a:pt x="881" y="2024"/>
                  <a:pt x="882" y="2017"/>
                  <a:pt x="884" y="2013"/>
                </a:cubicBezTo>
                <a:cubicBezTo>
                  <a:pt x="885" y="2009"/>
                  <a:pt x="888" y="2010"/>
                  <a:pt x="891" y="2011"/>
                </a:cubicBezTo>
                <a:cubicBezTo>
                  <a:pt x="897" y="2015"/>
                  <a:pt x="892" y="2026"/>
                  <a:pt x="901" y="2028"/>
                </a:cubicBezTo>
                <a:cubicBezTo>
                  <a:pt x="900" y="2029"/>
                  <a:pt x="898" y="2031"/>
                  <a:pt x="897" y="2032"/>
                </a:cubicBezTo>
                <a:cubicBezTo>
                  <a:pt x="894" y="2033"/>
                  <a:pt x="888" y="2030"/>
                  <a:pt x="890" y="2037"/>
                </a:cubicBezTo>
                <a:cubicBezTo>
                  <a:pt x="891" y="2040"/>
                  <a:pt x="895" y="2042"/>
                  <a:pt x="899" y="2042"/>
                </a:cubicBezTo>
                <a:cubicBezTo>
                  <a:pt x="914" y="2041"/>
                  <a:pt x="926" y="2048"/>
                  <a:pt x="937" y="2056"/>
                </a:cubicBezTo>
                <a:cubicBezTo>
                  <a:pt x="948" y="2065"/>
                  <a:pt x="955" y="2065"/>
                  <a:pt x="960" y="2052"/>
                </a:cubicBezTo>
                <a:cubicBezTo>
                  <a:pt x="965" y="2038"/>
                  <a:pt x="973" y="2030"/>
                  <a:pt x="988" y="2030"/>
                </a:cubicBezTo>
                <a:cubicBezTo>
                  <a:pt x="993" y="2030"/>
                  <a:pt x="997" y="2027"/>
                  <a:pt x="1001" y="2024"/>
                </a:cubicBezTo>
                <a:cubicBezTo>
                  <a:pt x="1012" y="2018"/>
                  <a:pt x="1032" y="2012"/>
                  <a:pt x="1036" y="2020"/>
                </a:cubicBezTo>
                <a:cubicBezTo>
                  <a:pt x="1044" y="2034"/>
                  <a:pt x="1056" y="2042"/>
                  <a:pt x="1065" y="2054"/>
                </a:cubicBezTo>
                <a:cubicBezTo>
                  <a:pt x="1065" y="2055"/>
                  <a:pt x="1065" y="2055"/>
                  <a:pt x="1065" y="2056"/>
                </a:cubicBezTo>
                <a:cubicBezTo>
                  <a:pt x="1062" y="2065"/>
                  <a:pt x="1068" y="2071"/>
                  <a:pt x="1073" y="2077"/>
                </a:cubicBezTo>
                <a:cubicBezTo>
                  <a:pt x="1076" y="2082"/>
                  <a:pt x="1082" y="2087"/>
                  <a:pt x="1083" y="2092"/>
                </a:cubicBezTo>
                <a:cubicBezTo>
                  <a:pt x="1090" y="2117"/>
                  <a:pt x="1094" y="2141"/>
                  <a:pt x="1104" y="2165"/>
                </a:cubicBezTo>
                <a:cubicBezTo>
                  <a:pt x="1111" y="2180"/>
                  <a:pt x="1111" y="2198"/>
                  <a:pt x="1118" y="2213"/>
                </a:cubicBezTo>
                <a:cubicBezTo>
                  <a:pt x="1133" y="2246"/>
                  <a:pt x="1143" y="2282"/>
                  <a:pt x="1165" y="2312"/>
                </a:cubicBezTo>
                <a:cubicBezTo>
                  <a:pt x="1172" y="2322"/>
                  <a:pt x="1178" y="2333"/>
                  <a:pt x="1176" y="2346"/>
                </a:cubicBezTo>
                <a:cubicBezTo>
                  <a:pt x="1173" y="2359"/>
                  <a:pt x="1178" y="2368"/>
                  <a:pt x="1189" y="2377"/>
                </a:cubicBezTo>
                <a:cubicBezTo>
                  <a:pt x="1211" y="2395"/>
                  <a:pt x="1231" y="2416"/>
                  <a:pt x="1239" y="2444"/>
                </a:cubicBezTo>
                <a:cubicBezTo>
                  <a:pt x="1244" y="2462"/>
                  <a:pt x="1252" y="2476"/>
                  <a:pt x="1268" y="2485"/>
                </a:cubicBezTo>
                <a:cubicBezTo>
                  <a:pt x="1289" y="2498"/>
                  <a:pt x="1306" y="2515"/>
                  <a:pt x="1317" y="2537"/>
                </a:cubicBezTo>
                <a:cubicBezTo>
                  <a:pt x="1333" y="2571"/>
                  <a:pt x="1338" y="2607"/>
                  <a:pt x="1337" y="2644"/>
                </a:cubicBezTo>
                <a:cubicBezTo>
                  <a:pt x="1335" y="2697"/>
                  <a:pt x="1331" y="2749"/>
                  <a:pt x="1330" y="2802"/>
                </a:cubicBezTo>
                <a:cubicBezTo>
                  <a:pt x="1329" y="2876"/>
                  <a:pt x="1330" y="2950"/>
                  <a:pt x="1330" y="3023"/>
                </a:cubicBezTo>
                <a:cubicBezTo>
                  <a:pt x="1330" y="3033"/>
                  <a:pt x="1326" y="3044"/>
                  <a:pt x="1329" y="3053"/>
                </a:cubicBezTo>
                <a:cubicBezTo>
                  <a:pt x="1337" y="3076"/>
                  <a:pt x="1328" y="3100"/>
                  <a:pt x="1332" y="3123"/>
                </a:cubicBezTo>
                <a:cubicBezTo>
                  <a:pt x="1335" y="3136"/>
                  <a:pt x="1333" y="3150"/>
                  <a:pt x="1333" y="3163"/>
                </a:cubicBezTo>
                <a:cubicBezTo>
                  <a:pt x="1333" y="3169"/>
                  <a:pt x="1329" y="3177"/>
                  <a:pt x="1323" y="3182"/>
                </a:cubicBezTo>
                <a:cubicBezTo>
                  <a:pt x="1460" y="3182"/>
                  <a:pt x="1460" y="3182"/>
                  <a:pt x="1460" y="3182"/>
                </a:cubicBezTo>
                <a:cubicBezTo>
                  <a:pt x="1447" y="3182"/>
                  <a:pt x="1441" y="3166"/>
                  <a:pt x="1441" y="3153"/>
                </a:cubicBezTo>
                <a:cubicBezTo>
                  <a:pt x="1444" y="3118"/>
                  <a:pt x="1437" y="3095"/>
                  <a:pt x="1437" y="3060"/>
                </a:cubicBezTo>
                <a:cubicBezTo>
                  <a:pt x="1438" y="3011"/>
                  <a:pt x="1432" y="2961"/>
                  <a:pt x="1430" y="2912"/>
                </a:cubicBezTo>
                <a:cubicBezTo>
                  <a:pt x="1429" y="2861"/>
                  <a:pt x="1430" y="2810"/>
                  <a:pt x="1430" y="2759"/>
                </a:cubicBezTo>
                <a:cubicBezTo>
                  <a:pt x="1430" y="2732"/>
                  <a:pt x="1432" y="2706"/>
                  <a:pt x="1435" y="2679"/>
                </a:cubicBezTo>
                <a:cubicBezTo>
                  <a:pt x="1437" y="2662"/>
                  <a:pt x="1441" y="2646"/>
                  <a:pt x="1441" y="2629"/>
                </a:cubicBezTo>
                <a:cubicBezTo>
                  <a:pt x="1440" y="2610"/>
                  <a:pt x="1441" y="2591"/>
                  <a:pt x="1447" y="2573"/>
                </a:cubicBezTo>
                <a:cubicBezTo>
                  <a:pt x="1451" y="2559"/>
                  <a:pt x="1457" y="2541"/>
                  <a:pt x="1477" y="2540"/>
                </a:cubicBezTo>
                <a:cubicBezTo>
                  <a:pt x="1481" y="2539"/>
                  <a:pt x="1482" y="2530"/>
                  <a:pt x="1487" y="2536"/>
                </a:cubicBezTo>
                <a:cubicBezTo>
                  <a:pt x="1489" y="2540"/>
                  <a:pt x="1491" y="2546"/>
                  <a:pt x="1487" y="2550"/>
                </a:cubicBezTo>
                <a:cubicBezTo>
                  <a:pt x="1481" y="2554"/>
                  <a:pt x="1482" y="2559"/>
                  <a:pt x="1487" y="2560"/>
                </a:cubicBezTo>
                <a:cubicBezTo>
                  <a:pt x="1491" y="2561"/>
                  <a:pt x="1499" y="2569"/>
                  <a:pt x="1502" y="2558"/>
                </a:cubicBezTo>
                <a:cubicBezTo>
                  <a:pt x="1504" y="2550"/>
                  <a:pt x="1507" y="2552"/>
                  <a:pt x="1512" y="2554"/>
                </a:cubicBezTo>
                <a:cubicBezTo>
                  <a:pt x="1518" y="2557"/>
                  <a:pt x="1530" y="2558"/>
                  <a:pt x="1529" y="2554"/>
                </a:cubicBezTo>
                <a:cubicBezTo>
                  <a:pt x="1526" y="2543"/>
                  <a:pt x="1536" y="2541"/>
                  <a:pt x="1540" y="2534"/>
                </a:cubicBezTo>
                <a:cubicBezTo>
                  <a:pt x="1536" y="2533"/>
                  <a:pt x="1534" y="2532"/>
                  <a:pt x="1532" y="2531"/>
                </a:cubicBezTo>
                <a:cubicBezTo>
                  <a:pt x="1519" y="2528"/>
                  <a:pt x="1505" y="2530"/>
                  <a:pt x="1497" y="2516"/>
                </a:cubicBezTo>
                <a:cubicBezTo>
                  <a:pt x="1493" y="2510"/>
                  <a:pt x="1484" y="2510"/>
                  <a:pt x="1478" y="2515"/>
                </a:cubicBezTo>
                <a:cubicBezTo>
                  <a:pt x="1472" y="2502"/>
                  <a:pt x="1476" y="2485"/>
                  <a:pt x="1467" y="2474"/>
                </a:cubicBezTo>
                <a:cubicBezTo>
                  <a:pt x="1460" y="2466"/>
                  <a:pt x="1458" y="2459"/>
                  <a:pt x="1458" y="2450"/>
                </a:cubicBezTo>
                <a:cubicBezTo>
                  <a:pt x="1459" y="2442"/>
                  <a:pt x="1458" y="2435"/>
                  <a:pt x="1457" y="2428"/>
                </a:cubicBezTo>
                <a:cubicBezTo>
                  <a:pt x="1453" y="2404"/>
                  <a:pt x="1448" y="2380"/>
                  <a:pt x="1453" y="2357"/>
                </a:cubicBezTo>
                <a:cubicBezTo>
                  <a:pt x="1459" y="2326"/>
                  <a:pt x="1454" y="2295"/>
                  <a:pt x="1462" y="2264"/>
                </a:cubicBezTo>
                <a:cubicBezTo>
                  <a:pt x="1467" y="2242"/>
                  <a:pt x="1463" y="2217"/>
                  <a:pt x="1480" y="2198"/>
                </a:cubicBezTo>
                <a:cubicBezTo>
                  <a:pt x="1485" y="2193"/>
                  <a:pt x="1488" y="2180"/>
                  <a:pt x="1500" y="2190"/>
                </a:cubicBezTo>
                <a:cubicBezTo>
                  <a:pt x="1501" y="2192"/>
                  <a:pt x="1504" y="2190"/>
                  <a:pt x="1505" y="2188"/>
                </a:cubicBezTo>
                <a:cubicBezTo>
                  <a:pt x="1506" y="2177"/>
                  <a:pt x="1519" y="2171"/>
                  <a:pt x="1519" y="2159"/>
                </a:cubicBezTo>
                <a:cubicBezTo>
                  <a:pt x="1518" y="2150"/>
                  <a:pt x="1523" y="2144"/>
                  <a:pt x="1529" y="2138"/>
                </a:cubicBezTo>
                <a:cubicBezTo>
                  <a:pt x="1564" y="2102"/>
                  <a:pt x="1596" y="2062"/>
                  <a:pt x="1633" y="2027"/>
                </a:cubicBezTo>
                <a:cubicBezTo>
                  <a:pt x="1640" y="2021"/>
                  <a:pt x="1641" y="2012"/>
                  <a:pt x="1638" y="2007"/>
                </a:cubicBezTo>
                <a:cubicBezTo>
                  <a:pt x="1629" y="1991"/>
                  <a:pt x="1638" y="1979"/>
                  <a:pt x="1644" y="1966"/>
                </a:cubicBezTo>
                <a:cubicBezTo>
                  <a:pt x="1654" y="1944"/>
                  <a:pt x="1655" y="1944"/>
                  <a:pt x="1678" y="1951"/>
                </a:cubicBezTo>
                <a:cubicBezTo>
                  <a:pt x="1681" y="1952"/>
                  <a:pt x="1685" y="1952"/>
                  <a:pt x="1686" y="1957"/>
                </a:cubicBezTo>
                <a:cubicBezTo>
                  <a:pt x="1686" y="1961"/>
                  <a:pt x="1683" y="1963"/>
                  <a:pt x="1680" y="1965"/>
                </a:cubicBezTo>
                <a:cubicBezTo>
                  <a:pt x="1672" y="1970"/>
                  <a:pt x="1667" y="1976"/>
                  <a:pt x="1674" y="1985"/>
                </a:cubicBezTo>
                <a:cubicBezTo>
                  <a:pt x="1677" y="1990"/>
                  <a:pt x="1676" y="1994"/>
                  <a:pt x="1671" y="1997"/>
                </a:cubicBezTo>
                <a:cubicBezTo>
                  <a:pt x="1664" y="2001"/>
                  <a:pt x="1658" y="2009"/>
                  <a:pt x="1664" y="2015"/>
                </a:cubicBezTo>
                <a:cubicBezTo>
                  <a:pt x="1668" y="2018"/>
                  <a:pt x="1678" y="2027"/>
                  <a:pt x="1688" y="2016"/>
                </a:cubicBezTo>
                <a:cubicBezTo>
                  <a:pt x="1691" y="2012"/>
                  <a:pt x="1701" y="2009"/>
                  <a:pt x="1709" y="2018"/>
                </a:cubicBezTo>
                <a:cubicBezTo>
                  <a:pt x="1714" y="2022"/>
                  <a:pt x="1726" y="2035"/>
                  <a:pt x="1735" y="2017"/>
                </a:cubicBezTo>
                <a:cubicBezTo>
                  <a:pt x="1737" y="2014"/>
                  <a:pt x="1745" y="2010"/>
                  <a:pt x="1746" y="2011"/>
                </a:cubicBezTo>
                <a:cubicBezTo>
                  <a:pt x="1756" y="2017"/>
                  <a:pt x="1763" y="2010"/>
                  <a:pt x="1770" y="2006"/>
                </a:cubicBezTo>
                <a:cubicBezTo>
                  <a:pt x="1772" y="2014"/>
                  <a:pt x="1768" y="2020"/>
                  <a:pt x="1767" y="2026"/>
                </a:cubicBezTo>
                <a:cubicBezTo>
                  <a:pt x="1766" y="2029"/>
                  <a:pt x="1766" y="2033"/>
                  <a:pt x="1769" y="2036"/>
                </a:cubicBezTo>
                <a:cubicBezTo>
                  <a:pt x="1773" y="2039"/>
                  <a:pt x="1776" y="2037"/>
                  <a:pt x="1779" y="2035"/>
                </a:cubicBezTo>
                <a:cubicBezTo>
                  <a:pt x="1788" y="2031"/>
                  <a:pt x="1793" y="2019"/>
                  <a:pt x="1806" y="2026"/>
                </a:cubicBezTo>
                <a:cubicBezTo>
                  <a:pt x="1806" y="2027"/>
                  <a:pt x="1809" y="2024"/>
                  <a:pt x="1811" y="2023"/>
                </a:cubicBezTo>
                <a:cubicBezTo>
                  <a:pt x="1816" y="2020"/>
                  <a:pt x="1819" y="2021"/>
                  <a:pt x="1820" y="2027"/>
                </a:cubicBezTo>
                <a:cubicBezTo>
                  <a:pt x="1821" y="2039"/>
                  <a:pt x="1829" y="2041"/>
                  <a:pt x="1840" y="2042"/>
                </a:cubicBezTo>
                <a:cubicBezTo>
                  <a:pt x="1830" y="2018"/>
                  <a:pt x="1831" y="2016"/>
                  <a:pt x="1850" y="2017"/>
                </a:cubicBezTo>
                <a:cubicBezTo>
                  <a:pt x="1851" y="2024"/>
                  <a:pt x="1835" y="2021"/>
                  <a:pt x="1842" y="2029"/>
                </a:cubicBezTo>
                <a:cubicBezTo>
                  <a:pt x="1848" y="2036"/>
                  <a:pt x="1860" y="2047"/>
                  <a:pt x="1865" y="2041"/>
                </a:cubicBezTo>
                <a:cubicBezTo>
                  <a:pt x="1874" y="2032"/>
                  <a:pt x="1877" y="2037"/>
                  <a:pt x="1884" y="2041"/>
                </a:cubicBezTo>
                <a:cubicBezTo>
                  <a:pt x="1888" y="2043"/>
                  <a:pt x="1892" y="2040"/>
                  <a:pt x="1896" y="2038"/>
                </a:cubicBezTo>
                <a:cubicBezTo>
                  <a:pt x="1899" y="2036"/>
                  <a:pt x="1899" y="2031"/>
                  <a:pt x="1897" y="2029"/>
                </a:cubicBezTo>
                <a:cubicBezTo>
                  <a:pt x="1892" y="2025"/>
                  <a:pt x="1891" y="2022"/>
                  <a:pt x="1890" y="2015"/>
                </a:cubicBezTo>
                <a:cubicBezTo>
                  <a:pt x="1888" y="2002"/>
                  <a:pt x="1880" y="1989"/>
                  <a:pt x="1866" y="1982"/>
                </a:cubicBezTo>
                <a:cubicBezTo>
                  <a:pt x="1864" y="1982"/>
                  <a:pt x="1863" y="1981"/>
                  <a:pt x="1862" y="1981"/>
                </a:cubicBezTo>
                <a:cubicBezTo>
                  <a:pt x="1855" y="1978"/>
                  <a:pt x="1857" y="1973"/>
                  <a:pt x="1857" y="1969"/>
                </a:cubicBezTo>
                <a:cubicBezTo>
                  <a:pt x="1856" y="1962"/>
                  <a:pt x="1862" y="1961"/>
                  <a:pt x="1864" y="1960"/>
                </a:cubicBezTo>
                <a:cubicBezTo>
                  <a:pt x="1871" y="1959"/>
                  <a:pt x="1867" y="1966"/>
                  <a:pt x="1869" y="1969"/>
                </a:cubicBezTo>
                <a:cubicBezTo>
                  <a:pt x="1874" y="1976"/>
                  <a:pt x="1884" y="1978"/>
                  <a:pt x="1888" y="1975"/>
                </a:cubicBezTo>
                <a:cubicBezTo>
                  <a:pt x="1903" y="1965"/>
                  <a:pt x="1909" y="1976"/>
                  <a:pt x="1918" y="1983"/>
                </a:cubicBezTo>
                <a:cubicBezTo>
                  <a:pt x="1921" y="1985"/>
                  <a:pt x="1919" y="1988"/>
                  <a:pt x="1921" y="1991"/>
                </a:cubicBezTo>
                <a:cubicBezTo>
                  <a:pt x="1927" y="1997"/>
                  <a:pt x="1939" y="2000"/>
                  <a:pt x="1940" y="1999"/>
                </a:cubicBezTo>
                <a:cubicBezTo>
                  <a:pt x="1944" y="1987"/>
                  <a:pt x="1949" y="1995"/>
                  <a:pt x="1954" y="1997"/>
                </a:cubicBezTo>
                <a:cubicBezTo>
                  <a:pt x="1956" y="1998"/>
                  <a:pt x="1958" y="2001"/>
                  <a:pt x="1961" y="1999"/>
                </a:cubicBezTo>
                <a:cubicBezTo>
                  <a:pt x="1963" y="1997"/>
                  <a:pt x="1962" y="1994"/>
                  <a:pt x="1962" y="1992"/>
                </a:cubicBezTo>
                <a:cubicBezTo>
                  <a:pt x="1962" y="1988"/>
                  <a:pt x="1956" y="1987"/>
                  <a:pt x="1958" y="1983"/>
                </a:cubicBezTo>
                <a:cubicBezTo>
                  <a:pt x="1961" y="1981"/>
                  <a:pt x="1963" y="1983"/>
                  <a:pt x="1965" y="1985"/>
                </a:cubicBezTo>
                <a:cubicBezTo>
                  <a:pt x="1968" y="1986"/>
                  <a:pt x="1971" y="1987"/>
                  <a:pt x="1974" y="1989"/>
                </a:cubicBezTo>
                <a:cubicBezTo>
                  <a:pt x="1977" y="1990"/>
                  <a:pt x="1980" y="1990"/>
                  <a:pt x="1981" y="1986"/>
                </a:cubicBezTo>
                <a:cubicBezTo>
                  <a:pt x="1985" y="1968"/>
                  <a:pt x="1996" y="1978"/>
                  <a:pt x="2003" y="1981"/>
                </a:cubicBezTo>
                <a:cubicBezTo>
                  <a:pt x="2009" y="1983"/>
                  <a:pt x="2013" y="1987"/>
                  <a:pt x="2018" y="1981"/>
                </a:cubicBezTo>
                <a:cubicBezTo>
                  <a:pt x="2023" y="1973"/>
                  <a:pt x="2015" y="1972"/>
                  <a:pt x="2012" y="1970"/>
                </a:cubicBezTo>
                <a:cubicBezTo>
                  <a:pt x="2008" y="1967"/>
                  <a:pt x="2004" y="1964"/>
                  <a:pt x="2006" y="1960"/>
                </a:cubicBezTo>
                <a:cubicBezTo>
                  <a:pt x="2007" y="1957"/>
                  <a:pt x="2013" y="1954"/>
                  <a:pt x="2014" y="1955"/>
                </a:cubicBezTo>
                <a:cubicBezTo>
                  <a:pt x="2025" y="1965"/>
                  <a:pt x="2039" y="1943"/>
                  <a:pt x="2050" y="1957"/>
                </a:cubicBezTo>
                <a:cubicBezTo>
                  <a:pt x="2052" y="1958"/>
                  <a:pt x="2053" y="1954"/>
                  <a:pt x="2054" y="1953"/>
                </a:cubicBezTo>
                <a:cubicBezTo>
                  <a:pt x="2063" y="1941"/>
                  <a:pt x="2052" y="1934"/>
                  <a:pt x="2045" y="1921"/>
                </a:cubicBezTo>
                <a:cubicBezTo>
                  <a:pt x="2056" y="1932"/>
                  <a:pt x="2062" y="1927"/>
                  <a:pt x="2069" y="1924"/>
                </a:cubicBezTo>
                <a:cubicBezTo>
                  <a:pt x="2069" y="1920"/>
                  <a:pt x="2067" y="1919"/>
                  <a:pt x="2065" y="1918"/>
                </a:cubicBezTo>
                <a:cubicBezTo>
                  <a:pt x="2060" y="1916"/>
                  <a:pt x="2057" y="1912"/>
                  <a:pt x="2058" y="1907"/>
                </a:cubicBezTo>
                <a:cubicBezTo>
                  <a:pt x="2059" y="1902"/>
                  <a:pt x="2065" y="1902"/>
                  <a:pt x="2069" y="1900"/>
                </a:cubicBezTo>
                <a:cubicBezTo>
                  <a:pt x="2077" y="1895"/>
                  <a:pt x="2075" y="1906"/>
                  <a:pt x="2081" y="1907"/>
                </a:cubicBezTo>
                <a:cubicBezTo>
                  <a:pt x="2096" y="1909"/>
                  <a:pt x="2111" y="1915"/>
                  <a:pt x="2125" y="1901"/>
                </a:cubicBezTo>
                <a:cubicBezTo>
                  <a:pt x="2120" y="1911"/>
                  <a:pt x="2124" y="1918"/>
                  <a:pt x="2129" y="1924"/>
                </a:cubicBezTo>
                <a:cubicBezTo>
                  <a:pt x="2134" y="1931"/>
                  <a:pt x="2140" y="1925"/>
                  <a:pt x="2146" y="1923"/>
                </a:cubicBezTo>
                <a:cubicBezTo>
                  <a:pt x="2153" y="1921"/>
                  <a:pt x="2157" y="1921"/>
                  <a:pt x="2166" y="1926"/>
                </a:cubicBezTo>
                <a:cubicBezTo>
                  <a:pt x="2166" y="1927"/>
                  <a:pt x="2167" y="1927"/>
                  <a:pt x="2167" y="1926"/>
                </a:cubicBezTo>
                <a:cubicBezTo>
                  <a:pt x="2177" y="1926"/>
                  <a:pt x="2183" y="1932"/>
                  <a:pt x="2191" y="1939"/>
                </a:cubicBezTo>
                <a:cubicBezTo>
                  <a:pt x="2199" y="1946"/>
                  <a:pt x="2199" y="1950"/>
                  <a:pt x="2194" y="1958"/>
                </a:cubicBezTo>
                <a:cubicBezTo>
                  <a:pt x="2192" y="1962"/>
                  <a:pt x="2193" y="1964"/>
                  <a:pt x="2198" y="1968"/>
                </a:cubicBezTo>
                <a:cubicBezTo>
                  <a:pt x="2211" y="1980"/>
                  <a:pt x="2212" y="1957"/>
                  <a:pt x="2221" y="1962"/>
                </a:cubicBezTo>
                <a:cubicBezTo>
                  <a:pt x="2223" y="1955"/>
                  <a:pt x="2218" y="1951"/>
                  <a:pt x="2217" y="1945"/>
                </a:cubicBezTo>
                <a:cubicBezTo>
                  <a:pt x="2216" y="1942"/>
                  <a:pt x="2206" y="1942"/>
                  <a:pt x="2213" y="1937"/>
                </a:cubicBezTo>
                <a:cubicBezTo>
                  <a:pt x="2217" y="1934"/>
                  <a:pt x="2220" y="1941"/>
                  <a:pt x="2221" y="1944"/>
                </a:cubicBezTo>
                <a:cubicBezTo>
                  <a:pt x="2227" y="1960"/>
                  <a:pt x="2238" y="1954"/>
                  <a:pt x="2247" y="1950"/>
                </a:cubicBezTo>
                <a:cubicBezTo>
                  <a:pt x="2255" y="1945"/>
                  <a:pt x="2267" y="1948"/>
                  <a:pt x="2269" y="1951"/>
                </a:cubicBezTo>
                <a:cubicBezTo>
                  <a:pt x="2274" y="1963"/>
                  <a:pt x="2286" y="1958"/>
                  <a:pt x="2292" y="1965"/>
                </a:cubicBezTo>
                <a:cubicBezTo>
                  <a:pt x="2294" y="1967"/>
                  <a:pt x="2299" y="1965"/>
                  <a:pt x="2298" y="1963"/>
                </a:cubicBezTo>
                <a:cubicBezTo>
                  <a:pt x="2293" y="1950"/>
                  <a:pt x="2313" y="1938"/>
                  <a:pt x="2297" y="1925"/>
                </a:cubicBezTo>
                <a:cubicBezTo>
                  <a:pt x="2309" y="1932"/>
                  <a:pt x="2315" y="1942"/>
                  <a:pt x="2316" y="1955"/>
                </a:cubicBezTo>
                <a:cubicBezTo>
                  <a:pt x="2317" y="1965"/>
                  <a:pt x="2325" y="1978"/>
                  <a:pt x="2329" y="1977"/>
                </a:cubicBezTo>
                <a:cubicBezTo>
                  <a:pt x="2340" y="1971"/>
                  <a:pt x="2346" y="1977"/>
                  <a:pt x="2354" y="1982"/>
                </a:cubicBezTo>
                <a:cubicBezTo>
                  <a:pt x="2358" y="1985"/>
                  <a:pt x="2361" y="1985"/>
                  <a:pt x="2365" y="1981"/>
                </a:cubicBezTo>
                <a:cubicBezTo>
                  <a:pt x="2374" y="1972"/>
                  <a:pt x="2374" y="1945"/>
                  <a:pt x="2364" y="1937"/>
                </a:cubicBezTo>
                <a:cubicBezTo>
                  <a:pt x="2361" y="1934"/>
                  <a:pt x="2357" y="1933"/>
                  <a:pt x="2353" y="1936"/>
                </a:cubicBezTo>
                <a:cubicBezTo>
                  <a:pt x="2349" y="1939"/>
                  <a:pt x="2349" y="1943"/>
                  <a:pt x="2351" y="1947"/>
                </a:cubicBezTo>
                <a:cubicBezTo>
                  <a:pt x="2352" y="1951"/>
                  <a:pt x="2358" y="1952"/>
                  <a:pt x="2357" y="1958"/>
                </a:cubicBezTo>
                <a:cubicBezTo>
                  <a:pt x="2351" y="1958"/>
                  <a:pt x="2351" y="1948"/>
                  <a:pt x="2345" y="1951"/>
                </a:cubicBezTo>
                <a:cubicBezTo>
                  <a:pt x="2329" y="1956"/>
                  <a:pt x="2334" y="1941"/>
                  <a:pt x="2336" y="1939"/>
                </a:cubicBezTo>
                <a:cubicBezTo>
                  <a:pt x="2351" y="1924"/>
                  <a:pt x="2339" y="1921"/>
                  <a:pt x="2329" y="1916"/>
                </a:cubicBezTo>
                <a:cubicBezTo>
                  <a:pt x="2335" y="1918"/>
                  <a:pt x="2341" y="1913"/>
                  <a:pt x="2346" y="1916"/>
                </a:cubicBezTo>
                <a:cubicBezTo>
                  <a:pt x="2350" y="1919"/>
                  <a:pt x="2355" y="1926"/>
                  <a:pt x="2359" y="1918"/>
                </a:cubicBezTo>
                <a:cubicBezTo>
                  <a:pt x="2363" y="1912"/>
                  <a:pt x="2358" y="1906"/>
                  <a:pt x="2352" y="1902"/>
                </a:cubicBezTo>
                <a:cubicBezTo>
                  <a:pt x="2340" y="1895"/>
                  <a:pt x="2326" y="1891"/>
                  <a:pt x="2312" y="1893"/>
                </a:cubicBezTo>
                <a:cubicBezTo>
                  <a:pt x="2309" y="1893"/>
                  <a:pt x="2304" y="1897"/>
                  <a:pt x="2304" y="1893"/>
                </a:cubicBezTo>
                <a:cubicBezTo>
                  <a:pt x="2302" y="1883"/>
                  <a:pt x="2291" y="1879"/>
                  <a:pt x="2289" y="1869"/>
                </a:cubicBezTo>
                <a:cubicBezTo>
                  <a:pt x="2296" y="1875"/>
                  <a:pt x="2307" y="1868"/>
                  <a:pt x="2313" y="1876"/>
                </a:cubicBezTo>
                <a:cubicBezTo>
                  <a:pt x="2322" y="1887"/>
                  <a:pt x="2334" y="1881"/>
                  <a:pt x="2345" y="1880"/>
                </a:cubicBezTo>
                <a:cubicBezTo>
                  <a:pt x="2351" y="1880"/>
                  <a:pt x="2358" y="1870"/>
                  <a:pt x="2346" y="1864"/>
                </a:cubicBezTo>
                <a:cubicBezTo>
                  <a:pt x="2343" y="1862"/>
                  <a:pt x="2340" y="1860"/>
                  <a:pt x="2342" y="1857"/>
                </a:cubicBezTo>
                <a:cubicBezTo>
                  <a:pt x="2345" y="1854"/>
                  <a:pt x="2348" y="1853"/>
                  <a:pt x="2351" y="1856"/>
                </a:cubicBezTo>
                <a:cubicBezTo>
                  <a:pt x="2356" y="1862"/>
                  <a:pt x="2362" y="1861"/>
                  <a:pt x="2369" y="1859"/>
                </a:cubicBezTo>
                <a:cubicBezTo>
                  <a:pt x="2368" y="1853"/>
                  <a:pt x="2362" y="1850"/>
                  <a:pt x="2361" y="1845"/>
                </a:cubicBezTo>
                <a:cubicBezTo>
                  <a:pt x="2359" y="1831"/>
                  <a:pt x="2351" y="1822"/>
                  <a:pt x="2338" y="1818"/>
                </a:cubicBezTo>
                <a:cubicBezTo>
                  <a:pt x="2332" y="1816"/>
                  <a:pt x="2331" y="1812"/>
                  <a:pt x="2328" y="1807"/>
                </a:cubicBezTo>
                <a:cubicBezTo>
                  <a:pt x="2322" y="1799"/>
                  <a:pt x="2324" y="1789"/>
                  <a:pt x="2318" y="1780"/>
                </a:cubicBezTo>
                <a:cubicBezTo>
                  <a:pt x="2314" y="1773"/>
                  <a:pt x="2326" y="1771"/>
                  <a:pt x="2330" y="1766"/>
                </a:cubicBezTo>
                <a:cubicBezTo>
                  <a:pt x="2333" y="1762"/>
                  <a:pt x="2334" y="1764"/>
                  <a:pt x="2336" y="1767"/>
                </a:cubicBezTo>
                <a:cubicBezTo>
                  <a:pt x="2338" y="1771"/>
                  <a:pt x="2341" y="1775"/>
                  <a:pt x="2345" y="1773"/>
                </a:cubicBezTo>
                <a:cubicBezTo>
                  <a:pt x="2349" y="1770"/>
                  <a:pt x="2347" y="1765"/>
                  <a:pt x="2347" y="1761"/>
                </a:cubicBezTo>
                <a:cubicBezTo>
                  <a:pt x="2346" y="1753"/>
                  <a:pt x="2345" y="1745"/>
                  <a:pt x="2334" y="1745"/>
                </a:cubicBezTo>
                <a:cubicBezTo>
                  <a:pt x="2337" y="1739"/>
                  <a:pt x="2343" y="1747"/>
                  <a:pt x="2344" y="1741"/>
                </a:cubicBezTo>
                <a:cubicBezTo>
                  <a:pt x="2346" y="1728"/>
                  <a:pt x="2360" y="1732"/>
                  <a:pt x="2362" y="1734"/>
                </a:cubicBezTo>
                <a:cubicBezTo>
                  <a:pt x="2369" y="1739"/>
                  <a:pt x="2374" y="1746"/>
                  <a:pt x="2384" y="1749"/>
                </a:cubicBezTo>
                <a:cubicBezTo>
                  <a:pt x="2393" y="1751"/>
                  <a:pt x="2399" y="1756"/>
                  <a:pt x="2409" y="1753"/>
                </a:cubicBezTo>
                <a:cubicBezTo>
                  <a:pt x="2420" y="1749"/>
                  <a:pt x="2432" y="1745"/>
                  <a:pt x="2441" y="1758"/>
                </a:cubicBezTo>
                <a:cubicBezTo>
                  <a:pt x="2444" y="1762"/>
                  <a:pt x="2449" y="1763"/>
                  <a:pt x="2451" y="1755"/>
                </a:cubicBezTo>
                <a:cubicBezTo>
                  <a:pt x="2452" y="1750"/>
                  <a:pt x="2457" y="1746"/>
                  <a:pt x="2454" y="1739"/>
                </a:cubicBezTo>
                <a:cubicBezTo>
                  <a:pt x="2468" y="1754"/>
                  <a:pt x="2480" y="1746"/>
                  <a:pt x="2493" y="1739"/>
                </a:cubicBezTo>
                <a:cubicBezTo>
                  <a:pt x="2503" y="1732"/>
                  <a:pt x="2513" y="1721"/>
                  <a:pt x="2528" y="1731"/>
                </a:cubicBezTo>
                <a:cubicBezTo>
                  <a:pt x="2536" y="1736"/>
                  <a:pt x="2548" y="1730"/>
                  <a:pt x="2552" y="1722"/>
                </a:cubicBezTo>
                <a:cubicBezTo>
                  <a:pt x="2557" y="1713"/>
                  <a:pt x="2558" y="1706"/>
                  <a:pt x="2570" y="1707"/>
                </a:cubicBezTo>
                <a:cubicBezTo>
                  <a:pt x="2573" y="1708"/>
                  <a:pt x="2577" y="1703"/>
                  <a:pt x="2581" y="1708"/>
                </a:cubicBezTo>
                <a:cubicBezTo>
                  <a:pt x="2586" y="1713"/>
                  <a:pt x="2592" y="1707"/>
                  <a:pt x="2595" y="1705"/>
                </a:cubicBezTo>
                <a:cubicBezTo>
                  <a:pt x="2599" y="1703"/>
                  <a:pt x="2595" y="1699"/>
                  <a:pt x="2593" y="1696"/>
                </a:cubicBezTo>
                <a:cubicBezTo>
                  <a:pt x="2585" y="1689"/>
                  <a:pt x="2585" y="1677"/>
                  <a:pt x="2577" y="1669"/>
                </a:cubicBezTo>
                <a:cubicBezTo>
                  <a:pt x="2573" y="1667"/>
                  <a:pt x="2569" y="1658"/>
                  <a:pt x="2576" y="1650"/>
                </a:cubicBezTo>
                <a:cubicBezTo>
                  <a:pt x="2577" y="1653"/>
                  <a:pt x="2577" y="1655"/>
                  <a:pt x="2577" y="1656"/>
                </a:cubicBezTo>
                <a:cubicBezTo>
                  <a:pt x="2577" y="1669"/>
                  <a:pt x="2588" y="1670"/>
                  <a:pt x="2596" y="1671"/>
                </a:cubicBezTo>
                <a:cubicBezTo>
                  <a:pt x="2604" y="1671"/>
                  <a:pt x="2602" y="1662"/>
                  <a:pt x="2603" y="1656"/>
                </a:cubicBezTo>
                <a:cubicBezTo>
                  <a:pt x="2604" y="1654"/>
                  <a:pt x="2604" y="1651"/>
                  <a:pt x="2606" y="1649"/>
                </a:cubicBezTo>
                <a:cubicBezTo>
                  <a:pt x="2607" y="1647"/>
                  <a:pt x="2613" y="1646"/>
                  <a:pt x="2612" y="1649"/>
                </a:cubicBezTo>
                <a:cubicBezTo>
                  <a:pt x="2610" y="1671"/>
                  <a:pt x="2619" y="1659"/>
                  <a:pt x="2627" y="1655"/>
                </a:cubicBezTo>
                <a:cubicBezTo>
                  <a:pt x="2634" y="1653"/>
                  <a:pt x="2635" y="1659"/>
                  <a:pt x="2637" y="1663"/>
                </a:cubicBezTo>
                <a:cubicBezTo>
                  <a:pt x="2638" y="1667"/>
                  <a:pt x="2640" y="1669"/>
                  <a:pt x="2644" y="1668"/>
                </a:cubicBezTo>
                <a:cubicBezTo>
                  <a:pt x="2648" y="1668"/>
                  <a:pt x="2649" y="1664"/>
                  <a:pt x="2648" y="1661"/>
                </a:cubicBezTo>
                <a:cubicBezTo>
                  <a:pt x="2643" y="1650"/>
                  <a:pt x="2651" y="1647"/>
                  <a:pt x="2660" y="1641"/>
                </a:cubicBezTo>
                <a:cubicBezTo>
                  <a:pt x="2655" y="1653"/>
                  <a:pt x="2665" y="1650"/>
                  <a:pt x="2670" y="1653"/>
                </a:cubicBezTo>
                <a:cubicBezTo>
                  <a:pt x="2678" y="1657"/>
                  <a:pt x="2687" y="1669"/>
                  <a:pt x="2695" y="1664"/>
                </a:cubicBezTo>
                <a:cubicBezTo>
                  <a:pt x="2704" y="1658"/>
                  <a:pt x="2697" y="1645"/>
                  <a:pt x="2696" y="1634"/>
                </a:cubicBezTo>
                <a:cubicBezTo>
                  <a:pt x="2694" y="1623"/>
                  <a:pt x="2698" y="1633"/>
                  <a:pt x="2701" y="1634"/>
                </a:cubicBezTo>
                <a:cubicBezTo>
                  <a:pt x="2708" y="1636"/>
                  <a:pt x="2715" y="1637"/>
                  <a:pt x="2721" y="1639"/>
                </a:cubicBezTo>
                <a:cubicBezTo>
                  <a:pt x="2725" y="1640"/>
                  <a:pt x="2730" y="1637"/>
                  <a:pt x="2729" y="1636"/>
                </a:cubicBezTo>
                <a:cubicBezTo>
                  <a:pt x="2724" y="1625"/>
                  <a:pt x="2741" y="1610"/>
                  <a:pt x="2722" y="1603"/>
                </a:cubicBezTo>
                <a:cubicBezTo>
                  <a:pt x="2720" y="1602"/>
                  <a:pt x="2717" y="1599"/>
                  <a:pt x="2719" y="1594"/>
                </a:cubicBezTo>
                <a:cubicBezTo>
                  <a:pt x="2727" y="1594"/>
                  <a:pt x="2738" y="1602"/>
                  <a:pt x="2742" y="1589"/>
                </a:cubicBezTo>
                <a:cubicBezTo>
                  <a:pt x="2745" y="1578"/>
                  <a:pt x="2732" y="1578"/>
                  <a:pt x="2727" y="1574"/>
                </a:cubicBezTo>
                <a:close/>
                <a:moveTo>
                  <a:pt x="2644" y="1262"/>
                </a:moveTo>
                <a:cubicBezTo>
                  <a:pt x="2648" y="1262"/>
                  <a:pt x="2652" y="1263"/>
                  <a:pt x="2651" y="1255"/>
                </a:cubicBezTo>
                <a:cubicBezTo>
                  <a:pt x="2649" y="1254"/>
                  <a:pt x="2647" y="1251"/>
                  <a:pt x="2645" y="1248"/>
                </a:cubicBezTo>
                <a:cubicBezTo>
                  <a:pt x="2639" y="1243"/>
                  <a:pt x="2641" y="1237"/>
                  <a:pt x="2645" y="1233"/>
                </a:cubicBezTo>
                <a:cubicBezTo>
                  <a:pt x="2651" y="1227"/>
                  <a:pt x="2652" y="1235"/>
                  <a:pt x="2655" y="1238"/>
                </a:cubicBezTo>
                <a:cubicBezTo>
                  <a:pt x="2665" y="1245"/>
                  <a:pt x="2664" y="1260"/>
                  <a:pt x="2676" y="1266"/>
                </a:cubicBezTo>
                <a:cubicBezTo>
                  <a:pt x="2678" y="1266"/>
                  <a:pt x="2677" y="1269"/>
                  <a:pt x="2676" y="1271"/>
                </a:cubicBezTo>
                <a:cubicBezTo>
                  <a:pt x="2674" y="1273"/>
                  <a:pt x="2671" y="1273"/>
                  <a:pt x="2669" y="1272"/>
                </a:cubicBezTo>
                <a:cubicBezTo>
                  <a:pt x="2662" y="1268"/>
                  <a:pt x="2655" y="1268"/>
                  <a:pt x="2647" y="1270"/>
                </a:cubicBezTo>
                <a:cubicBezTo>
                  <a:pt x="2645" y="1271"/>
                  <a:pt x="2642" y="1275"/>
                  <a:pt x="2642" y="1269"/>
                </a:cubicBezTo>
                <a:cubicBezTo>
                  <a:pt x="2641" y="1266"/>
                  <a:pt x="2638" y="1262"/>
                  <a:pt x="2644" y="1262"/>
                </a:cubicBezTo>
                <a:close/>
                <a:moveTo>
                  <a:pt x="698" y="458"/>
                </a:moveTo>
                <a:cubicBezTo>
                  <a:pt x="688" y="461"/>
                  <a:pt x="681" y="468"/>
                  <a:pt x="672" y="474"/>
                </a:cubicBezTo>
                <a:cubicBezTo>
                  <a:pt x="670" y="467"/>
                  <a:pt x="676" y="463"/>
                  <a:pt x="677" y="458"/>
                </a:cubicBezTo>
                <a:cubicBezTo>
                  <a:pt x="680" y="451"/>
                  <a:pt x="680" y="443"/>
                  <a:pt x="674" y="436"/>
                </a:cubicBezTo>
                <a:cubicBezTo>
                  <a:pt x="670" y="431"/>
                  <a:pt x="665" y="424"/>
                  <a:pt x="673" y="421"/>
                </a:cubicBezTo>
                <a:cubicBezTo>
                  <a:pt x="677" y="419"/>
                  <a:pt x="687" y="421"/>
                  <a:pt x="690" y="428"/>
                </a:cubicBezTo>
                <a:cubicBezTo>
                  <a:pt x="693" y="436"/>
                  <a:pt x="694" y="444"/>
                  <a:pt x="701" y="450"/>
                </a:cubicBezTo>
                <a:cubicBezTo>
                  <a:pt x="706" y="454"/>
                  <a:pt x="702" y="457"/>
                  <a:pt x="698" y="458"/>
                </a:cubicBezTo>
                <a:close/>
                <a:moveTo>
                  <a:pt x="713" y="260"/>
                </a:moveTo>
                <a:cubicBezTo>
                  <a:pt x="712" y="267"/>
                  <a:pt x="710" y="274"/>
                  <a:pt x="710" y="282"/>
                </a:cubicBezTo>
                <a:cubicBezTo>
                  <a:pt x="709" y="288"/>
                  <a:pt x="696" y="293"/>
                  <a:pt x="709" y="300"/>
                </a:cubicBezTo>
                <a:cubicBezTo>
                  <a:pt x="696" y="307"/>
                  <a:pt x="706" y="316"/>
                  <a:pt x="706" y="323"/>
                </a:cubicBezTo>
                <a:cubicBezTo>
                  <a:pt x="706" y="324"/>
                  <a:pt x="704" y="326"/>
                  <a:pt x="703" y="326"/>
                </a:cubicBezTo>
                <a:cubicBezTo>
                  <a:pt x="702" y="326"/>
                  <a:pt x="700" y="325"/>
                  <a:pt x="700" y="323"/>
                </a:cubicBezTo>
                <a:cubicBezTo>
                  <a:pt x="700" y="321"/>
                  <a:pt x="701" y="317"/>
                  <a:pt x="697" y="316"/>
                </a:cubicBezTo>
                <a:cubicBezTo>
                  <a:pt x="692" y="314"/>
                  <a:pt x="692" y="303"/>
                  <a:pt x="683" y="308"/>
                </a:cubicBezTo>
                <a:cubicBezTo>
                  <a:pt x="675" y="312"/>
                  <a:pt x="674" y="318"/>
                  <a:pt x="678" y="326"/>
                </a:cubicBezTo>
                <a:cubicBezTo>
                  <a:pt x="681" y="333"/>
                  <a:pt x="678" y="339"/>
                  <a:pt x="669" y="341"/>
                </a:cubicBezTo>
                <a:cubicBezTo>
                  <a:pt x="663" y="342"/>
                  <a:pt x="659" y="343"/>
                  <a:pt x="652" y="336"/>
                </a:cubicBezTo>
                <a:cubicBezTo>
                  <a:pt x="638" y="323"/>
                  <a:pt x="653" y="307"/>
                  <a:pt x="642" y="296"/>
                </a:cubicBezTo>
                <a:cubicBezTo>
                  <a:pt x="639" y="292"/>
                  <a:pt x="645" y="287"/>
                  <a:pt x="648" y="285"/>
                </a:cubicBezTo>
                <a:cubicBezTo>
                  <a:pt x="653" y="282"/>
                  <a:pt x="654" y="287"/>
                  <a:pt x="656" y="290"/>
                </a:cubicBezTo>
                <a:cubicBezTo>
                  <a:pt x="660" y="295"/>
                  <a:pt x="663" y="300"/>
                  <a:pt x="670" y="298"/>
                </a:cubicBezTo>
                <a:cubicBezTo>
                  <a:pt x="675" y="296"/>
                  <a:pt x="678" y="292"/>
                  <a:pt x="673" y="285"/>
                </a:cubicBezTo>
                <a:cubicBezTo>
                  <a:pt x="682" y="289"/>
                  <a:pt x="687" y="296"/>
                  <a:pt x="697" y="294"/>
                </a:cubicBezTo>
                <a:cubicBezTo>
                  <a:pt x="699" y="287"/>
                  <a:pt x="686" y="284"/>
                  <a:pt x="691" y="277"/>
                </a:cubicBezTo>
                <a:cubicBezTo>
                  <a:pt x="697" y="270"/>
                  <a:pt x="705" y="265"/>
                  <a:pt x="708" y="255"/>
                </a:cubicBezTo>
                <a:cubicBezTo>
                  <a:pt x="708" y="253"/>
                  <a:pt x="713" y="256"/>
                  <a:pt x="713" y="260"/>
                </a:cubicBezTo>
                <a:close/>
                <a:moveTo>
                  <a:pt x="970" y="191"/>
                </a:moveTo>
                <a:cubicBezTo>
                  <a:pt x="974" y="181"/>
                  <a:pt x="985" y="181"/>
                  <a:pt x="989" y="182"/>
                </a:cubicBezTo>
                <a:cubicBezTo>
                  <a:pt x="1007" y="188"/>
                  <a:pt x="997" y="175"/>
                  <a:pt x="999" y="169"/>
                </a:cubicBezTo>
                <a:cubicBezTo>
                  <a:pt x="1011" y="173"/>
                  <a:pt x="1010" y="189"/>
                  <a:pt x="1022" y="195"/>
                </a:cubicBezTo>
                <a:cubicBezTo>
                  <a:pt x="1025" y="196"/>
                  <a:pt x="1016" y="207"/>
                  <a:pt x="1012" y="207"/>
                </a:cubicBezTo>
                <a:cubicBezTo>
                  <a:pt x="1002" y="205"/>
                  <a:pt x="993" y="206"/>
                  <a:pt x="984" y="205"/>
                </a:cubicBezTo>
                <a:cubicBezTo>
                  <a:pt x="980" y="205"/>
                  <a:pt x="965" y="205"/>
                  <a:pt x="970" y="191"/>
                </a:cubicBezTo>
                <a:close/>
                <a:moveTo>
                  <a:pt x="958" y="1793"/>
                </a:moveTo>
                <a:cubicBezTo>
                  <a:pt x="990" y="1798"/>
                  <a:pt x="999" y="1798"/>
                  <a:pt x="1004" y="1829"/>
                </a:cubicBezTo>
                <a:cubicBezTo>
                  <a:pt x="1002" y="1820"/>
                  <a:pt x="995" y="1819"/>
                  <a:pt x="987" y="1819"/>
                </a:cubicBezTo>
                <a:cubicBezTo>
                  <a:pt x="980" y="1819"/>
                  <a:pt x="973" y="1818"/>
                  <a:pt x="965" y="1818"/>
                </a:cubicBezTo>
                <a:cubicBezTo>
                  <a:pt x="962" y="1818"/>
                  <a:pt x="958" y="1814"/>
                  <a:pt x="961" y="1813"/>
                </a:cubicBezTo>
                <a:cubicBezTo>
                  <a:pt x="972" y="1804"/>
                  <a:pt x="960" y="1799"/>
                  <a:pt x="958" y="1793"/>
                </a:cubicBezTo>
                <a:close/>
                <a:moveTo>
                  <a:pt x="912" y="122"/>
                </a:moveTo>
                <a:cubicBezTo>
                  <a:pt x="914" y="122"/>
                  <a:pt x="917" y="122"/>
                  <a:pt x="919" y="122"/>
                </a:cubicBezTo>
                <a:cubicBezTo>
                  <a:pt x="927" y="122"/>
                  <a:pt x="920" y="106"/>
                  <a:pt x="930" y="111"/>
                </a:cubicBezTo>
                <a:cubicBezTo>
                  <a:pt x="932" y="113"/>
                  <a:pt x="931" y="122"/>
                  <a:pt x="938" y="127"/>
                </a:cubicBezTo>
                <a:cubicBezTo>
                  <a:pt x="945" y="131"/>
                  <a:pt x="937" y="140"/>
                  <a:pt x="934" y="146"/>
                </a:cubicBezTo>
                <a:cubicBezTo>
                  <a:pt x="932" y="151"/>
                  <a:pt x="926" y="150"/>
                  <a:pt x="922" y="144"/>
                </a:cubicBezTo>
                <a:cubicBezTo>
                  <a:pt x="917" y="135"/>
                  <a:pt x="908" y="129"/>
                  <a:pt x="898" y="125"/>
                </a:cubicBezTo>
                <a:cubicBezTo>
                  <a:pt x="903" y="121"/>
                  <a:pt x="907" y="123"/>
                  <a:pt x="912" y="122"/>
                </a:cubicBezTo>
                <a:close/>
                <a:moveTo>
                  <a:pt x="908" y="1758"/>
                </a:moveTo>
                <a:cubicBezTo>
                  <a:pt x="902" y="1749"/>
                  <a:pt x="893" y="1742"/>
                  <a:pt x="894" y="1728"/>
                </a:cubicBezTo>
                <a:cubicBezTo>
                  <a:pt x="904" y="1734"/>
                  <a:pt x="914" y="1738"/>
                  <a:pt x="913" y="1720"/>
                </a:cubicBezTo>
                <a:cubicBezTo>
                  <a:pt x="920" y="1722"/>
                  <a:pt x="920" y="1727"/>
                  <a:pt x="921" y="1730"/>
                </a:cubicBezTo>
                <a:cubicBezTo>
                  <a:pt x="925" y="1738"/>
                  <a:pt x="929" y="1739"/>
                  <a:pt x="934" y="1733"/>
                </a:cubicBezTo>
                <a:cubicBezTo>
                  <a:pt x="935" y="1731"/>
                  <a:pt x="936" y="1728"/>
                  <a:pt x="938" y="1728"/>
                </a:cubicBezTo>
                <a:cubicBezTo>
                  <a:pt x="950" y="1722"/>
                  <a:pt x="950" y="1722"/>
                  <a:pt x="940" y="1712"/>
                </a:cubicBezTo>
                <a:cubicBezTo>
                  <a:pt x="939" y="1711"/>
                  <a:pt x="938" y="1710"/>
                  <a:pt x="937" y="1708"/>
                </a:cubicBezTo>
                <a:cubicBezTo>
                  <a:pt x="936" y="1707"/>
                  <a:pt x="937" y="1706"/>
                  <a:pt x="936" y="1704"/>
                </a:cubicBezTo>
                <a:cubicBezTo>
                  <a:pt x="946" y="1705"/>
                  <a:pt x="956" y="1705"/>
                  <a:pt x="966" y="1706"/>
                </a:cubicBezTo>
                <a:cubicBezTo>
                  <a:pt x="964" y="1713"/>
                  <a:pt x="958" y="1710"/>
                  <a:pt x="954" y="1712"/>
                </a:cubicBezTo>
                <a:cubicBezTo>
                  <a:pt x="958" y="1717"/>
                  <a:pt x="962" y="1725"/>
                  <a:pt x="965" y="1727"/>
                </a:cubicBezTo>
                <a:cubicBezTo>
                  <a:pt x="982" y="1736"/>
                  <a:pt x="980" y="1753"/>
                  <a:pt x="987" y="1765"/>
                </a:cubicBezTo>
                <a:cubicBezTo>
                  <a:pt x="989" y="1768"/>
                  <a:pt x="990" y="1771"/>
                  <a:pt x="990" y="1774"/>
                </a:cubicBezTo>
                <a:cubicBezTo>
                  <a:pt x="991" y="1780"/>
                  <a:pt x="998" y="1787"/>
                  <a:pt x="992" y="1792"/>
                </a:cubicBezTo>
                <a:cubicBezTo>
                  <a:pt x="986" y="1796"/>
                  <a:pt x="980" y="1789"/>
                  <a:pt x="974" y="1787"/>
                </a:cubicBezTo>
                <a:cubicBezTo>
                  <a:pt x="967" y="1786"/>
                  <a:pt x="971" y="1784"/>
                  <a:pt x="974" y="1782"/>
                </a:cubicBezTo>
                <a:cubicBezTo>
                  <a:pt x="976" y="1780"/>
                  <a:pt x="974" y="1777"/>
                  <a:pt x="973" y="1777"/>
                </a:cubicBezTo>
                <a:cubicBezTo>
                  <a:pt x="960" y="1773"/>
                  <a:pt x="950" y="1763"/>
                  <a:pt x="938" y="1757"/>
                </a:cubicBezTo>
                <a:cubicBezTo>
                  <a:pt x="933" y="1754"/>
                  <a:pt x="929" y="1756"/>
                  <a:pt x="925" y="1761"/>
                </a:cubicBezTo>
                <a:cubicBezTo>
                  <a:pt x="919" y="1767"/>
                  <a:pt x="913" y="1768"/>
                  <a:pt x="908" y="1758"/>
                </a:cubicBezTo>
                <a:close/>
                <a:moveTo>
                  <a:pt x="911" y="1868"/>
                </a:moveTo>
                <a:cubicBezTo>
                  <a:pt x="927" y="1863"/>
                  <a:pt x="924" y="1845"/>
                  <a:pt x="929" y="1832"/>
                </a:cubicBezTo>
                <a:cubicBezTo>
                  <a:pt x="946" y="1842"/>
                  <a:pt x="954" y="1860"/>
                  <a:pt x="969" y="1873"/>
                </a:cubicBezTo>
                <a:cubicBezTo>
                  <a:pt x="961" y="1878"/>
                  <a:pt x="952" y="1877"/>
                  <a:pt x="948" y="1886"/>
                </a:cubicBezTo>
                <a:cubicBezTo>
                  <a:pt x="945" y="1892"/>
                  <a:pt x="935" y="1885"/>
                  <a:pt x="933" y="1881"/>
                </a:cubicBezTo>
                <a:cubicBezTo>
                  <a:pt x="927" y="1872"/>
                  <a:pt x="920" y="1868"/>
                  <a:pt x="911" y="1868"/>
                </a:cubicBezTo>
                <a:close/>
                <a:moveTo>
                  <a:pt x="1049" y="2006"/>
                </a:moveTo>
                <a:cubicBezTo>
                  <a:pt x="1047" y="2018"/>
                  <a:pt x="1035" y="2006"/>
                  <a:pt x="1027" y="2010"/>
                </a:cubicBezTo>
                <a:cubicBezTo>
                  <a:pt x="1020" y="2014"/>
                  <a:pt x="1011" y="2014"/>
                  <a:pt x="1003" y="2015"/>
                </a:cubicBezTo>
                <a:cubicBezTo>
                  <a:pt x="997" y="2016"/>
                  <a:pt x="992" y="2018"/>
                  <a:pt x="988" y="2012"/>
                </a:cubicBezTo>
                <a:cubicBezTo>
                  <a:pt x="983" y="2001"/>
                  <a:pt x="968" y="2012"/>
                  <a:pt x="964" y="1998"/>
                </a:cubicBezTo>
                <a:cubicBezTo>
                  <a:pt x="970" y="1995"/>
                  <a:pt x="975" y="1999"/>
                  <a:pt x="980" y="2001"/>
                </a:cubicBezTo>
                <a:cubicBezTo>
                  <a:pt x="983" y="2003"/>
                  <a:pt x="986" y="2007"/>
                  <a:pt x="989" y="2002"/>
                </a:cubicBezTo>
                <a:cubicBezTo>
                  <a:pt x="991" y="1998"/>
                  <a:pt x="990" y="1993"/>
                  <a:pt x="986" y="1990"/>
                </a:cubicBezTo>
                <a:cubicBezTo>
                  <a:pt x="977" y="1983"/>
                  <a:pt x="966" y="1985"/>
                  <a:pt x="957" y="1985"/>
                </a:cubicBezTo>
                <a:cubicBezTo>
                  <a:pt x="949" y="1986"/>
                  <a:pt x="942" y="1982"/>
                  <a:pt x="934" y="1982"/>
                </a:cubicBezTo>
                <a:cubicBezTo>
                  <a:pt x="939" y="1967"/>
                  <a:pt x="974" y="1968"/>
                  <a:pt x="950" y="1943"/>
                </a:cubicBezTo>
                <a:cubicBezTo>
                  <a:pt x="961" y="1945"/>
                  <a:pt x="974" y="1953"/>
                  <a:pt x="977" y="1961"/>
                </a:cubicBezTo>
                <a:cubicBezTo>
                  <a:pt x="979" y="1969"/>
                  <a:pt x="984" y="1973"/>
                  <a:pt x="989" y="1979"/>
                </a:cubicBezTo>
                <a:cubicBezTo>
                  <a:pt x="1000" y="1992"/>
                  <a:pt x="1025" y="1988"/>
                  <a:pt x="1031" y="1972"/>
                </a:cubicBezTo>
                <a:cubicBezTo>
                  <a:pt x="1033" y="1975"/>
                  <a:pt x="1036" y="1978"/>
                  <a:pt x="1038" y="1981"/>
                </a:cubicBezTo>
                <a:cubicBezTo>
                  <a:pt x="1042" y="1989"/>
                  <a:pt x="1051" y="1999"/>
                  <a:pt x="1049" y="2006"/>
                </a:cubicBezTo>
                <a:close/>
                <a:moveTo>
                  <a:pt x="1148" y="1825"/>
                </a:moveTo>
                <a:cubicBezTo>
                  <a:pt x="1152" y="1820"/>
                  <a:pt x="1154" y="1826"/>
                  <a:pt x="1157" y="1827"/>
                </a:cubicBezTo>
                <a:cubicBezTo>
                  <a:pt x="1169" y="1833"/>
                  <a:pt x="1172" y="1824"/>
                  <a:pt x="1169" y="1816"/>
                </a:cubicBezTo>
                <a:cubicBezTo>
                  <a:pt x="1166" y="1807"/>
                  <a:pt x="1172" y="1805"/>
                  <a:pt x="1177" y="1805"/>
                </a:cubicBezTo>
                <a:cubicBezTo>
                  <a:pt x="1183" y="1805"/>
                  <a:pt x="1188" y="1792"/>
                  <a:pt x="1196" y="1807"/>
                </a:cubicBezTo>
                <a:cubicBezTo>
                  <a:pt x="1204" y="1822"/>
                  <a:pt x="1210" y="1836"/>
                  <a:pt x="1210" y="1853"/>
                </a:cubicBezTo>
                <a:cubicBezTo>
                  <a:pt x="1210" y="1859"/>
                  <a:pt x="1207" y="1870"/>
                  <a:pt x="1223" y="1861"/>
                </a:cubicBezTo>
                <a:cubicBezTo>
                  <a:pt x="1214" y="1873"/>
                  <a:pt x="1208" y="1872"/>
                  <a:pt x="1199" y="1867"/>
                </a:cubicBezTo>
                <a:cubicBezTo>
                  <a:pt x="1186" y="1859"/>
                  <a:pt x="1173" y="1854"/>
                  <a:pt x="1159" y="1849"/>
                </a:cubicBezTo>
                <a:cubicBezTo>
                  <a:pt x="1154" y="1847"/>
                  <a:pt x="1150" y="1844"/>
                  <a:pt x="1147" y="1840"/>
                </a:cubicBezTo>
                <a:cubicBezTo>
                  <a:pt x="1144" y="1835"/>
                  <a:pt x="1145" y="1829"/>
                  <a:pt x="1148" y="1825"/>
                </a:cubicBezTo>
                <a:close/>
                <a:moveTo>
                  <a:pt x="1090" y="261"/>
                </a:moveTo>
                <a:cubicBezTo>
                  <a:pt x="1092" y="249"/>
                  <a:pt x="1094" y="237"/>
                  <a:pt x="1106" y="229"/>
                </a:cubicBezTo>
                <a:cubicBezTo>
                  <a:pt x="1107" y="228"/>
                  <a:pt x="1109" y="228"/>
                  <a:pt x="1110" y="227"/>
                </a:cubicBezTo>
                <a:cubicBezTo>
                  <a:pt x="1119" y="219"/>
                  <a:pt x="1128" y="221"/>
                  <a:pt x="1131" y="233"/>
                </a:cubicBezTo>
                <a:cubicBezTo>
                  <a:pt x="1132" y="236"/>
                  <a:pt x="1139" y="246"/>
                  <a:pt x="1124" y="246"/>
                </a:cubicBezTo>
                <a:cubicBezTo>
                  <a:pt x="1118" y="246"/>
                  <a:pt x="1100" y="244"/>
                  <a:pt x="1101" y="262"/>
                </a:cubicBezTo>
                <a:cubicBezTo>
                  <a:pt x="1101" y="265"/>
                  <a:pt x="1097" y="265"/>
                  <a:pt x="1095" y="265"/>
                </a:cubicBezTo>
                <a:cubicBezTo>
                  <a:pt x="1092" y="265"/>
                  <a:pt x="1089" y="265"/>
                  <a:pt x="1090" y="261"/>
                </a:cubicBezTo>
                <a:close/>
                <a:moveTo>
                  <a:pt x="1091" y="1937"/>
                </a:moveTo>
                <a:cubicBezTo>
                  <a:pt x="1083" y="1935"/>
                  <a:pt x="1084" y="1943"/>
                  <a:pt x="1082" y="1948"/>
                </a:cubicBezTo>
                <a:cubicBezTo>
                  <a:pt x="1080" y="1953"/>
                  <a:pt x="1077" y="1956"/>
                  <a:pt x="1072" y="1950"/>
                </a:cubicBezTo>
                <a:cubicBezTo>
                  <a:pt x="1064" y="1940"/>
                  <a:pt x="1065" y="1919"/>
                  <a:pt x="1072" y="1909"/>
                </a:cubicBezTo>
                <a:cubicBezTo>
                  <a:pt x="1078" y="1901"/>
                  <a:pt x="1068" y="1890"/>
                  <a:pt x="1076" y="1881"/>
                </a:cubicBezTo>
                <a:cubicBezTo>
                  <a:pt x="1078" y="1880"/>
                  <a:pt x="1071" y="1876"/>
                  <a:pt x="1064" y="1875"/>
                </a:cubicBezTo>
                <a:cubicBezTo>
                  <a:pt x="1079" y="1862"/>
                  <a:pt x="1096" y="1850"/>
                  <a:pt x="1092" y="1828"/>
                </a:cubicBezTo>
                <a:cubicBezTo>
                  <a:pt x="1093" y="1835"/>
                  <a:pt x="1103" y="1837"/>
                  <a:pt x="1102" y="1843"/>
                </a:cubicBezTo>
                <a:cubicBezTo>
                  <a:pt x="1101" y="1849"/>
                  <a:pt x="1097" y="1855"/>
                  <a:pt x="1101" y="1862"/>
                </a:cubicBezTo>
                <a:cubicBezTo>
                  <a:pt x="1103" y="1865"/>
                  <a:pt x="1099" y="1864"/>
                  <a:pt x="1097" y="1864"/>
                </a:cubicBezTo>
                <a:cubicBezTo>
                  <a:pt x="1093" y="1864"/>
                  <a:pt x="1089" y="1865"/>
                  <a:pt x="1088" y="1869"/>
                </a:cubicBezTo>
                <a:cubicBezTo>
                  <a:pt x="1088" y="1874"/>
                  <a:pt x="1091" y="1878"/>
                  <a:pt x="1096" y="1880"/>
                </a:cubicBezTo>
                <a:cubicBezTo>
                  <a:pt x="1102" y="1882"/>
                  <a:pt x="1106" y="1886"/>
                  <a:pt x="1101" y="1897"/>
                </a:cubicBezTo>
                <a:cubicBezTo>
                  <a:pt x="1100" y="1886"/>
                  <a:pt x="1095" y="1884"/>
                  <a:pt x="1089" y="1887"/>
                </a:cubicBezTo>
                <a:cubicBezTo>
                  <a:pt x="1085" y="1889"/>
                  <a:pt x="1077" y="1885"/>
                  <a:pt x="1078" y="1892"/>
                </a:cubicBezTo>
                <a:cubicBezTo>
                  <a:pt x="1078" y="1900"/>
                  <a:pt x="1079" y="1911"/>
                  <a:pt x="1087" y="1915"/>
                </a:cubicBezTo>
                <a:cubicBezTo>
                  <a:pt x="1093" y="1918"/>
                  <a:pt x="1097" y="1923"/>
                  <a:pt x="1102" y="1927"/>
                </a:cubicBezTo>
                <a:cubicBezTo>
                  <a:pt x="1106" y="1931"/>
                  <a:pt x="1114" y="1932"/>
                  <a:pt x="1120" y="1934"/>
                </a:cubicBezTo>
                <a:cubicBezTo>
                  <a:pt x="1110" y="1934"/>
                  <a:pt x="1101" y="1941"/>
                  <a:pt x="1091" y="1937"/>
                </a:cubicBezTo>
                <a:close/>
                <a:moveTo>
                  <a:pt x="1347" y="2375"/>
                </a:moveTo>
                <a:cubicBezTo>
                  <a:pt x="1334" y="2390"/>
                  <a:pt x="1327" y="2403"/>
                  <a:pt x="1326" y="2422"/>
                </a:cubicBezTo>
                <a:cubicBezTo>
                  <a:pt x="1326" y="2431"/>
                  <a:pt x="1331" y="2445"/>
                  <a:pt x="1323" y="2448"/>
                </a:cubicBezTo>
                <a:cubicBezTo>
                  <a:pt x="1315" y="2451"/>
                  <a:pt x="1309" y="2438"/>
                  <a:pt x="1303" y="2431"/>
                </a:cubicBezTo>
                <a:cubicBezTo>
                  <a:pt x="1279" y="2407"/>
                  <a:pt x="1261" y="2378"/>
                  <a:pt x="1242" y="2349"/>
                </a:cubicBezTo>
                <a:cubicBezTo>
                  <a:pt x="1224" y="2320"/>
                  <a:pt x="1208" y="2291"/>
                  <a:pt x="1195" y="2260"/>
                </a:cubicBezTo>
                <a:cubicBezTo>
                  <a:pt x="1179" y="2223"/>
                  <a:pt x="1156" y="2189"/>
                  <a:pt x="1149" y="2148"/>
                </a:cubicBezTo>
                <a:cubicBezTo>
                  <a:pt x="1144" y="2114"/>
                  <a:pt x="1131" y="2082"/>
                  <a:pt x="1121" y="2049"/>
                </a:cubicBezTo>
                <a:cubicBezTo>
                  <a:pt x="1119" y="2042"/>
                  <a:pt x="1119" y="2034"/>
                  <a:pt x="1124" y="2029"/>
                </a:cubicBezTo>
                <a:cubicBezTo>
                  <a:pt x="1130" y="2024"/>
                  <a:pt x="1136" y="2027"/>
                  <a:pt x="1143" y="2030"/>
                </a:cubicBezTo>
                <a:cubicBezTo>
                  <a:pt x="1148" y="2033"/>
                  <a:pt x="1156" y="2038"/>
                  <a:pt x="1151" y="2025"/>
                </a:cubicBezTo>
                <a:cubicBezTo>
                  <a:pt x="1149" y="2021"/>
                  <a:pt x="1150" y="2020"/>
                  <a:pt x="1154" y="2020"/>
                </a:cubicBezTo>
                <a:cubicBezTo>
                  <a:pt x="1168" y="2022"/>
                  <a:pt x="1153" y="2011"/>
                  <a:pt x="1159" y="2008"/>
                </a:cubicBezTo>
                <a:cubicBezTo>
                  <a:pt x="1165" y="2005"/>
                  <a:pt x="1171" y="2012"/>
                  <a:pt x="1177" y="2008"/>
                </a:cubicBezTo>
                <a:cubicBezTo>
                  <a:pt x="1178" y="2007"/>
                  <a:pt x="1179" y="2005"/>
                  <a:pt x="1179" y="2004"/>
                </a:cubicBezTo>
                <a:cubicBezTo>
                  <a:pt x="1179" y="1988"/>
                  <a:pt x="1188" y="1990"/>
                  <a:pt x="1199" y="1996"/>
                </a:cubicBezTo>
                <a:cubicBezTo>
                  <a:pt x="1203" y="1981"/>
                  <a:pt x="1179" y="1982"/>
                  <a:pt x="1186" y="1967"/>
                </a:cubicBezTo>
                <a:cubicBezTo>
                  <a:pt x="1197" y="1969"/>
                  <a:pt x="1208" y="1974"/>
                  <a:pt x="1219" y="1966"/>
                </a:cubicBezTo>
                <a:cubicBezTo>
                  <a:pt x="1225" y="1961"/>
                  <a:pt x="1230" y="1971"/>
                  <a:pt x="1234" y="1975"/>
                </a:cubicBezTo>
                <a:cubicBezTo>
                  <a:pt x="1236" y="1977"/>
                  <a:pt x="1236" y="1982"/>
                  <a:pt x="1240" y="1981"/>
                </a:cubicBezTo>
                <a:cubicBezTo>
                  <a:pt x="1244" y="1979"/>
                  <a:pt x="1244" y="1975"/>
                  <a:pt x="1243" y="1972"/>
                </a:cubicBezTo>
                <a:cubicBezTo>
                  <a:pt x="1239" y="1965"/>
                  <a:pt x="1239" y="1961"/>
                  <a:pt x="1249" y="1960"/>
                </a:cubicBezTo>
                <a:cubicBezTo>
                  <a:pt x="1259" y="1959"/>
                  <a:pt x="1255" y="1953"/>
                  <a:pt x="1250" y="1950"/>
                </a:cubicBezTo>
                <a:cubicBezTo>
                  <a:pt x="1243" y="1946"/>
                  <a:pt x="1240" y="1940"/>
                  <a:pt x="1240" y="1933"/>
                </a:cubicBezTo>
                <a:cubicBezTo>
                  <a:pt x="1254" y="1931"/>
                  <a:pt x="1268" y="1934"/>
                  <a:pt x="1281" y="1936"/>
                </a:cubicBezTo>
                <a:cubicBezTo>
                  <a:pt x="1287" y="1937"/>
                  <a:pt x="1288" y="1944"/>
                  <a:pt x="1290" y="1949"/>
                </a:cubicBezTo>
                <a:cubicBezTo>
                  <a:pt x="1292" y="1953"/>
                  <a:pt x="1295" y="1957"/>
                  <a:pt x="1301" y="1957"/>
                </a:cubicBezTo>
                <a:cubicBezTo>
                  <a:pt x="1307" y="1957"/>
                  <a:pt x="1306" y="1951"/>
                  <a:pt x="1306" y="1947"/>
                </a:cubicBezTo>
                <a:cubicBezTo>
                  <a:pt x="1307" y="1945"/>
                  <a:pt x="1307" y="1942"/>
                  <a:pt x="1311" y="1942"/>
                </a:cubicBezTo>
                <a:cubicBezTo>
                  <a:pt x="1314" y="1943"/>
                  <a:pt x="1315" y="1944"/>
                  <a:pt x="1317" y="1947"/>
                </a:cubicBezTo>
                <a:cubicBezTo>
                  <a:pt x="1322" y="1956"/>
                  <a:pt x="1325" y="1974"/>
                  <a:pt x="1340" y="1954"/>
                </a:cubicBezTo>
                <a:cubicBezTo>
                  <a:pt x="1342" y="1951"/>
                  <a:pt x="1346" y="1956"/>
                  <a:pt x="1348" y="1958"/>
                </a:cubicBezTo>
                <a:cubicBezTo>
                  <a:pt x="1362" y="1968"/>
                  <a:pt x="1361" y="1984"/>
                  <a:pt x="1363" y="1999"/>
                </a:cubicBezTo>
                <a:cubicBezTo>
                  <a:pt x="1368" y="2029"/>
                  <a:pt x="1370" y="2058"/>
                  <a:pt x="1357" y="2087"/>
                </a:cubicBezTo>
                <a:cubicBezTo>
                  <a:pt x="1355" y="2093"/>
                  <a:pt x="1351" y="2093"/>
                  <a:pt x="1346" y="2095"/>
                </a:cubicBezTo>
                <a:cubicBezTo>
                  <a:pt x="1342" y="2097"/>
                  <a:pt x="1339" y="2102"/>
                  <a:pt x="1341" y="2107"/>
                </a:cubicBezTo>
                <a:cubicBezTo>
                  <a:pt x="1343" y="2113"/>
                  <a:pt x="1348" y="2110"/>
                  <a:pt x="1351" y="2107"/>
                </a:cubicBezTo>
                <a:cubicBezTo>
                  <a:pt x="1358" y="2102"/>
                  <a:pt x="1360" y="2107"/>
                  <a:pt x="1363" y="2112"/>
                </a:cubicBezTo>
                <a:cubicBezTo>
                  <a:pt x="1369" y="2123"/>
                  <a:pt x="1371" y="2137"/>
                  <a:pt x="1371" y="2150"/>
                </a:cubicBezTo>
                <a:cubicBezTo>
                  <a:pt x="1371" y="2178"/>
                  <a:pt x="1373" y="2206"/>
                  <a:pt x="1371" y="2234"/>
                </a:cubicBezTo>
                <a:cubicBezTo>
                  <a:pt x="1370" y="2250"/>
                  <a:pt x="1373" y="2266"/>
                  <a:pt x="1364" y="2281"/>
                </a:cubicBezTo>
                <a:cubicBezTo>
                  <a:pt x="1361" y="2285"/>
                  <a:pt x="1361" y="2290"/>
                  <a:pt x="1365" y="2294"/>
                </a:cubicBezTo>
                <a:cubicBezTo>
                  <a:pt x="1373" y="2301"/>
                  <a:pt x="1372" y="2308"/>
                  <a:pt x="1373" y="2319"/>
                </a:cubicBezTo>
                <a:cubicBezTo>
                  <a:pt x="1373" y="2343"/>
                  <a:pt x="1360" y="2361"/>
                  <a:pt x="1347" y="2375"/>
                </a:cubicBezTo>
                <a:close/>
                <a:moveTo>
                  <a:pt x="1587" y="1975"/>
                </a:moveTo>
                <a:cubicBezTo>
                  <a:pt x="1574" y="2004"/>
                  <a:pt x="1557" y="2030"/>
                  <a:pt x="1531" y="2052"/>
                </a:cubicBezTo>
                <a:cubicBezTo>
                  <a:pt x="1513" y="2067"/>
                  <a:pt x="1499" y="2087"/>
                  <a:pt x="1485" y="2106"/>
                </a:cubicBezTo>
                <a:cubicBezTo>
                  <a:pt x="1475" y="2119"/>
                  <a:pt x="1464" y="2129"/>
                  <a:pt x="1452" y="2138"/>
                </a:cubicBezTo>
                <a:cubicBezTo>
                  <a:pt x="1444" y="2144"/>
                  <a:pt x="1435" y="2141"/>
                  <a:pt x="1434" y="2131"/>
                </a:cubicBezTo>
                <a:cubicBezTo>
                  <a:pt x="1434" y="2116"/>
                  <a:pt x="1427" y="2101"/>
                  <a:pt x="1432" y="2086"/>
                </a:cubicBezTo>
                <a:cubicBezTo>
                  <a:pt x="1433" y="2083"/>
                  <a:pt x="1434" y="2078"/>
                  <a:pt x="1432" y="2075"/>
                </a:cubicBezTo>
                <a:cubicBezTo>
                  <a:pt x="1425" y="2067"/>
                  <a:pt x="1429" y="2060"/>
                  <a:pt x="1434" y="2052"/>
                </a:cubicBezTo>
                <a:cubicBezTo>
                  <a:pt x="1437" y="2047"/>
                  <a:pt x="1439" y="2041"/>
                  <a:pt x="1428" y="2045"/>
                </a:cubicBezTo>
                <a:cubicBezTo>
                  <a:pt x="1424" y="2047"/>
                  <a:pt x="1422" y="2044"/>
                  <a:pt x="1421" y="2039"/>
                </a:cubicBezTo>
                <a:cubicBezTo>
                  <a:pt x="1416" y="2013"/>
                  <a:pt x="1416" y="1986"/>
                  <a:pt x="1416" y="1959"/>
                </a:cubicBezTo>
                <a:cubicBezTo>
                  <a:pt x="1416" y="1955"/>
                  <a:pt x="1418" y="1950"/>
                  <a:pt x="1420" y="1947"/>
                </a:cubicBezTo>
                <a:cubicBezTo>
                  <a:pt x="1429" y="1935"/>
                  <a:pt x="1434" y="1922"/>
                  <a:pt x="1425" y="1905"/>
                </a:cubicBezTo>
                <a:cubicBezTo>
                  <a:pt x="1436" y="1911"/>
                  <a:pt x="1441" y="1915"/>
                  <a:pt x="1448" y="1902"/>
                </a:cubicBezTo>
                <a:cubicBezTo>
                  <a:pt x="1451" y="1896"/>
                  <a:pt x="1466" y="1903"/>
                  <a:pt x="1474" y="1907"/>
                </a:cubicBezTo>
                <a:cubicBezTo>
                  <a:pt x="1477" y="1909"/>
                  <a:pt x="1478" y="1911"/>
                  <a:pt x="1480" y="1913"/>
                </a:cubicBezTo>
                <a:cubicBezTo>
                  <a:pt x="1484" y="1916"/>
                  <a:pt x="1490" y="1919"/>
                  <a:pt x="1494" y="1915"/>
                </a:cubicBezTo>
                <a:cubicBezTo>
                  <a:pt x="1499" y="1909"/>
                  <a:pt x="1494" y="1905"/>
                  <a:pt x="1489" y="1901"/>
                </a:cubicBezTo>
                <a:cubicBezTo>
                  <a:pt x="1495" y="1900"/>
                  <a:pt x="1502" y="1911"/>
                  <a:pt x="1506" y="1899"/>
                </a:cubicBezTo>
                <a:cubicBezTo>
                  <a:pt x="1507" y="1897"/>
                  <a:pt x="1509" y="1899"/>
                  <a:pt x="1509" y="1901"/>
                </a:cubicBezTo>
                <a:cubicBezTo>
                  <a:pt x="1515" y="1922"/>
                  <a:pt x="1528" y="1908"/>
                  <a:pt x="1539" y="1907"/>
                </a:cubicBezTo>
                <a:cubicBezTo>
                  <a:pt x="1535" y="1915"/>
                  <a:pt x="1537" y="1921"/>
                  <a:pt x="1543" y="1927"/>
                </a:cubicBezTo>
                <a:cubicBezTo>
                  <a:pt x="1548" y="1932"/>
                  <a:pt x="1550" y="1935"/>
                  <a:pt x="1540" y="1935"/>
                </a:cubicBezTo>
                <a:cubicBezTo>
                  <a:pt x="1538" y="1935"/>
                  <a:pt x="1534" y="1934"/>
                  <a:pt x="1534" y="1938"/>
                </a:cubicBezTo>
                <a:cubicBezTo>
                  <a:pt x="1534" y="1940"/>
                  <a:pt x="1536" y="1942"/>
                  <a:pt x="1537" y="1944"/>
                </a:cubicBezTo>
                <a:cubicBezTo>
                  <a:pt x="1545" y="1952"/>
                  <a:pt x="1556" y="1953"/>
                  <a:pt x="1564" y="1949"/>
                </a:cubicBezTo>
                <a:cubicBezTo>
                  <a:pt x="1573" y="1944"/>
                  <a:pt x="1570" y="1935"/>
                  <a:pt x="1564" y="1927"/>
                </a:cubicBezTo>
                <a:cubicBezTo>
                  <a:pt x="1561" y="1924"/>
                  <a:pt x="1563" y="1920"/>
                  <a:pt x="1564" y="1917"/>
                </a:cubicBezTo>
                <a:cubicBezTo>
                  <a:pt x="1577" y="1924"/>
                  <a:pt x="1581" y="1939"/>
                  <a:pt x="1591" y="1949"/>
                </a:cubicBezTo>
                <a:cubicBezTo>
                  <a:pt x="1598" y="1955"/>
                  <a:pt x="1590" y="1967"/>
                  <a:pt x="1587" y="1975"/>
                </a:cubicBezTo>
                <a:close/>
                <a:moveTo>
                  <a:pt x="1589" y="142"/>
                </a:moveTo>
                <a:cubicBezTo>
                  <a:pt x="1587" y="138"/>
                  <a:pt x="1591" y="139"/>
                  <a:pt x="1592" y="137"/>
                </a:cubicBezTo>
                <a:cubicBezTo>
                  <a:pt x="1595" y="132"/>
                  <a:pt x="1602" y="125"/>
                  <a:pt x="1598" y="123"/>
                </a:cubicBezTo>
                <a:cubicBezTo>
                  <a:pt x="1591" y="120"/>
                  <a:pt x="1582" y="117"/>
                  <a:pt x="1574" y="121"/>
                </a:cubicBezTo>
                <a:cubicBezTo>
                  <a:pt x="1570" y="123"/>
                  <a:pt x="1575" y="126"/>
                  <a:pt x="1574" y="129"/>
                </a:cubicBezTo>
                <a:cubicBezTo>
                  <a:pt x="1574" y="133"/>
                  <a:pt x="1572" y="136"/>
                  <a:pt x="1568" y="134"/>
                </a:cubicBezTo>
                <a:cubicBezTo>
                  <a:pt x="1566" y="133"/>
                  <a:pt x="1560" y="135"/>
                  <a:pt x="1562" y="129"/>
                </a:cubicBezTo>
                <a:cubicBezTo>
                  <a:pt x="1565" y="121"/>
                  <a:pt x="1562" y="108"/>
                  <a:pt x="1578" y="112"/>
                </a:cubicBezTo>
                <a:cubicBezTo>
                  <a:pt x="1579" y="105"/>
                  <a:pt x="1571" y="106"/>
                  <a:pt x="1569" y="101"/>
                </a:cubicBezTo>
                <a:cubicBezTo>
                  <a:pt x="1588" y="99"/>
                  <a:pt x="1600" y="108"/>
                  <a:pt x="1603" y="124"/>
                </a:cubicBezTo>
                <a:cubicBezTo>
                  <a:pt x="1604" y="128"/>
                  <a:pt x="1607" y="132"/>
                  <a:pt x="1610" y="130"/>
                </a:cubicBezTo>
                <a:cubicBezTo>
                  <a:pt x="1622" y="118"/>
                  <a:pt x="1624" y="129"/>
                  <a:pt x="1628" y="137"/>
                </a:cubicBezTo>
                <a:cubicBezTo>
                  <a:pt x="1630" y="141"/>
                  <a:pt x="1635" y="136"/>
                  <a:pt x="1638" y="144"/>
                </a:cubicBezTo>
                <a:cubicBezTo>
                  <a:pt x="1621" y="137"/>
                  <a:pt x="1605" y="136"/>
                  <a:pt x="1589" y="142"/>
                </a:cubicBezTo>
                <a:close/>
                <a:moveTo>
                  <a:pt x="1813" y="259"/>
                </a:moveTo>
                <a:cubicBezTo>
                  <a:pt x="1810" y="263"/>
                  <a:pt x="1807" y="258"/>
                  <a:pt x="1804" y="257"/>
                </a:cubicBezTo>
                <a:cubicBezTo>
                  <a:pt x="1802" y="257"/>
                  <a:pt x="1801" y="256"/>
                  <a:pt x="1800" y="255"/>
                </a:cubicBezTo>
                <a:cubicBezTo>
                  <a:pt x="1780" y="251"/>
                  <a:pt x="1779" y="243"/>
                  <a:pt x="1793" y="227"/>
                </a:cubicBezTo>
                <a:cubicBezTo>
                  <a:pt x="1794" y="225"/>
                  <a:pt x="1795" y="223"/>
                  <a:pt x="1797" y="220"/>
                </a:cubicBezTo>
                <a:cubicBezTo>
                  <a:pt x="1804" y="229"/>
                  <a:pt x="1803" y="241"/>
                  <a:pt x="1814" y="246"/>
                </a:cubicBezTo>
                <a:cubicBezTo>
                  <a:pt x="1817" y="247"/>
                  <a:pt x="1816" y="256"/>
                  <a:pt x="1813" y="259"/>
                </a:cubicBezTo>
                <a:close/>
                <a:moveTo>
                  <a:pt x="2026" y="1895"/>
                </a:moveTo>
                <a:cubicBezTo>
                  <a:pt x="2025" y="1889"/>
                  <a:pt x="2018" y="1890"/>
                  <a:pt x="2014" y="1887"/>
                </a:cubicBezTo>
                <a:cubicBezTo>
                  <a:pt x="2007" y="1898"/>
                  <a:pt x="2001" y="1890"/>
                  <a:pt x="1995" y="1887"/>
                </a:cubicBezTo>
                <a:cubicBezTo>
                  <a:pt x="1993" y="1886"/>
                  <a:pt x="1990" y="1887"/>
                  <a:pt x="1987" y="1888"/>
                </a:cubicBezTo>
                <a:cubicBezTo>
                  <a:pt x="1995" y="1903"/>
                  <a:pt x="1979" y="1899"/>
                  <a:pt x="1975" y="1902"/>
                </a:cubicBezTo>
                <a:cubicBezTo>
                  <a:pt x="1967" y="1907"/>
                  <a:pt x="1966" y="1917"/>
                  <a:pt x="1959" y="1922"/>
                </a:cubicBezTo>
                <a:cubicBezTo>
                  <a:pt x="1953" y="1926"/>
                  <a:pt x="1950" y="1931"/>
                  <a:pt x="1942" y="1930"/>
                </a:cubicBezTo>
                <a:cubicBezTo>
                  <a:pt x="1934" y="1929"/>
                  <a:pt x="1932" y="1925"/>
                  <a:pt x="1934" y="1919"/>
                </a:cubicBezTo>
                <a:cubicBezTo>
                  <a:pt x="1936" y="1915"/>
                  <a:pt x="1933" y="1905"/>
                  <a:pt x="1945" y="1909"/>
                </a:cubicBezTo>
                <a:cubicBezTo>
                  <a:pt x="1952" y="1912"/>
                  <a:pt x="1962" y="1911"/>
                  <a:pt x="1966" y="1903"/>
                </a:cubicBezTo>
                <a:cubicBezTo>
                  <a:pt x="1969" y="1896"/>
                  <a:pt x="1962" y="1890"/>
                  <a:pt x="1958" y="1884"/>
                </a:cubicBezTo>
                <a:cubicBezTo>
                  <a:pt x="1955" y="1880"/>
                  <a:pt x="1949" y="1880"/>
                  <a:pt x="1948" y="1873"/>
                </a:cubicBezTo>
                <a:cubicBezTo>
                  <a:pt x="1964" y="1875"/>
                  <a:pt x="1973" y="1870"/>
                  <a:pt x="1969" y="1852"/>
                </a:cubicBezTo>
                <a:cubicBezTo>
                  <a:pt x="1969" y="1850"/>
                  <a:pt x="1977" y="1840"/>
                  <a:pt x="1984" y="1836"/>
                </a:cubicBezTo>
                <a:cubicBezTo>
                  <a:pt x="1978" y="1847"/>
                  <a:pt x="1986" y="1861"/>
                  <a:pt x="1977" y="1872"/>
                </a:cubicBezTo>
                <a:cubicBezTo>
                  <a:pt x="1975" y="1875"/>
                  <a:pt x="1975" y="1879"/>
                  <a:pt x="1978" y="1881"/>
                </a:cubicBezTo>
                <a:cubicBezTo>
                  <a:pt x="1981" y="1882"/>
                  <a:pt x="1984" y="1881"/>
                  <a:pt x="1987" y="1878"/>
                </a:cubicBezTo>
                <a:cubicBezTo>
                  <a:pt x="2007" y="1864"/>
                  <a:pt x="2030" y="1870"/>
                  <a:pt x="2038" y="1894"/>
                </a:cubicBezTo>
                <a:cubicBezTo>
                  <a:pt x="2040" y="1902"/>
                  <a:pt x="2045" y="1898"/>
                  <a:pt x="2050" y="1900"/>
                </a:cubicBezTo>
                <a:cubicBezTo>
                  <a:pt x="2032" y="1913"/>
                  <a:pt x="2032" y="1913"/>
                  <a:pt x="2026" y="1895"/>
                </a:cubicBezTo>
                <a:close/>
                <a:moveTo>
                  <a:pt x="2220" y="1863"/>
                </a:moveTo>
                <a:cubicBezTo>
                  <a:pt x="2218" y="1853"/>
                  <a:pt x="2211" y="1855"/>
                  <a:pt x="2206" y="1856"/>
                </a:cubicBezTo>
                <a:cubicBezTo>
                  <a:pt x="2194" y="1858"/>
                  <a:pt x="2187" y="1864"/>
                  <a:pt x="2187" y="1877"/>
                </a:cubicBezTo>
                <a:cubicBezTo>
                  <a:pt x="2162" y="1872"/>
                  <a:pt x="2167" y="1849"/>
                  <a:pt x="2158" y="1833"/>
                </a:cubicBezTo>
                <a:cubicBezTo>
                  <a:pt x="2169" y="1834"/>
                  <a:pt x="2180" y="1832"/>
                  <a:pt x="2188" y="1844"/>
                </a:cubicBezTo>
                <a:cubicBezTo>
                  <a:pt x="2190" y="1847"/>
                  <a:pt x="2206" y="1858"/>
                  <a:pt x="2207" y="1838"/>
                </a:cubicBezTo>
                <a:cubicBezTo>
                  <a:pt x="2207" y="1835"/>
                  <a:pt x="2210" y="1832"/>
                  <a:pt x="2214" y="1833"/>
                </a:cubicBezTo>
                <a:cubicBezTo>
                  <a:pt x="2216" y="1833"/>
                  <a:pt x="2219" y="1836"/>
                  <a:pt x="2218" y="1836"/>
                </a:cubicBezTo>
                <a:cubicBezTo>
                  <a:pt x="2208" y="1846"/>
                  <a:pt x="2224" y="1852"/>
                  <a:pt x="2220" y="1863"/>
                </a:cubicBezTo>
                <a:close/>
                <a:moveTo>
                  <a:pt x="2559" y="934"/>
                </a:moveTo>
                <a:cubicBezTo>
                  <a:pt x="2546" y="934"/>
                  <a:pt x="2534" y="928"/>
                  <a:pt x="2521" y="936"/>
                </a:cubicBezTo>
                <a:cubicBezTo>
                  <a:pt x="2516" y="939"/>
                  <a:pt x="2515" y="934"/>
                  <a:pt x="2514" y="931"/>
                </a:cubicBezTo>
                <a:cubicBezTo>
                  <a:pt x="2509" y="920"/>
                  <a:pt x="2503" y="911"/>
                  <a:pt x="2494" y="902"/>
                </a:cubicBezTo>
                <a:cubicBezTo>
                  <a:pt x="2506" y="902"/>
                  <a:pt x="2518" y="909"/>
                  <a:pt x="2528" y="905"/>
                </a:cubicBezTo>
                <a:cubicBezTo>
                  <a:pt x="2538" y="901"/>
                  <a:pt x="2549" y="907"/>
                  <a:pt x="2559" y="901"/>
                </a:cubicBezTo>
                <a:cubicBezTo>
                  <a:pt x="2566" y="896"/>
                  <a:pt x="2576" y="902"/>
                  <a:pt x="2572" y="909"/>
                </a:cubicBezTo>
                <a:cubicBezTo>
                  <a:pt x="2565" y="926"/>
                  <a:pt x="2573" y="930"/>
                  <a:pt x="2588" y="930"/>
                </a:cubicBezTo>
                <a:cubicBezTo>
                  <a:pt x="2578" y="935"/>
                  <a:pt x="2569" y="933"/>
                  <a:pt x="2559" y="934"/>
                </a:cubicBezTo>
                <a:close/>
                <a:moveTo>
                  <a:pt x="2606" y="1367"/>
                </a:moveTo>
                <a:cubicBezTo>
                  <a:pt x="2601" y="1367"/>
                  <a:pt x="2597" y="1368"/>
                  <a:pt x="2598" y="1375"/>
                </a:cubicBezTo>
                <a:cubicBezTo>
                  <a:pt x="2599" y="1378"/>
                  <a:pt x="2599" y="1382"/>
                  <a:pt x="2594" y="1381"/>
                </a:cubicBezTo>
                <a:cubicBezTo>
                  <a:pt x="2590" y="1380"/>
                  <a:pt x="2588" y="1377"/>
                  <a:pt x="2589" y="1373"/>
                </a:cubicBezTo>
                <a:cubicBezTo>
                  <a:pt x="2592" y="1363"/>
                  <a:pt x="2588" y="1355"/>
                  <a:pt x="2580" y="1347"/>
                </a:cubicBezTo>
                <a:cubicBezTo>
                  <a:pt x="2578" y="1345"/>
                  <a:pt x="2570" y="1337"/>
                  <a:pt x="2576" y="1334"/>
                </a:cubicBezTo>
                <a:cubicBezTo>
                  <a:pt x="2583" y="1330"/>
                  <a:pt x="2584" y="1310"/>
                  <a:pt x="2598" y="1323"/>
                </a:cubicBezTo>
                <a:cubicBezTo>
                  <a:pt x="2600" y="1325"/>
                  <a:pt x="2604" y="1325"/>
                  <a:pt x="2606" y="1323"/>
                </a:cubicBezTo>
                <a:cubicBezTo>
                  <a:pt x="2609" y="1320"/>
                  <a:pt x="2605" y="1319"/>
                  <a:pt x="2603" y="1318"/>
                </a:cubicBezTo>
                <a:cubicBezTo>
                  <a:pt x="2600" y="1315"/>
                  <a:pt x="2603" y="1313"/>
                  <a:pt x="2605" y="1313"/>
                </a:cubicBezTo>
                <a:cubicBezTo>
                  <a:pt x="2618" y="1310"/>
                  <a:pt x="2626" y="1320"/>
                  <a:pt x="2636" y="1323"/>
                </a:cubicBezTo>
                <a:cubicBezTo>
                  <a:pt x="2633" y="1331"/>
                  <a:pt x="2635" y="1339"/>
                  <a:pt x="2637" y="1348"/>
                </a:cubicBezTo>
                <a:cubicBezTo>
                  <a:pt x="2622" y="1348"/>
                  <a:pt x="2617" y="1332"/>
                  <a:pt x="2604" y="1332"/>
                </a:cubicBezTo>
                <a:cubicBezTo>
                  <a:pt x="2600" y="1332"/>
                  <a:pt x="2594" y="1327"/>
                  <a:pt x="2592" y="1335"/>
                </a:cubicBezTo>
                <a:cubicBezTo>
                  <a:pt x="2591" y="1340"/>
                  <a:pt x="2592" y="1346"/>
                  <a:pt x="2598" y="1348"/>
                </a:cubicBezTo>
                <a:cubicBezTo>
                  <a:pt x="2607" y="1351"/>
                  <a:pt x="2611" y="1361"/>
                  <a:pt x="2620" y="1363"/>
                </a:cubicBezTo>
                <a:cubicBezTo>
                  <a:pt x="2615" y="1368"/>
                  <a:pt x="2610" y="1366"/>
                  <a:pt x="2606" y="1367"/>
                </a:cubicBezTo>
                <a:close/>
                <a:moveTo>
                  <a:pt x="838" y="1947"/>
                </a:moveTo>
                <a:cubicBezTo>
                  <a:pt x="833" y="1942"/>
                  <a:pt x="824" y="1943"/>
                  <a:pt x="822" y="1947"/>
                </a:cubicBezTo>
                <a:cubicBezTo>
                  <a:pt x="817" y="1959"/>
                  <a:pt x="810" y="1951"/>
                  <a:pt x="804" y="1949"/>
                </a:cubicBezTo>
                <a:cubicBezTo>
                  <a:pt x="795" y="1946"/>
                  <a:pt x="791" y="1949"/>
                  <a:pt x="790" y="1958"/>
                </a:cubicBezTo>
                <a:cubicBezTo>
                  <a:pt x="792" y="1964"/>
                  <a:pt x="791" y="1972"/>
                  <a:pt x="797" y="1976"/>
                </a:cubicBezTo>
                <a:cubicBezTo>
                  <a:pt x="802" y="1980"/>
                  <a:pt x="808" y="1982"/>
                  <a:pt x="809" y="1972"/>
                </a:cubicBezTo>
                <a:cubicBezTo>
                  <a:pt x="810" y="1969"/>
                  <a:pt x="807" y="1965"/>
                  <a:pt x="813" y="1964"/>
                </a:cubicBezTo>
                <a:cubicBezTo>
                  <a:pt x="818" y="1963"/>
                  <a:pt x="821" y="1964"/>
                  <a:pt x="823" y="1969"/>
                </a:cubicBezTo>
                <a:cubicBezTo>
                  <a:pt x="824" y="1972"/>
                  <a:pt x="827" y="1976"/>
                  <a:pt x="829" y="1975"/>
                </a:cubicBezTo>
                <a:cubicBezTo>
                  <a:pt x="835" y="1971"/>
                  <a:pt x="840" y="1966"/>
                  <a:pt x="843" y="1960"/>
                </a:cubicBezTo>
                <a:cubicBezTo>
                  <a:pt x="846" y="1955"/>
                  <a:pt x="842" y="1950"/>
                  <a:pt x="838" y="1947"/>
                </a:cubicBezTo>
                <a:close/>
              </a:path>
            </a:pathLst>
          </a:custGeom>
          <a:gradFill>
            <a:gsLst>
              <a:gs pos="0">
                <a:schemeClr val="accent3"/>
              </a:gs>
              <a:gs pos="100000">
                <a:schemeClr val="accent5"/>
              </a:gs>
            </a:gsLst>
            <a:lin ang="16200000" scaled="1"/>
          </a:gradFill>
          <a:ln>
            <a:noFill/>
          </a:ln>
        </p:spPr>
        <p:txBody>
          <a:bodyPr vert="horz" wrap="square" lIns="121920" tIns="60960" rIns="121920" bIns="60960" numCol="1" anchor="t" anchorCtr="0" compatLnSpc="1">
            <a:prstTxWarp prst="textNoShape">
              <a:avLst/>
            </a:prstTxWarp>
          </a:bodyPr>
          <a:lstStyle/>
          <a:p>
            <a:endParaRPr lang="en-US" sz="3200"/>
          </a:p>
        </p:txBody>
      </p:sp>
      <p:pic>
        <p:nvPicPr>
          <p:cNvPr id="69" name="Google Shape;455;g85461d8b95_0_10">
            <a:extLst>
              <a:ext uri="{FF2B5EF4-FFF2-40B4-BE49-F238E27FC236}">
                <a16:creationId xmlns:a16="http://schemas.microsoft.com/office/drawing/2014/main" id="{090E8D56-1530-4AAB-A76A-5BEEF7D795E7}"/>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pic>
        <p:nvPicPr>
          <p:cNvPr id="31" name="Image 30">
            <a:extLst>
              <a:ext uri="{FF2B5EF4-FFF2-40B4-BE49-F238E27FC236}">
                <a16:creationId xmlns:a16="http://schemas.microsoft.com/office/drawing/2014/main" id="{19DBA312-F36D-498E-B0CA-2C4CFED9FAAF}"/>
              </a:ext>
            </a:extLst>
          </p:cNvPr>
          <p:cNvPicPr>
            <a:picLocks noChangeAspect="1"/>
          </p:cNvPicPr>
          <p:nvPr/>
        </p:nvPicPr>
        <p:blipFill>
          <a:blip r:embed="rId3"/>
          <a:stretch>
            <a:fillRect/>
          </a:stretch>
        </p:blipFill>
        <p:spPr>
          <a:xfrm>
            <a:off x="3663908" y="3996842"/>
            <a:ext cx="986524" cy="604680"/>
          </a:xfrm>
          <a:prstGeom prst="rect">
            <a:avLst/>
          </a:prstGeom>
        </p:spPr>
      </p:pic>
      <p:pic>
        <p:nvPicPr>
          <p:cNvPr id="3" name="Image 2">
            <a:extLst>
              <a:ext uri="{FF2B5EF4-FFF2-40B4-BE49-F238E27FC236}">
                <a16:creationId xmlns:a16="http://schemas.microsoft.com/office/drawing/2014/main" id="{5E2785B1-5BC2-46FB-8308-D54CA6E7A26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8611" y="3034396"/>
            <a:ext cx="898841" cy="898841"/>
          </a:xfrm>
          <a:prstGeom prst="rect">
            <a:avLst/>
          </a:prstGeom>
        </p:spPr>
      </p:pic>
      <p:sp>
        <p:nvSpPr>
          <p:cNvPr id="35" name="ZoneTexte 34">
            <a:extLst>
              <a:ext uri="{FF2B5EF4-FFF2-40B4-BE49-F238E27FC236}">
                <a16:creationId xmlns:a16="http://schemas.microsoft.com/office/drawing/2014/main" id="{EBC64440-858B-4A3B-B0F0-60922CE9B92F}"/>
              </a:ext>
            </a:extLst>
          </p:cNvPr>
          <p:cNvSpPr txBox="1"/>
          <p:nvPr/>
        </p:nvSpPr>
        <p:spPr>
          <a:xfrm>
            <a:off x="2616047" y="4754939"/>
            <a:ext cx="2523824" cy="341632"/>
          </a:xfrm>
          <a:prstGeom prst="rect">
            <a:avLst/>
          </a:prstGeom>
          <a:noFill/>
        </p:spPr>
        <p:txBody>
          <a:bodyPr wrap="square">
            <a:spAutoFit/>
          </a:bodyPr>
          <a:lstStyle/>
          <a:p>
            <a:pPr>
              <a:lnSpc>
                <a:spcPct val="90000"/>
              </a:lnSpc>
              <a:spcBef>
                <a:spcPts val="1200"/>
              </a:spcBef>
            </a:pPr>
            <a:r>
              <a:rPr lang="en-US" sz="1800" dirty="0"/>
              <a:t> </a:t>
            </a:r>
            <a:r>
              <a:rPr lang="en-US" dirty="0" err="1"/>
              <a:t>S</a:t>
            </a:r>
            <a:r>
              <a:rPr lang="en-US" sz="1800" dirty="0" err="1"/>
              <a:t>ysteme</a:t>
            </a:r>
            <a:r>
              <a:rPr lang="en-US" sz="1800" dirty="0"/>
              <a:t> </a:t>
            </a:r>
            <a:r>
              <a:rPr lang="en-US" sz="1800" dirty="0" err="1"/>
              <a:t>existant</a:t>
            </a:r>
            <a:r>
              <a:rPr lang="en-US" sz="1800" dirty="0"/>
              <a:t>: adroit</a:t>
            </a:r>
          </a:p>
        </p:txBody>
      </p:sp>
    </p:spTree>
    <p:extLst>
      <p:ext uri="{BB962C8B-B14F-4D97-AF65-F5344CB8AC3E}">
        <p14:creationId xmlns:p14="http://schemas.microsoft.com/office/powerpoint/2010/main" val="2352258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nodeType="withEffect">
                                  <p:stCondLst>
                                    <p:cond delay="30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4"/>
                                        </p:tgtEl>
                                        <p:attrNameLst>
                                          <p:attrName>style.visibility</p:attrName>
                                        </p:attrNameLst>
                                      </p:cBhvr>
                                      <p:to>
                                        <p:strVal val="visible"/>
                                      </p:to>
                                    </p:set>
                                    <p:animEffect transition="in" filter="fade">
                                      <p:cBhvr>
                                        <p:cTn id="1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itle 37"/>
          <p:cNvSpPr>
            <a:spLocks noGrp="1"/>
          </p:cNvSpPr>
          <p:nvPr>
            <p:ph type="title"/>
          </p:nvPr>
        </p:nvSpPr>
        <p:spPr/>
        <p:txBody>
          <a:bodyPr/>
          <a:lstStyle/>
          <a:p>
            <a:pPr algn="ctr"/>
            <a:r>
              <a:rPr lang="en-US" sz="4400" b="1" dirty="0">
                <a:solidFill>
                  <a:schemeClr val="dk2"/>
                </a:solidFill>
                <a:latin typeface="Caveat"/>
                <a:ea typeface="Caveat"/>
                <a:cs typeface="Caveat"/>
                <a:sym typeface="Caveat"/>
              </a:rPr>
              <a:t>Marketing Mix</a:t>
            </a:r>
            <a:endParaRPr lang="en-US" dirty="0"/>
          </a:p>
        </p:txBody>
      </p:sp>
      <p:grpSp>
        <p:nvGrpSpPr>
          <p:cNvPr id="21" name="Group 20"/>
          <p:cNvGrpSpPr/>
          <p:nvPr/>
        </p:nvGrpSpPr>
        <p:grpSpPr>
          <a:xfrm>
            <a:off x="3899756" y="1124744"/>
            <a:ext cx="4392488" cy="4392486"/>
            <a:chOff x="3899756" y="1592796"/>
            <a:chExt cx="4392488" cy="4392486"/>
          </a:xfrm>
          <a:scene3d>
            <a:camera prst="perspectiveRelaxed" fov="3000000">
              <a:rot lat="19200000" lon="0" rev="0"/>
            </a:camera>
            <a:lightRig rig="threePt" dir="t"/>
          </a:scene3d>
        </p:grpSpPr>
        <p:sp>
          <p:nvSpPr>
            <p:cNvPr id="8" name="Freeform 6"/>
            <p:cNvSpPr>
              <a:spLocks/>
            </p:cNvSpPr>
            <p:nvPr/>
          </p:nvSpPr>
          <p:spPr bwMode="auto">
            <a:xfrm>
              <a:off x="3899756" y="3349310"/>
              <a:ext cx="2183028" cy="2635972"/>
            </a:xfrm>
            <a:custGeom>
              <a:avLst/>
              <a:gdLst>
                <a:gd name="T0" fmla="*/ 248 w 256"/>
                <a:gd name="T1" fmla="*/ 247 h 309"/>
                <a:gd name="T2" fmla="*/ 224 w 256"/>
                <a:gd name="T3" fmla="*/ 260 h 309"/>
                <a:gd name="T4" fmla="*/ 204 w 256"/>
                <a:gd name="T5" fmla="*/ 234 h 309"/>
                <a:gd name="T6" fmla="*/ 224 w 256"/>
                <a:gd name="T7" fmla="*/ 209 h 309"/>
                <a:gd name="T8" fmla="*/ 248 w 256"/>
                <a:gd name="T9" fmla="*/ 221 h 309"/>
                <a:gd name="T10" fmla="*/ 256 w 256"/>
                <a:gd name="T11" fmla="*/ 202 h 309"/>
                <a:gd name="T12" fmla="*/ 256 w 256"/>
                <a:gd name="T13" fmla="*/ 154 h 309"/>
                <a:gd name="T14" fmla="*/ 155 w 256"/>
                <a:gd name="T15" fmla="*/ 51 h 309"/>
                <a:gd name="T16" fmla="*/ 105 w 256"/>
                <a:gd name="T17" fmla="*/ 51 h 309"/>
                <a:gd name="T18" fmla="*/ 86 w 256"/>
                <a:gd name="T19" fmla="*/ 44 h 309"/>
                <a:gd name="T20" fmla="*/ 99 w 256"/>
                <a:gd name="T21" fmla="*/ 20 h 309"/>
                <a:gd name="T22" fmla="*/ 73 w 256"/>
                <a:gd name="T23" fmla="*/ 0 h 309"/>
                <a:gd name="T24" fmla="*/ 47 w 256"/>
                <a:gd name="T25" fmla="*/ 20 h 309"/>
                <a:gd name="T26" fmla="*/ 60 w 256"/>
                <a:gd name="T27" fmla="*/ 44 h 309"/>
                <a:gd name="T28" fmla="*/ 41 w 256"/>
                <a:gd name="T29" fmla="*/ 51 h 309"/>
                <a:gd name="T30" fmla="*/ 0 w 256"/>
                <a:gd name="T31" fmla="*/ 51 h 309"/>
                <a:gd name="T32" fmla="*/ 256 w 256"/>
                <a:gd name="T33" fmla="*/ 309 h 309"/>
                <a:gd name="T34" fmla="*/ 256 w 256"/>
                <a:gd name="T35" fmla="*/ 266 h 309"/>
                <a:gd name="T36" fmla="*/ 248 w 256"/>
                <a:gd name="T37" fmla="*/ 24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6" h="309">
                  <a:moveTo>
                    <a:pt x="248" y="247"/>
                  </a:moveTo>
                  <a:cubicBezTo>
                    <a:pt x="238" y="247"/>
                    <a:pt x="234" y="260"/>
                    <a:pt x="224" y="260"/>
                  </a:cubicBezTo>
                  <a:cubicBezTo>
                    <a:pt x="213" y="260"/>
                    <a:pt x="204" y="251"/>
                    <a:pt x="204" y="234"/>
                  </a:cubicBezTo>
                  <a:cubicBezTo>
                    <a:pt x="204" y="218"/>
                    <a:pt x="213" y="209"/>
                    <a:pt x="224" y="209"/>
                  </a:cubicBezTo>
                  <a:cubicBezTo>
                    <a:pt x="234" y="209"/>
                    <a:pt x="238" y="221"/>
                    <a:pt x="248" y="221"/>
                  </a:cubicBezTo>
                  <a:cubicBezTo>
                    <a:pt x="255" y="221"/>
                    <a:pt x="256" y="210"/>
                    <a:pt x="256" y="202"/>
                  </a:cubicBezTo>
                  <a:cubicBezTo>
                    <a:pt x="256" y="191"/>
                    <a:pt x="256" y="174"/>
                    <a:pt x="256" y="154"/>
                  </a:cubicBezTo>
                  <a:cubicBezTo>
                    <a:pt x="200" y="153"/>
                    <a:pt x="155" y="108"/>
                    <a:pt x="155" y="51"/>
                  </a:cubicBezTo>
                  <a:cubicBezTo>
                    <a:pt x="135" y="51"/>
                    <a:pt x="116" y="51"/>
                    <a:pt x="105" y="51"/>
                  </a:cubicBezTo>
                  <a:cubicBezTo>
                    <a:pt x="97" y="51"/>
                    <a:pt x="86" y="51"/>
                    <a:pt x="86" y="44"/>
                  </a:cubicBezTo>
                  <a:cubicBezTo>
                    <a:pt x="86" y="34"/>
                    <a:pt x="99" y="30"/>
                    <a:pt x="99" y="20"/>
                  </a:cubicBezTo>
                  <a:cubicBezTo>
                    <a:pt x="99" y="9"/>
                    <a:pt x="89" y="0"/>
                    <a:pt x="73" y="0"/>
                  </a:cubicBezTo>
                  <a:cubicBezTo>
                    <a:pt x="57" y="0"/>
                    <a:pt x="47" y="9"/>
                    <a:pt x="47" y="20"/>
                  </a:cubicBezTo>
                  <a:cubicBezTo>
                    <a:pt x="47" y="30"/>
                    <a:pt x="60" y="34"/>
                    <a:pt x="60" y="44"/>
                  </a:cubicBezTo>
                  <a:cubicBezTo>
                    <a:pt x="60" y="51"/>
                    <a:pt x="49" y="51"/>
                    <a:pt x="41" y="51"/>
                  </a:cubicBezTo>
                  <a:cubicBezTo>
                    <a:pt x="31" y="51"/>
                    <a:pt x="17" y="51"/>
                    <a:pt x="0" y="51"/>
                  </a:cubicBezTo>
                  <a:cubicBezTo>
                    <a:pt x="0" y="193"/>
                    <a:pt x="114" y="308"/>
                    <a:pt x="256" y="309"/>
                  </a:cubicBezTo>
                  <a:cubicBezTo>
                    <a:pt x="256" y="292"/>
                    <a:pt x="256" y="276"/>
                    <a:pt x="256" y="266"/>
                  </a:cubicBezTo>
                  <a:cubicBezTo>
                    <a:pt x="256" y="258"/>
                    <a:pt x="255" y="247"/>
                    <a:pt x="248" y="247"/>
                  </a:cubicBezTo>
                  <a:close/>
                </a:path>
              </a:pathLst>
            </a:custGeom>
            <a:solidFill>
              <a:schemeClr val="accent5"/>
            </a:solidFill>
            <a:ln w="12700">
              <a:solidFill>
                <a:schemeClr val="accent5">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9" name="Freeform 7"/>
            <p:cNvSpPr>
              <a:spLocks/>
            </p:cNvSpPr>
            <p:nvPr/>
          </p:nvSpPr>
          <p:spPr bwMode="auto">
            <a:xfrm>
              <a:off x="3899756" y="1592796"/>
              <a:ext cx="2626361" cy="2191437"/>
            </a:xfrm>
            <a:custGeom>
              <a:avLst/>
              <a:gdLst>
                <a:gd name="T0" fmla="*/ 60 w 308"/>
                <a:gd name="T1" fmla="*/ 250 h 257"/>
                <a:gd name="T2" fmla="*/ 47 w 308"/>
                <a:gd name="T3" fmla="*/ 226 h 257"/>
                <a:gd name="T4" fmla="*/ 73 w 308"/>
                <a:gd name="T5" fmla="*/ 206 h 257"/>
                <a:gd name="T6" fmla="*/ 99 w 308"/>
                <a:gd name="T7" fmla="*/ 226 h 257"/>
                <a:gd name="T8" fmla="*/ 86 w 308"/>
                <a:gd name="T9" fmla="*/ 250 h 257"/>
                <a:gd name="T10" fmla="*/ 105 w 308"/>
                <a:gd name="T11" fmla="*/ 257 h 257"/>
                <a:gd name="T12" fmla="*/ 155 w 308"/>
                <a:gd name="T13" fmla="*/ 257 h 257"/>
                <a:gd name="T14" fmla="*/ 155 w 308"/>
                <a:gd name="T15" fmla="*/ 257 h 257"/>
                <a:gd name="T16" fmla="*/ 256 w 308"/>
                <a:gd name="T17" fmla="*/ 155 h 257"/>
                <a:gd name="T18" fmla="*/ 256 w 308"/>
                <a:gd name="T19" fmla="*/ 107 h 257"/>
                <a:gd name="T20" fmla="*/ 264 w 308"/>
                <a:gd name="T21" fmla="*/ 88 h 257"/>
                <a:gd name="T22" fmla="*/ 287 w 308"/>
                <a:gd name="T23" fmla="*/ 100 h 257"/>
                <a:gd name="T24" fmla="*/ 308 w 308"/>
                <a:gd name="T25" fmla="*/ 75 h 257"/>
                <a:gd name="T26" fmla="*/ 287 w 308"/>
                <a:gd name="T27" fmla="*/ 49 h 257"/>
                <a:gd name="T28" fmla="*/ 264 w 308"/>
                <a:gd name="T29" fmla="*/ 62 h 257"/>
                <a:gd name="T30" fmla="*/ 256 w 308"/>
                <a:gd name="T31" fmla="*/ 43 h 257"/>
                <a:gd name="T32" fmla="*/ 256 w 308"/>
                <a:gd name="T33" fmla="*/ 0 h 257"/>
                <a:gd name="T34" fmla="*/ 0 w 308"/>
                <a:gd name="T35" fmla="*/ 257 h 257"/>
                <a:gd name="T36" fmla="*/ 0 w 308"/>
                <a:gd name="T37" fmla="*/ 257 h 257"/>
                <a:gd name="T38" fmla="*/ 41 w 308"/>
                <a:gd name="T39" fmla="*/ 257 h 257"/>
                <a:gd name="T40" fmla="*/ 60 w 308"/>
                <a:gd name="T41" fmla="*/ 25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08" h="257">
                  <a:moveTo>
                    <a:pt x="60" y="250"/>
                  </a:moveTo>
                  <a:cubicBezTo>
                    <a:pt x="60" y="240"/>
                    <a:pt x="47" y="236"/>
                    <a:pt x="47" y="226"/>
                  </a:cubicBezTo>
                  <a:cubicBezTo>
                    <a:pt x="47" y="215"/>
                    <a:pt x="57" y="206"/>
                    <a:pt x="73" y="206"/>
                  </a:cubicBezTo>
                  <a:cubicBezTo>
                    <a:pt x="89" y="206"/>
                    <a:pt x="99" y="215"/>
                    <a:pt x="99" y="226"/>
                  </a:cubicBezTo>
                  <a:cubicBezTo>
                    <a:pt x="99" y="236"/>
                    <a:pt x="86" y="240"/>
                    <a:pt x="86" y="250"/>
                  </a:cubicBezTo>
                  <a:cubicBezTo>
                    <a:pt x="86" y="257"/>
                    <a:pt x="97" y="257"/>
                    <a:pt x="105" y="257"/>
                  </a:cubicBezTo>
                  <a:cubicBezTo>
                    <a:pt x="116" y="257"/>
                    <a:pt x="135" y="257"/>
                    <a:pt x="155" y="257"/>
                  </a:cubicBezTo>
                  <a:cubicBezTo>
                    <a:pt x="155" y="257"/>
                    <a:pt x="155" y="257"/>
                    <a:pt x="155" y="257"/>
                  </a:cubicBezTo>
                  <a:cubicBezTo>
                    <a:pt x="155" y="201"/>
                    <a:pt x="200" y="156"/>
                    <a:pt x="256" y="155"/>
                  </a:cubicBezTo>
                  <a:cubicBezTo>
                    <a:pt x="256" y="135"/>
                    <a:pt x="256" y="118"/>
                    <a:pt x="256" y="107"/>
                  </a:cubicBezTo>
                  <a:cubicBezTo>
                    <a:pt x="256" y="99"/>
                    <a:pt x="257" y="88"/>
                    <a:pt x="264" y="88"/>
                  </a:cubicBezTo>
                  <a:cubicBezTo>
                    <a:pt x="274" y="88"/>
                    <a:pt x="277" y="100"/>
                    <a:pt x="287" y="100"/>
                  </a:cubicBezTo>
                  <a:cubicBezTo>
                    <a:pt x="298" y="100"/>
                    <a:pt x="308" y="91"/>
                    <a:pt x="308" y="75"/>
                  </a:cubicBezTo>
                  <a:cubicBezTo>
                    <a:pt x="308" y="58"/>
                    <a:pt x="298" y="49"/>
                    <a:pt x="287" y="49"/>
                  </a:cubicBezTo>
                  <a:cubicBezTo>
                    <a:pt x="277" y="49"/>
                    <a:pt x="274" y="62"/>
                    <a:pt x="264" y="62"/>
                  </a:cubicBezTo>
                  <a:cubicBezTo>
                    <a:pt x="257" y="62"/>
                    <a:pt x="256" y="51"/>
                    <a:pt x="256" y="43"/>
                  </a:cubicBezTo>
                  <a:cubicBezTo>
                    <a:pt x="256" y="33"/>
                    <a:pt x="256" y="17"/>
                    <a:pt x="256" y="0"/>
                  </a:cubicBezTo>
                  <a:cubicBezTo>
                    <a:pt x="114" y="1"/>
                    <a:pt x="0" y="116"/>
                    <a:pt x="0" y="257"/>
                  </a:cubicBezTo>
                  <a:cubicBezTo>
                    <a:pt x="0" y="257"/>
                    <a:pt x="0" y="257"/>
                    <a:pt x="0" y="257"/>
                  </a:cubicBezTo>
                  <a:cubicBezTo>
                    <a:pt x="17" y="257"/>
                    <a:pt x="31" y="257"/>
                    <a:pt x="41" y="257"/>
                  </a:cubicBezTo>
                  <a:cubicBezTo>
                    <a:pt x="49" y="257"/>
                    <a:pt x="60" y="257"/>
                    <a:pt x="60" y="250"/>
                  </a:cubicBezTo>
                  <a:close/>
                </a:path>
              </a:pathLst>
            </a:custGeom>
            <a:solidFill>
              <a:schemeClr val="bg2"/>
            </a:solidFill>
            <a:ln w="12700">
              <a:solidFill>
                <a:schemeClr val="bg2">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0" name="Freeform 8"/>
            <p:cNvSpPr>
              <a:spLocks/>
            </p:cNvSpPr>
            <p:nvPr/>
          </p:nvSpPr>
          <p:spPr bwMode="auto">
            <a:xfrm>
              <a:off x="6082784" y="1592796"/>
              <a:ext cx="2209460" cy="2635972"/>
            </a:xfrm>
            <a:custGeom>
              <a:avLst/>
              <a:gdLst>
                <a:gd name="T0" fmla="*/ 2 w 259"/>
                <a:gd name="T1" fmla="*/ 0 h 309"/>
                <a:gd name="T2" fmla="*/ 0 w 259"/>
                <a:gd name="T3" fmla="*/ 0 h 309"/>
                <a:gd name="T4" fmla="*/ 0 w 259"/>
                <a:gd name="T5" fmla="*/ 43 h 309"/>
                <a:gd name="T6" fmla="*/ 8 w 259"/>
                <a:gd name="T7" fmla="*/ 62 h 309"/>
                <a:gd name="T8" fmla="*/ 31 w 259"/>
                <a:gd name="T9" fmla="*/ 49 h 309"/>
                <a:gd name="T10" fmla="*/ 52 w 259"/>
                <a:gd name="T11" fmla="*/ 75 h 309"/>
                <a:gd name="T12" fmla="*/ 31 w 259"/>
                <a:gd name="T13" fmla="*/ 100 h 309"/>
                <a:gd name="T14" fmla="*/ 8 w 259"/>
                <a:gd name="T15" fmla="*/ 88 h 309"/>
                <a:gd name="T16" fmla="*/ 0 w 259"/>
                <a:gd name="T17" fmla="*/ 107 h 309"/>
                <a:gd name="T18" fmla="*/ 0 w 259"/>
                <a:gd name="T19" fmla="*/ 155 h 309"/>
                <a:gd name="T20" fmla="*/ 2 w 259"/>
                <a:gd name="T21" fmla="*/ 155 h 309"/>
                <a:gd name="T22" fmla="*/ 104 w 259"/>
                <a:gd name="T23" fmla="*/ 257 h 309"/>
                <a:gd name="T24" fmla="*/ 151 w 259"/>
                <a:gd name="T25" fmla="*/ 257 h 309"/>
                <a:gd name="T26" fmla="*/ 169 w 259"/>
                <a:gd name="T27" fmla="*/ 265 h 309"/>
                <a:gd name="T28" fmla="*/ 157 w 259"/>
                <a:gd name="T29" fmla="*/ 289 h 309"/>
                <a:gd name="T30" fmla="*/ 183 w 259"/>
                <a:gd name="T31" fmla="*/ 309 h 309"/>
                <a:gd name="T32" fmla="*/ 208 w 259"/>
                <a:gd name="T33" fmla="*/ 289 h 309"/>
                <a:gd name="T34" fmla="*/ 196 w 259"/>
                <a:gd name="T35" fmla="*/ 265 h 309"/>
                <a:gd name="T36" fmla="*/ 215 w 259"/>
                <a:gd name="T37" fmla="*/ 257 h 309"/>
                <a:gd name="T38" fmla="*/ 259 w 259"/>
                <a:gd name="T39" fmla="*/ 257 h 309"/>
                <a:gd name="T40" fmla="*/ 2 w 259"/>
                <a:gd name="T41" fmla="*/ 0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9" h="309">
                  <a:moveTo>
                    <a:pt x="2" y="0"/>
                  </a:moveTo>
                  <a:cubicBezTo>
                    <a:pt x="1" y="0"/>
                    <a:pt x="0" y="0"/>
                    <a:pt x="0" y="0"/>
                  </a:cubicBezTo>
                  <a:cubicBezTo>
                    <a:pt x="0" y="17"/>
                    <a:pt x="0" y="33"/>
                    <a:pt x="0" y="43"/>
                  </a:cubicBezTo>
                  <a:cubicBezTo>
                    <a:pt x="0" y="51"/>
                    <a:pt x="1" y="62"/>
                    <a:pt x="8" y="62"/>
                  </a:cubicBezTo>
                  <a:cubicBezTo>
                    <a:pt x="18" y="62"/>
                    <a:pt x="21" y="49"/>
                    <a:pt x="31" y="49"/>
                  </a:cubicBezTo>
                  <a:cubicBezTo>
                    <a:pt x="42" y="49"/>
                    <a:pt x="52" y="58"/>
                    <a:pt x="52" y="75"/>
                  </a:cubicBezTo>
                  <a:cubicBezTo>
                    <a:pt x="52" y="91"/>
                    <a:pt x="42" y="100"/>
                    <a:pt x="31" y="100"/>
                  </a:cubicBezTo>
                  <a:cubicBezTo>
                    <a:pt x="21" y="100"/>
                    <a:pt x="18" y="88"/>
                    <a:pt x="8" y="88"/>
                  </a:cubicBezTo>
                  <a:cubicBezTo>
                    <a:pt x="1" y="88"/>
                    <a:pt x="0" y="99"/>
                    <a:pt x="0" y="107"/>
                  </a:cubicBezTo>
                  <a:cubicBezTo>
                    <a:pt x="0" y="118"/>
                    <a:pt x="0" y="135"/>
                    <a:pt x="0" y="155"/>
                  </a:cubicBezTo>
                  <a:cubicBezTo>
                    <a:pt x="0" y="155"/>
                    <a:pt x="1" y="155"/>
                    <a:pt x="2" y="155"/>
                  </a:cubicBezTo>
                  <a:cubicBezTo>
                    <a:pt x="58" y="155"/>
                    <a:pt x="104" y="201"/>
                    <a:pt x="104" y="257"/>
                  </a:cubicBezTo>
                  <a:cubicBezTo>
                    <a:pt x="123" y="257"/>
                    <a:pt x="140" y="257"/>
                    <a:pt x="151" y="257"/>
                  </a:cubicBezTo>
                  <a:cubicBezTo>
                    <a:pt x="159" y="257"/>
                    <a:pt x="169" y="258"/>
                    <a:pt x="169" y="265"/>
                  </a:cubicBezTo>
                  <a:cubicBezTo>
                    <a:pt x="169" y="275"/>
                    <a:pt x="157" y="279"/>
                    <a:pt x="157" y="289"/>
                  </a:cubicBezTo>
                  <a:cubicBezTo>
                    <a:pt x="157" y="300"/>
                    <a:pt x="166" y="309"/>
                    <a:pt x="183" y="309"/>
                  </a:cubicBezTo>
                  <a:cubicBezTo>
                    <a:pt x="199" y="309"/>
                    <a:pt x="208" y="300"/>
                    <a:pt x="208" y="289"/>
                  </a:cubicBezTo>
                  <a:cubicBezTo>
                    <a:pt x="208" y="279"/>
                    <a:pt x="196" y="275"/>
                    <a:pt x="196" y="265"/>
                  </a:cubicBezTo>
                  <a:cubicBezTo>
                    <a:pt x="196" y="258"/>
                    <a:pt x="207" y="257"/>
                    <a:pt x="215" y="257"/>
                  </a:cubicBezTo>
                  <a:cubicBezTo>
                    <a:pt x="225" y="257"/>
                    <a:pt x="241" y="257"/>
                    <a:pt x="259" y="257"/>
                  </a:cubicBezTo>
                  <a:cubicBezTo>
                    <a:pt x="259" y="115"/>
                    <a:pt x="144" y="0"/>
                    <a:pt x="2" y="0"/>
                  </a:cubicBezTo>
                  <a:close/>
                </a:path>
              </a:pathLst>
            </a:custGeom>
            <a:solidFill>
              <a:schemeClr val="accent1"/>
            </a:solidFill>
            <a:ln w="12700">
              <a:solidFill>
                <a:schemeClr val="accent1">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1" name="Freeform 9"/>
            <p:cNvSpPr>
              <a:spLocks/>
            </p:cNvSpPr>
            <p:nvPr/>
          </p:nvSpPr>
          <p:spPr bwMode="auto">
            <a:xfrm>
              <a:off x="5639450" y="3784233"/>
              <a:ext cx="2652793" cy="2201049"/>
            </a:xfrm>
            <a:custGeom>
              <a:avLst/>
              <a:gdLst>
                <a:gd name="T0" fmla="*/ 248 w 311"/>
                <a:gd name="T1" fmla="*/ 8 h 258"/>
                <a:gd name="T2" fmla="*/ 260 w 311"/>
                <a:gd name="T3" fmla="*/ 32 h 258"/>
                <a:gd name="T4" fmla="*/ 235 w 311"/>
                <a:gd name="T5" fmla="*/ 52 h 258"/>
                <a:gd name="T6" fmla="*/ 209 w 311"/>
                <a:gd name="T7" fmla="*/ 32 h 258"/>
                <a:gd name="T8" fmla="*/ 221 w 311"/>
                <a:gd name="T9" fmla="*/ 8 h 258"/>
                <a:gd name="T10" fmla="*/ 203 w 311"/>
                <a:gd name="T11" fmla="*/ 0 h 258"/>
                <a:gd name="T12" fmla="*/ 156 w 311"/>
                <a:gd name="T13" fmla="*/ 0 h 258"/>
                <a:gd name="T14" fmla="*/ 156 w 311"/>
                <a:gd name="T15" fmla="*/ 0 h 258"/>
                <a:gd name="T16" fmla="*/ 54 w 311"/>
                <a:gd name="T17" fmla="*/ 103 h 258"/>
                <a:gd name="T18" fmla="*/ 52 w 311"/>
                <a:gd name="T19" fmla="*/ 103 h 258"/>
                <a:gd name="T20" fmla="*/ 52 w 311"/>
                <a:gd name="T21" fmla="*/ 151 h 258"/>
                <a:gd name="T22" fmla="*/ 44 w 311"/>
                <a:gd name="T23" fmla="*/ 170 h 258"/>
                <a:gd name="T24" fmla="*/ 20 w 311"/>
                <a:gd name="T25" fmla="*/ 158 h 258"/>
                <a:gd name="T26" fmla="*/ 0 w 311"/>
                <a:gd name="T27" fmla="*/ 183 h 258"/>
                <a:gd name="T28" fmla="*/ 20 w 311"/>
                <a:gd name="T29" fmla="*/ 209 h 258"/>
                <a:gd name="T30" fmla="*/ 44 w 311"/>
                <a:gd name="T31" fmla="*/ 196 h 258"/>
                <a:gd name="T32" fmla="*/ 52 w 311"/>
                <a:gd name="T33" fmla="*/ 215 h 258"/>
                <a:gd name="T34" fmla="*/ 52 w 311"/>
                <a:gd name="T35" fmla="*/ 258 h 258"/>
                <a:gd name="T36" fmla="*/ 54 w 311"/>
                <a:gd name="T37" fmla="*/ 258 h 258"/>
                <a:gd name="T38" fmla="*/ 311 w 311"/>
                <a:gd name="T39" fmla="*/ 0 h 258"/>
                <a:gd name="T40" fmla="*/ 311 w 311"/>
                <a:gd name="T41" fmla="*/ 0 h 258"/>
                <a:gd name="T42" fmla="*/ 267 w 311"/>
                <a:gd name="T43" fmla="*/ 0 h 258"/>
                <a:gd name="T44" fmla="*/ 248 w 311"/>
                <a:gd name="T45" fmla="*/ 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1" h="258">
                  <a:moveTo>
                    <a:pt x="248" y="8"/>
                  </a:moveTo>
                  <a:cubicBezTo>
                    <a:pt x="248" y="18"/>
                    <a:pt x="260" y="22"/>
                    <a:pt x="260" y="32"/>
                  </a:cubicBezTo>
                  <a:cubicBezTo>
                    <a:pt x="260" y="43"/>
                    <a:pt x="251" y="52"/>
                    <a:pt x="235" y="52"/>
                  </a:cubicBezTo>
                  <a:cubicBezTo>
                    <a:pt x="218" y="52"/>
                    <a:pt x="209" y="43"/>
                    <a:pt x="209" y="32"/>
                  </a:cubicBezTo>
                  <a:cubicBezTo>
                    <a:pt x="209" y="22"/>
                    <a:pt x="221" y="18"/>
                    <a:pt x="221" y="8"/>
                  </a:cubicBezTo>
                  <a:cubicBezTo>
                    <a:pt x="221" y="1"/>
                    <a:pt x="211" y="0"/>
                    <a:pt x="203" y="0"/>
                  </a:cubicBezTo>
                  <a:cubicBezTo>
                    <a:pt x="192" y="0"/>
                    <a:pt x="175" y="0"/>
                    <a:pt x="156" y="0"/>
                  </a:cubicBezTo>
                  <a:cubicBezTo>
                    <a:pt x="156" y="0"/>
                    <a:pt x="156" y="0"/>
                    <a:pt x="156" y="0"/>
                  </a:cubicBezTo>
                  <a:cubicBezTo>
                    <a:pt x="156" y="57"/>
                    <a:pt x="110" y="103"/>
                    <a:pt x="54" y="103"/>
                  </a:cubicBezTo>
                  <a:cubicBezTo>
                    <a:pt x="53" y="103"/>
                    <a:pt x="52" y="103"/>
                    <a:pt x="52" y="103"/>
                  </a:cubicBezTo>
                  <a:cubicBezTo>
                    <a:pt x="52" y="123"/>
                    <a:pt x="52" y="140"/>
                    <a:pt x="52" y="151"/>
                  </a:cubicBezTo>
                  <a:cubicBezTo>
                    <a:pt x="52" y="159"/>
                    <a:pt x="51" y="170"/>
                    <a:pt x="44" y="170"/>
                  </a:cubicBezTo>
                  <a:cubicBezTo>
                    <a:pt x="34" y="170"/>
                    <a:pt x="30" y="158"/>
                    <a:pt x="20" y="158"/>
                  </a:cubicBezTo>
                  <a:cubicBezTo>
                    <a:pt x="9" y="158"/>
                    <a:pt x="0" y="167"/>
                    <a:pt x="0" y="183"/>
                  </a:cubicBezTo>
                  <a:cubicBezTo>
                    <a:pt x="0" y="200"/>
                    <a:pt x="9" y="209"/>
                    <a:pt x="20" y="209"/>
                  </a:cubicBezTo>
                  <a:cubicBezTo>
                    <a:pt x="30" y="209"/>
                    <a:pt x="34" y="196"/>
                    <a:pt x="44" y="196"/>
                  </a:cubicBezTo>
                  <a:cubicBezTo>
                    <a:pt x="51" y="196"/>
                    <a:pt x="52" y="207"/>
                    <a:pt x="52" y="215"/>
                  </a:cubicBezTo>
                  <a:cubicBezTo>
                    <a:pt x="52" y="225"/>
                    <a:pt x="52" y="241"/>
                    <a:pt x="52" y="258"/>
                  </a:cubicBezTo>
                  <a:cubicBezTo>
                    <a:pt x="52" y="258"/>
                    <a:pt x="53" y="258"/>
                    <a:pt x="54" y="258"/>
                  </a:cubicBezTo>
                  <a:cubicBezTo>
                    <a:pt x="196" y="258"/>
                    <a:pt x="311" y="143"/>
                    <a:pt x="311" y="0"/>
                  </a:cubicBezTo>
                  <a:cubicBezTo>
                    <a:pt x="311" y="0"/>
                    <a:pt x="311" y="0"/>
                    <a:pt x="311" y="0"/>
                  </a:cubicBezTo>
                  <a:cubicBezTo>
                    <a:pt x="293" y="0"/>
                    <a:pt x="277" y="0"/>
                    <a:pt x="267" y="0"/>
                  </a:cubicBezTo>
                  <a:cubicBezTo>
                    <a:pt x="259" y="0"/>
                    <a:pt x="248" y="1"/>
                    <a:pt x="248" y="8"/>
                  </a:cubicBezTo>
                  <a:close/>
                </a:path>
              </a:pathLst>
            </a:custGeom>
            <a:solidFill>
              <a:schemeClr val="accent3"/>
            </a:solidFill>
            <a:ln w="12700">
              <a:solidFill>
                <a:schemeClr val="accent3">
                  <a:lumMod val="75000"/>
                </a:schemeClr>
              </a:solidFill>
            </a:ln>
            <a:sp3d extrusionH="285750" prstMaterial="matte">
              <a:bevelT w="69850" h="0"/>
            </a:sp3d>
          </p:spPr>
          <p:txBody>
            <a:bodyPr vert="horz" wrap="square" lIns="91440" tIns="45720" rIns="91440" bIns="45720" numCol="1" anchor="t" anchorCtr="0" compatLnSpc="1">
              <a:prstTxWarp prst="textNoShape">
                <a:avLst/>
              </a:prstTxWarp>
            </a:bodyPr>
            <a:lstStyle/>
            <a:p>
              <a:endParaRPr lang="en-US"/>
            </a:p>
          </p:txBody>
        </p:sp>
        <p:sp>
          <p:nvSpPr>
            <p:cNvPr id="13" name="TextBox 12"/>
            <p:cNvSpPr txBox="1"/>
            <p:nvPr/>
          </p:nvSpPr>
          <p:spPr>
            <a:xfrm>
              <a:off x="6564052" y="2242265"/>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04</a:t>
              </a:r>
            </a:p>
          </p:txBody>
        </p:sp>
        <p:sp>
          <p:nvSpPr>
            <p:cNvPr id="14" name="TextBox 13"/>
            <p:cNvSpPr txBox="1"/>
            <p:nvPr/>
          </p:nvSpPr>
          <p:spPr>
            <a:xfrm>
              <a:off x="4331804" y="2242265"/>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01</a:t>
              </a:r>
            </a:p>
          </p:txBody>
        </p:sp>
        <p:sp>
          <p:nvSpPr>
            <p:cNvPr id="15" name="TextBox 14"/>
            <p:cNvSpPr txBox="1"/>
            <p:nvPr/>
          </p:nvSpPr>
          <p:spPr>
            <a:xfrm>
              <a:off x="6564052" y="4412067"/>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03</a:t>
              </a:r>
            </a:p>
          </p:txBody>
        </p:sp>
        <p:sp>
          <p:nvSpPr>
            <p:cNvPr id="16" name="TextBox 15"/>
            <p:cNvSpPr txBox="1"/>
            <p:nvPr/>
          </p:nvSpPr>
          <p:spPr>
            <a:xfrm>
              <a:off x="4331804" y="4412067"/>
              <a:ext cx="1332148" cy="923330"/>
            </a:xfrm>
            <a:prstGeom prst="rect">
              <a:avLst/>
            </a:prstGeom>
            <a:noFill/>
            <a:sp3d extrusionH="285750" prstMaterial="matte">
              <a:bevelT w="69850" h="0"/>
            </a:sp3d>
          </p:spPr>
          <p:txBody>
            <a:bodyPr wrap="square" rtlCol="0">
              <a:spAutoFit/>
            </a:bodyPr>
            <a:lstStyle/>
            <a:p>
              <a:pPr algn="ctr"/>
              <a:r>
                <a:rPr lang="en-US" sz="5400" dirty="0">
                  <a:solidFill>
                    <a:srgbClr val="FFFFFF"/>
                  </a:solidFill>
                </a:rPr>
                <a:t>02</a:t>
              </a:r>
            </a:p>
          </p:txBody>
        </p:sp>
      </p:grpSp>
      <p:grpSp>
        <p:nvGrpSpPr>
          <p:cNvPr id="22" name="Group 21"/>
          <p:cNvGrpSpPr/>
          <p:nvPr/>
        </p:nvGrpSpPr>
        <p:grpSpPr>
          <a:xfrm>
            <a:off x="3275061" y="1496783"/>
            <a:ext cx="788196" cy="788196"/>
            <a:chOff x="718408" y="3247559"/>
            <a:chExt cx="623050" cy="623050"/>
          </a:xfrm>
        </p:grpSpPr>
        <p:sp>
          <p:nvSpPr>
            <p:cNvPr id="23" name="Oval 22"/>
            <p:cNvSpPr/>
            <p:nvPr/>
          </p:nvSpPr>
          <p:spPr>
            <a:xfrm>
              <a:off x="718408" y="3247559"/>
              <a:ext cx="623050" cy="623050"/>
            </a:xfrm>
            <a:prstGeom prst="ellips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4" name="Picture 2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4598" y="3368602"/>
              <a:ext cx="390670" cy="380964"/>
            </a:xfrm>
            <a:prstGeom prst="rect">
              <a:avLst/>
            </a:prstGeom>
          </p:spPr>
        </p:pic>
      </p:grpSp>
      <p:grpSp>
        <p:nvGrpSpPr>
          <p:cNvPr id="28" name="Group 27"/>
          <p:cNvGrpSpPr/>
          <p:nvPr/>
        </p:nvGrpSpPr>
        <p:grpSpPr>
          <a:xfrm>
            <a:off x="8225415" y="4808027"/>
            <a:ext cx="788196" cy="788196"/>
            <a:chOff x="718408" y="2370734"/>
            <a:chExt cx="623050" cy="623050"/>
          </a:xfrm>
        </p:grpSpPr>
        <p:sp>
          <p:nvSpPr>
            <p:cNvPr id="29" name="Oval 28"/>
            <p:cNvSpPr/>
            <p:nvPr/>
          </p:nvSpPr>
          <p:spPr>
            <a:xfrm>
              <a:off x="718408" y="2370734"/>
              <a:ext cx="623050" cy="623050"/>
            </a:xfrm>
            <a:prstGeom prst="ellips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0" name="Picture 29"/>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24174" y="2476500"/>
              <a:ext cx="411518" cy="411518"/>
            </a:xfrm>
            <a:prstGeom prst="rect">
              <a:avLst/>
            </a:prstGeom>
          </p:spPr>
        </p:pic>
      </p:grpSp>
      <p:grpSp>
        <p:nvGrpSpPr>
          <p:cNvPr id="31" name="Group 30"/>
          <p:cNvGrpSpPr/>
          <p:nvPr/>
        </p:nvGrpSpPr>
        <p:grpSpPr>
          <a:xfrm>
            <a:off x="3275061" y="4808027"/>
            <a:ext cx="788196" cy="788196"/>
            <a:chOff x="718408" y="4229838"/>
            <a:chExt cx="623050" cy="623050"/>
          </a:xfrm>
        </p:grpSpPr>
        <p:sp>
          <p:nvSpPr>
            <p:cNvPr id="32" name="Oval 31"/>
            <p:cNvSpPr/>
            <p:nvPr/>
          </p:nvSpPr>
          <p:spPr>
            <a:xfrm>
              <a:off x="718408" y="4229838"/>
              <a:ext cx="623050" cy="623050"/>
            </a:xfrm>
            <a:prstGeom prst="ellipse">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33" name="Picture 32"/>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96288" y="4419203"/>
              <a:ext cx="467290" cy="244320"/>
            </a:xfrm>
            <a:prstGeom prst="rect">
              <a:avLst/>
            </a:prstGeom>
          </p:spPr>
        </p:pic>
      </p:grpSp>
      <p:sp>
        <p:nvSpPr>
          <p:cNvPr id="34" name="Freeform 33"/>
          <p:cNvSpPr/>
          <p:nvPr/>
        </p:nvSpPr>
        <p:spPr>
          <a:xfrm>
            <a:off x="7386110" y="1887793"/>
            <a:ext cx="871417" cy="25704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5" name="Group 24"/>
          <p:cNvGrpSpPr/>
          <p:nvPr/>
        </p:nvGrpSpPr>
        <p:grpSpPr>
          <a:xfrm>
            <a:off x="8248275" y="1496783"/>
            <a:ext cx="788196" cy="788196"/>
            <a:chOff x="718408" y="1484685"/>
            <a:chExt cx="623050" cy="623050"/>
          </a:xfrm>
        </p:grpSpPr>
        <p:sp>
          <p:nvSpPr>
            <p:cNvPr id="26" name="Oval 25"/>
            <p:cNvSpPr/>
            <p:nvPr/>
          </p:nvSpPr>
          <p:spPr>
            <a:xfrm>
              <a:off x="718408" y="1484685"/>
              <a:ext cx="623050" cy="623050"/>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pic>
          <p:nvPicPr>
            <p:cNvPr id="27" name="Picture 2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846806" y="1641500"/>
              <a:ext cx="366254" cy="309420"/>
            </a:xfrm>
            <a:prstGeom prst="rect">
              <a:avLst/>
            </a:prstGeom>
          </p:spPr>
        </p:pic>
      </p:grpSp>
      <p:sp>
        <p:nvSpPr>
          <p:cNvPr id="35" name="Freeform 34"/>
          <p:cNvSpPr/>
          <p:nvPr/>
        </p:nvSpPr>
        <p:spPr>
          <a:xfrm flipV="1">
            <a:off x="7314741" y="4941826"/>
            <a:ext cx="942786"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3"/>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6" name="Freeform 35"/>
          <p:cNvSpPr/>
          <p:nvPr/>
        </p:nvSpPr>
        <p:spPr>
          <a:xfrm flipH="1">
            <a:off x="4063266" y="1887793"/>
            <a:ext cx="780222" cy="244060"/>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bg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Freeform 36"/>
          <p:cNvSpPr/>
          <p:nvPr/>
        </p:nvSpPr>
        <p:spPr>
          <a:xfrm flipH="1" flipV="1">
            <a:off x="4063265" y="4941826"/>
            <a:ext cx="829011" cy="264763"/>
          </a:xfrm>
          <a:custGeom>
            <a:avLst/>
            <a:gdLst>
              <a:gd name="connsiteX0" fmla="*/ 2833254 w 2833254"/>
              <a:gd name="connsiteY0" fmla="*/ 0 h 1087582"/>
              <a:gd name="connsiteX1" fmla="*/ 928254 w 2833254"/>
              <a:gd name="connsiteY1" fmla="*/ 0 h 1087582"/>
              <a:gd name="connsiteX2" fmla="*/ 0 w 2833254"/>
              <a:gd name="connsiteY2" fmla="*/ 1087582 h 1087582"/>
            </a:gdLst>
            <a:ahLst/>
            <a:cxnLst>
              <a:cxn ang="0">
                <a:pos x="connsiteX0" y="connsiteY0"/>
              </a:cxn>
              <a:cxn ang="0">
                <a:pos x="connsiteX1" y="connsiteY1"/>
              </a:cxn>
              <a:cxn ang="0">
                <a:pos x="connsiteX2" y="connsiteY2"/>
              </a:cxn>
            </a:cxnLst>
            <a:rect l="l" t="t" r="r" b="b"/>
            <a:pathLst>
              <a:path w="2833254" h="1087582">
                <a:moveTo>
                  <a:pt x="2833254" y="0"/>
                </a:moveTo>
                <a:lnTo>
                  <a:pt x="928254" y="0"/>
                </a:lnTo>
                <a:lnTo>
                  <a:pt x="0" y="1087582"/>
                </a:lnTo>
              </a:path>
            </a:pathLst>
          </a:custGeom>
          <a:noFill/>
          <a:ln>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9" name="ZoneTexte 38">
            <a:extLst>
              <a:ext uri="{FF2B5EF4-FFF2-40B4-BE49-F238E27FC236}">
                <a16:creationId xmlns:a16="http://schemas.microsoft.com/office/drawing/2014/main" id="{8F0E68D7-CB26-4D73-B05A-BFD0ECA3E496}"/>
              </a:ext>
            </a:extLst>
          </p:cNvPr>
          <p:cNvSpPr txBox="1"/>
          <p:nvPr/>
        </p:nvSpPr>
        <p:spPr>
          <a:xfrm>
            <a:off x="944096" y="1451562"/>
            <a:ext cx="2429488" cy="369332"/>
          </a:xfrm>
          <a:prstGeom prst="rect">
            <a:avLst/>
          </a:prstGeom>
          <a:noFill/>
        </p:spPr>
        <p:txBody>
          <a:bodyPr wrap="square">
            <a:spAutoFit/>
          </a:bodyPr>
          <a:lstStyle/>
          <a:p>
            <a:pPr marL="0" lvl="0" indent="0" algn="l" rtl="0">
              <a:spcBef>
                <a:spcPts val="0"/>
              </a:spcBef>
              <a:spcAft>
                <a:spcPts val="0"/>
              </a:spcAft>
              <a:buNone/>
            </a:pPr>
            <a:r>
              <a:rPr lang="en-US" sz="1800" b="1" dirty="0">
                <a:latin typeface="Caveat"/>
                <a:ea typeface="Caveat"/>
                <a:cs typeface="Caveat"/>
                <a:sym typeface="Caveat"/>
              </a:rPr>
              <a:t>Politique de </a:t>
            </a:r>
            <a:r>
              <a:rPr lang="en-US" sz="1800" b="1" dirty="0" err="1">
                <a:latin typeface="Caveat"/>
                <a:ea typeface="Caveat"/>
                <a:cs typeface="Caveat"/>
                <a:sym typeface="Caveat"/>
              </a:rPr>
              <a:t>Produit</a:t>
            </a:r>
            <a:endParaRPr lang="en-US" sz="1800" b="1" dirty="0">
              <a:latin typeface="Caveat"/>
              <a:ea typeface="Caveat"/>
              <a:cs typeface="Caveat"/>
              <a:sym typeface="Caveat"/>
            </a:endParaRPr>
          </a:p>
        </p:txBody>
      </p:sp>
      <p:sp>
        <p:nvSpPr>
          <p:cNvPr id="40" name="ZoneTexte 39">
            <a:extLst>
              <a:ext uri="{FF2B5EF4-FFF2-40B4-BE49-F238E27FC236}">
                <a16:creationId xmlns:a16="http://schemas.microsoft.com/office/drawing/2014/main" id="{0F0D1369-357C-48DE-85BD-8574D72D9ADB}"/>
              </a:ext>
            </a:extLst>
          </p:cNvPr>
          <p:cNvSpPr txBox="1"/>
          <p:nvPr/>
        </p:nvSpPr>
        <p:spPr>
          <a:xfrm>
            <a:off x="-1021049" y="2567295"/>
            <a:ext cx="6094070" cy="369332"/>
          </a:xfrm>
          <a:prstGeom prst="rect">
            <a:avLst/>
          </a:prstGeom>
          <a:noFill/>
        </p:spPr>
        <p:txBody>
          <a:bodyPr wrap="square">
            <a:spAutoFit/>
          </a:bodyPr>
          <a:lstStyle/>
          <a:p>
            <a:pPr marL="44450" lvl="0" algn="ctr" rtl="0">
              <a:spcBef>
                <a:spcPts val="0"/>
              </a:spcBef>
              <a:spcAft>
                <a:spcPts val="0"/>
              </a:spcAft>
              <a:buSzPts val="2900"/>
            </a:pPr>
            <a:r>
              <a:rPr lang="en-US" sz="1800" b="1" dirty="0">
                <a:latin typeface="Caveat"/>
                <a:ea typeface="Caveat"/>
                <a:cs typeface="Caveat"/>
                <a:sym typeface="Caveat"/>
              </a:rPr>
              <a:t>Developed in Tunisia</a:t>
            </a:r>
          </a:p>
        </p:txBody>
      </p:sp>
      <p:sp>
        <p:nvSpPr>
          <p:cNvPr id="41" name="ZoneTexte 40">
            <a:extLst>
              <a:ext uri="{FF2B5EF4-FFF2-40B4-BE49-F238E27FC236}">
                <a16:creationId xmlns:a16="http://schemas.microsoft.com/office/drawing/2014/main" id="{691E664C-54DA-4B9B-88DA-D159444DD620}"/>
              </a:ext>
            </a:extLst>
          </p:cNvPr>
          <p:cNvSpPr txBox="1"/>
          <p:nvPr/>
        </p:nvSpPr>
        <p:spPr>
          <a:xfrm>
            <a:off x="1113701" y="4896018"/>
            <a:ext cx="2023247" cy="369332"/>
          </a:xfrm>
          <a:prstGeom prst="rect">
            <a:avLst/>
          </a:prstGeom>
          <a:noFill/>
        </p:spPr>
        <p:txBody>
          <a:bodyPr wrap="square">
            <a:spAutoFit/>
          </a:bodyPr>
          <a:lstStyle/>
          <a:p>
            <a:pPr marL="0" lvl="0" indent="0" algn="l" rtl="0">
              <a:spcBef>
                <a:spcPts val="0"/>
              </a:spcBef>
              <a:spcAft>
                <a:spcPts val="0"/>
              </a:spcAft>
              <a:buNone/>
            </a:pPr>
            <a:r>
              <a:rPr lang="en-US" sz="1800" b="1" dirty="0">
                <a:latin typeface="Caveat"/>
                <a:ea typeface="Caveat"/>
                <a:cs typeface="Caveat"/>
                <a:sym typeface="Caveat"/>
              </a:rPr>
              <a:t>Politique de Prix</a:t>
            </a:r>
          </a:p>
        </p:txBody>
      </p:sp>
      <p:sp>
        <p:nvSpPr>
          <p:cNvPr id="42" name="ZoneTexte 41">
            <a:extLst>
              <a:ext uri="{FF2B5EF4-FFF2-40B4-BE49-F238E27FC236}">
                <a16:creationId xmlns:a16="http://schemas.microsoft.com/office/drawing/2014/main" id="{EECCD676-BD78-400F-B1BA-E8B482020257}"/>
              </a:ext>
            </a:extLst>
          </p:cNvPr>
          <p:cNvSpPr txBox="1"/>
          <p:nvPr/>
        </p:nvSpPr>
        <p:spPr>
          <a:xfrm>
            <a:off x="175594" y="5353340"/>
            <a:ext cx="3345476" cy="646331"/>
          </a:xfrm>
          <a:prstGeom prst="rect">
            <a:avLst/>
          </a:prstGeom>
          <a:noFill/>
        </p:spPr>
        <p:txBody>
          <a:bodyPr wrap="square">
            <a:spAutoFit/>
          </a:bodyPr>
          <a:lstStyle/>
          <a:p>
            <a:pPr marL="38100" lvl="0" algn="l" rtl="0">
              <a:spcBef>
                <a:spcPts val="0"/>
              </a:spcBef>
              <a:spcAft>
                <a:spcPts val="0"/>
              </a:spcAft>
              <a:buSzPts val="3000"/>
            </a:pPr>
            <a:r>
              <a:rPr lang="fr-FR" sz="1800" b="1" dirty="0">
                <a:latin typeface="Caveat"/>
                <a:ea typeface="Caveat"/>
                <a:cs typeface="Caveat"/>
                <a:sym typeface="Caveat"/>
              </a:rPr>
              <a:t>Application gratuite (frais de transaction/publicité)</a:t>
            </a:r>
          </a:p>
        </p:txBody>
      </p:sp>
      <p:sp>
        <p:nvSpPr>
          <p:cNvPr id="43" name="ZoneTexte 42">
            <a:extLst>
              <a:ext uri="{FF2B5EF4-FFF2-40B4-BE49-F238E27FC236}">
                <a16:creationId xmlns:a16="http://schemas.microsoft.com/office/drawing/2014/main" id="{399DC224-66B6-409B-B874-D70BBAD4228F}"/>
              </a:ext>
            </a:extLst>
          </p:cNvPr>
          <p:cNvSpPr txBox="1"/>
          <p:nvPr/>
        </p:nvSpPr>
        <p:spPr>
          <a:xfrm>
            <a:off x="8998837" y="4757160"/>
            <a:ext cx="3289371" cy="369332"/>
          </a:xfrm>
          <a:prstGeom prst="rect">
            <a:avLst/>
          </a:prstGeom>
          <a:noFill/>
        </p:spPr>
        <p:txBody>
          <a:bodyPr wrap="square">
            <a:spAutoFit/>
          </a:bodyPr>
          <a:lstStyle/>
          <a:p>
            <a:pPr marL="0" lvl="0" indent="0" algn="l" rtl="0">
              <a:spcBef>
                <a:spcPts val="0"/>
              </a:spcBef>
              <a:spcAft>
                <a:spcPts val="0"/>
              </a:spcAft>
              <a:buNone/>
            </a:pPr>
            <a:r>
              <a:rPr lang="en-US" sz="1800" b="1" dirty="0">
                <a:latin typeface="Caveat"/>
                <a:ea typeface="Caveat"/>
                <a:cs typeface="Caveat"/>
                <a:sym typeface="Caveat"/>
              </a:rPr>
              <a:t>Politique de Communication</a:t>
            </a:r>
          </a:p>
        </p:txBody>
      </p:sp>
      <p:sp>
        <p:nvSpPr>
          <p:cNvPr id="45" name="ZoneTexte 44">
            <a:extLst>
              <a:ext uri="{FF2B5EF4-FFF2-40B4-BE49-F238E27FC236}">
                <a16:creationId xmlns:a16="http://schemas.microsoft.com/office/drawing/2014/main" id="{1F4028CC-D748-4B38-A8D5-0E5FBE027DCC}"/>
              </a:ext>
            </a:extLst>
          </p:cNvPr>
          <p:cNvSpPr txBox="1"/>
          <p:nvPr/>
        </p:nvSpPr>
        <p:spPr>
          <a:xfrm>
            <a:off x="8984062" y="5294150"/>
            <a:ext cx="3289371" cy="1077218"/>
          </a:xfrm>
          <a:prstGeom prst="rect">
            <a:avLst/>
          </a:prstGeom>
          <a:noFill/>
        </p:spPr>
        <p:txBody>
          <a:bodyPr wrap="square">
            <a:spAutoFit/>
          </a:bodyPr>
          <a:lstStyle/>
          <a:p>
            <a:pPr marL="38100" lvl="0" algn="l" rtl="0">
              <a:spcBef>
                <a:spcPts val="0"/>
              </a:spcBef>
              <a:spcAft>
                <a:spcPts val="0"/>
              </a:spcAft>
              <a:buSzPts val="3000"/>
            </a:pPr>
            <a:r>
              <a:rPr lang="en-US" sz="1600" b="1" dirty="0" err="1">
                <a:latin typeface="Caveat"/>
                <a:ea typeface="Caveat"/>
                <a:cs typeface="Caveat"/>
                <a:sym typeface="Caveat"/>
              </a:rPr>
              <a:t>Strategie</a:t>
            </a:r>
            <a:r>
              <a:rPr lang="en-US" sz="1600" b="1" dirty="0">
                <a:latin typeface="Caveat"/>
                <a:ea typeface="Caveat"/>
                <a:cs typeface="Caveat"/>
                <a:sym typeface="Caveat"/>
              </a:rPr>
              <a:t> PULL</a:t>
            </a:r>
          </a:p>
          <a:p>
            <a:pPr marL="38100">
              <a:buSzPts val="3000"/>
            </a:pPr>
            <a:r>
              <a:rPr lang="en-US" sz="1600" b="1" dirty="0" err="1">
                <a:latin typeface="Caveat"/>
                <a:ea typeface="Caveat"/>
                <a:cs typeface="Caveat"/>
                <a:sym typeface="Caveat"/>
              </a:rPr>
              <a:t>Strategie</a:t>
            </a:r>
            <a:r>
              <a:rPr lang="en-US" sz="1600" b="1" dirty="0">
                <a:latin typeface="Caveat"/>
                <a:ea typeface="Caveat"/>
                <a:cs typeface="Caveat"/>
                <a:sym typeface="Caveat"/>
              </a:rPr>
              <a:t> de communication numérique(</a:t>
            </a:r>
            <a:r>
              <a:rPr lang="en-US" sz="1600" b="1" dirty="0" err="1">
                <a:latin typeface="Caveat"/>
                <a:ea typeface="Caveat"/>
                <a:cs typeface="Caveat"/>
                <a:sym typeface="Caveat"/>
              </a:rPr>
              <a:t>TV,réseaux</a:t>
            </a:r>
            <a:r>
              <a:rPr lang="en-US" sz="1600" b="1" dirty="0">
                <a:latin typeface="Caveat"/>
                <a:ea typeface="Caveat"/>
                <a:cs typeface="Caveat"/>
                <a:sym typeface="Caveat"/>
              </a:rPr>
              <a:t> </a:t>
            </a:r>
            <a:r>
              <a:rPr lang="en-US" sz="1600" b="1" dirty="0" err="1">
                <a:latin typeface="Caveat"/>
                <a:ea typeface="Caveat"/>
                <a:cs typeface="Caveat"/>
                <a:sym typeface="Caveat"/>
              </a:rPr>
              <a:t>sociaux</a:t>
            </a:r>
            <a:r>
              <a:rPr lang="en-US" sz="1600" b="1" dirty="0">
                <a:latin typeface="Caveat"/>
                <a:ea typeface="Caveat"/>
                <a:cs typeface="Caveat"/>
                <a:sym typeface="Caveat"/>
              </a:rPr>
              <a:t>)</a:t>
            </a:r>
          </a:p>
          <a:p>
            <a:pPr marL="38100">
              <a:buSzPts val="3000"/>
            </a:pPr>
            <a:r>
              <a:rPr lang="fr-FR" sz="1600" b="1" dirty="0">
                <a:latin typeface="Caveat"/>
                <a:ea typeface="Caveat"/>
                <a:cs typeface="Caveat"/>
                <a:sym typeface="Caveat"/>
              </a:rPr>
              <a:t>affiches publicitaires(QR code)</a:t>
            </a:r>
            <a:endParaRPr lang="fr-FR" sz="1600" dirty="0"/>
          </a:p>
        </p:txBody>
      </p:sp>
      <p:sp>
        <p:nvSpPr>
          <p:cNvPr id="47" name="ZoneTexte 46">
            <a:extLst>
              <a:ext uri="{FF2B5EF4-FFF2-40B4-BE49-F238E27FC236}">
                <a16:creationId xmlns:a16="http://schemas.microsoft.com/office/drawing/2014/main" id="{80C77EC8-2D03-466E-B083-3C54EBA20704}"/>
              </a:ext>
            </a:extLst>
          </p:cNvPr>
          <p:cNvSpPr txBox="1"/>
          <p:nvPr/>
        </p:nvSpPr>
        <p:spPr>
          <a:xfrm>
            <a:off x="9079743" y="1489014"/>
            <a:ext cx="2843245" cy="369332"/>
          </a:xfrm>
          <a:prstGeom prst="rect">
            <a:avLst/>
          </a:prstGeom>
          <a:noFill/>
        </p:spPr>
        <p:txBody>
          <a:bodyPr wrap="square">
            <a:spAutoFit/>
          </a:bodyPr>
          <a:lstStyle/>
          <a:p>
            <a:pPr marL="0" lvl="0" indent="0" algn="l" rtl="0">
              <a:spcBef>
                <a:spcPts val="0"/>
              </a:spcBef>
              <a:spcAft>
                <a:spcPts val="0"/>
              </a:spcAft>
              <a:buNone/>
            </a:pPr>
            <a:r>
              <a:rPr lang="en-US" sz="1800" b="1" dirty="0">
                <a:latin typeface="Caveat"/>
                <a:ea typeface="Caveat"/>
                <a:cs typeface="Caveat"/>
                <a:sym typeface="Caveat"/>
              </a:rPr>
              <a:t>Politique de Distribution </a:t>
            </a:r>
          </a:p>
        </p:txBody>
      </p:sp>
      <p:sp>
        <p:nvSpPr>
          <p:cNvPr id="49" name="ZoneTexte 48">
            <a:extLst>
              <a:ext uri="{FF2B5EF4-FFF2-40B4-BE49-F238E27FC236}">
                <a16:creationId xmlns:a16="http://schemas.microsoft.com/office/drawing/2014/main" id="{334E3057-BABC-4FFC-A421-5FF7B91E1967}"/>
              </a:ext>
            </a:extLst>
          </p:cNvPr>
          <p:cNvSpPr txBox="1"/>
          <p:nvPr/>
        </p:nvSpPr>
        <p:spPr>
          <a:xfrm>
            <a:off x="9154729" y="1924481"/>
            <a:ext cx="3076603" cy="646331"/>
          </a:xfrm>
          <a:prstGeom prst="rect">
            <a:avLst/>
          </a:prstGeom>
          <a:noFill/>
        </p:spPr>
        <p:txBody>
          <a:bodyPr wrap="square">
            <a:spAutoFit/>
          </a:bodyPr>
          <a:lstStyle/>
          <a:p>
            <a:pPr marL="38100" lvl="0" algn="l" rtl="0">
              <a:spcBef>
                <a:spcPts val="0"/>
              </a:spcBef>
              <a:spcAft>
                <a:spcPts val="0"/>
              </a:spcAft>
              <a:buSzPts val="3000"/>
            </a:pPr>
            <a:r>
              <a:rPr lang="en-US" sz="1800" b="1" dirty="0">
                <a:latin typeface="Caveat"/>
                <a:ea typeface="Caveat"/>
                <a:cs typeface="Caveat"/>
                <a:sym typeface="Caveat"/>
              </a:rPr>
              <a:t>Un canal direct</a:t>
            </a:r>
          </a:p>
          <a:p>
            <a:pPr marL="38100" lvl="0" algn="l" rtl="0">
              <a:spcBef>
                <a:spcPts val="0"/>
              </a:spcBef>
              <a:spcAft>
                <a:spcPts val="0"/>
              </a:spcAft>
              <a:buSzPts val="3000"/>
            </a:pPr>
            <a:r>
              <a:rPr lang="en-US" sz="1800" b="1" dirty="0">
                <a:latin typeface="Caveat"/>
                <a:ea typeface="Caveat"/>
                <a:cs typeface="Caveat"/>
                <a:sym typeface="Caveat"/>
              </a:rPr>
              <a:t>App Stores/Play Store</a:t>
            </a:r>
          </a:p>
        </p:txBody>
      </p:sp>
      <p:pic>
        <p:nvPicPr>
          <p:cNvPr id="50" name="Google Shape;455;g85461d8b95_0_10">
            <a:extLst>
              <a:ext uri="{FF2B5EF4-FFF2-40B4-BE49-F238E27FC236}">
                <a16:creationId xmlns:a16="http://schemas.microsoft.com/office/drawing/2014/main" id="{F1988671-41FD-4592-80AB-4B63C5258433}"/>
              </a:ext>
            </a:extLst>
          </p:cNvPr>
          <p:cNvPicPr preferRelativeResize="0"/>
          <p:nvPr/>
        </p:nvPicPr>
        <p:blipFill>
          <a:blip r:embed="rId6">
            <a:alphaModFix/>
          </a:blip>
          <a:stretch>
            <a:fillRect/>
          </a:stretch>
        </p:blipFill>
        <p:spPr>
          <a:xfrm>
            <a:off x="160850" y="6413088"/>
            <a:ext cx="1026803" cy="380075"/>
          </a:xfrm>
          <a:prstGeom prst="rect">
            <a:avLst/>
          </a:prstGeom>
          <a:noFill/>
          <a:ln>
            <a:noFill/>
          </a:ln>
        </p:spPr>
      </p:pic>
      <p:pic>
        <p:nvPicPr>
          <p:cNvPr id="44" name="Image 43">
            <a:extLst>
              <a:ext uri="{FF2B5EF4-FFF2-40B4-BE49-F238E27FC236}">
                <a16:creationId xmlns:a16="http://schemas.microsoft.com/office/drawing/2014/main" id="{788A9819-C16B-4EF6-AC2F-994E5474219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734127" y="1762153"/>
            <a:ext cx="898841" cy="898841"/>
          </a:xfrm>
          <a:prstGeom prst="rect">
            <a:avLst/>
          </a:prstGeom>
        </p:spPr>
      </p:pic>
    </p:spTree>
    <p:extLst>
      <p:ext uri="{BB962C8B-B14F-4D97-AF65-F5344CB8AC3E}">
        <p14:creationId xmlns:p14="http://schemas.microsoft.com/office/powerpoint/2010/main" val="100717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00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00"/>
                                        <p:tgtEl>
                                          <p:spTgt spid="25"/>
                                        </p:tgtEl>
                                      </p:cBhvr>
                                    </p:animEffect>
                                  </p:childTnLst>
                                </p:cTn>
                              </p:par>
                              <p:par>
                                <p:cTn id="8" presetID="10" presetClass="entr" presetSubtype="0" fill="hold" nodeType="withEffect">
                                  <p:stCondLst>
                                    <p:cond delay="220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200"/>
                                        <p:tgtEl>
                                          <p:spTgt spid="28"/>
                                        </p:tgtEl>
                                      </p:cBhvr>
                                    </p:animEffect>
                                  </p:childTnLst>
                                </p:cTn>
                              </p:par>
                              <p:par>
                                <p:cTn id="11" presetID="10" presetClass="entr" presetSubtype="0" fill="hold" nodeType="withEffect">
                                  <p:stCondLst>
                                    <p:cond delay="24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200"/>
                                        <p:tgtEl>
                                          <p:spTgt spid="22"/>
                                        </p:tgtEl>
                                      </p:cBhvr>
                                    </p:animEffect>
                                  </p:childTnLst>
                                </p:cTn>
                              </p:par>
                              <p:par>
                                <p:cTn id="14" presetID="10" presetClass="entr" presetSubtype="0" fill="hold" nodeType="withEffect">
                                  <p:stCondLst>
                                    <p:cond delay="260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2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2" name="Google Shape;462;g85461d8b95_0_15"/>
          <p:cNvSpPr txBox="1"/>
          <p:nvPr/>
        </p:nvSpPr>
        <p:spPr>
          <a:xfrm>
            <a:off x="1946228" y="251563"/>
            <a:ext cx="8272650" cy="1346250"/>
          </a:xfrm>
          <a:prstGeom prst="rect">
            <a:avLst/>
          </a:prstGeom>
          <a:noFill/>
          <a:ln>
            <a:noFill/>
          </a:ln>
        </p:spPr>
        <p:txBody>
          <a:bodyPr spcFirstLastPara="1" wrap="square" lIns="45713" tIns="45713" rIns="45713" bIns="45713" anchor="t" anchorCtr="0">
            <a:noAutofit/>
          </a:bodyPr>
          <a:lstStyle/>
          <a:p>
            <a:pPr lvl="0" algn="ctr">
              <a:lnSpc>
                <a:spcPct val="90000"/>
              </a:lnSpc>
              <a:buClr>
                <a:schemeClr val="lt1"/>
              </a:buClr>
              <a:buSzPts val="9600"/>
            </a:pPr>
            <a:r>
              <a:rPr lang="fr-FR" sz="4800" b="1" dirty="0">
                <a:solidFill>
                  <a:srgbClr val="434343"/>
                </a:solidFill>
                <a:latin typeface="Caveat"/>
                <a:ea typeface="Caveat"/>
                <a:cs typeface="Caveat"/>
                <a:sym typeface="Caveat"/>
              </a:rPr>
              <a:t>Calcul de coût de revient</a:t>
            </a:r>
            <a:r>
              <a:rPr lang="en-US" sz="4800" b="1" dirty="0">
                <a:solidFill>
                  <a:srgbClr val="434343"/>
                </a:solidFill>
                <a:latin typeface="Caveat"/>
                <a:ea typeface="Caveat"/>
                <a:cs typeface="Caveat"/>
                <a:sym typeface="Caveat"/>
              </a:rPr>
              <a:t>:</a:t>
            </a:r>
            <a:endParaRPr sz="4800" b="1" dirty="0">
              <a:solidFill>
                <a:srgbClr val="434343"/>
              </a:solidFill>
              <a:latin typeface="Caveat"/>
              <a:ea typeface="Caveat"/>
              <a:cs typeface="Caveat"/>
              <a:sym typeface="Caveat"/>
            </a:endParaRPr>
          </a:p>
          <a:p>
            <a:pPr>
              <a:buClr>
                <a:srgbClr val="000000"/>
              </a:buClr>
              <a:buSzPts val="1400"/>
            </a:pPr>
            <a:endParaRPr sz="700" dirty="0">
              <a:solidFill>
                <a:srgbClr val="000000"/>
              </a:solidFill>
              <a:latin typeface="Arial"/>
              <a:ea typeface="Arial"/>
              <a:cs typeface="Arial"/>
              <a:sym typeface="Arial"/>
            </a:endParaRPr>
          </a:p>
        </p:txBody>
      </p:sp>
      <p:pic>
        <p:nvPicPr>
          <p:cNvPr id="467" name="Google Shape;467;g85461d8b95_0_15"/>
          <p:cNvPicPr preferRelativeResize="0"/>
          <p:nvPr/>
        </p:nvPicPr>
        <p:blipFill>
          <a:blip r:embed="rId3">
            <a:alphaModFix/>
          </a:blip>
          <a:stretch>
            <a:fillRect/>
          </a:stretch>
        </p:blipFill>
        <p:spPr>
          <a:xfrm>
            <a:off x="160850" y="6413088"/>
            <a:ext cx="1026803" cy="380075"/>
          </a:xfrm>
          <a:prstGeom prst="rect">
            <a:avLst/>
          </a:prstGeom>
          <a:noFill/>
          <a:ln>
            <a:noFill/>
          </a:ln>
        </p:spPr>
      </p:pic>
      <p:graphicFrame>
        <p:nvGraphicFramePr>
          <p:cNvPr id="12" name="Content Placeholder 6"/>
          <p:cNvGraphicFramePr>
            <a:graphicFrameLocks/>
          </p:cNvGraphicFramePr>
          <p:nvPr>
            <p:extLst>
              <p:ext uri="{D42A27DB-BD31-4B8C-83A1-F6EECF244321}">
                <p14:modId xmlns:p14="http://schemas.microsoft.com/office/powerpoint/2010/main" val="4033942499"/>
              </p:ext>
            </p:extLst>
          </p:nvPr>
        </p:nvGraphicFramePr>
        <p:xfrm>
          <a:off x="915988" y="1143001"/>
          <a:ext cx="10126981" cy="4589004"/>
        </p:xfrm>
        <a:graphic>
          <a:graphicData uri="http://schemas.openxmlformats.org/drawingml/2006/table">
            <a:tbl>
              <a:tblPr firstRow="1" bandRow="1">
                <a:tableStyleId>{5C22544A-7EE6-4342-B048-85BDC9FD1C3A}</a:tableStyleId>
              </a:tblPr>
              <a:tblGrid>
                <a:gridCol w="1963302">
                  <a:extLst>
                    <a:ext uri="{9D8B030D-6E8A-4147-A177-3AD203B41FA5}">
                      <a16:colId xmlns:a16="http://schemas.microsoft.com/office/drawing/2014/main" val="20000"/>
                    </a:ext>
                  </a:extLst>
                </a:gridCol>
                <a:gridCol w="2086953">
                  <a:extLst>
                    <a:ext uri="{9D8B030D-6E8A-4147-A177-3AD203B41FA5}">
                      <a16:colId xmlns:a16="http://schemas.microsoft.com/office/drawing/2014/main" val="20001"/>
                    </a:ext>
                  </a:extLst>
                </a:gridCol>
                <a:gridCol w="4050255">
                  <a:extLst>
                    <a:ext uri="{9D8B030D-6E8A-4147-A177-3AD203B41FA5}">
                      <a16:colId xmlns:a16="http://schemas.microsoft.com/office/drawing/2014/main" val="20002"/>
                    </a:ext>
                  </a:extLst>
                </a:gridCol>
                <a:gridCol w="2026471">
                  <a:extLst>
                    <a:ext uri="{9D8B030D-6E8A-4147-A177-3AD203B41FA5}">
                      <a16:colId xmlns:a16="http://schemas.microsoft.com/office/drawing/2014/main" val="20004"/>
                    </a:ext>
                  </a:extLst>
                </a:gridCol>
              </a:tblGrid>
              <a:tr h="443573">
                <a:tc>
                  <a:txBody>
                    <a:bodyPr/>
                    <a:lstStyle/>
                    <a:p>
                      <a:endParaRPr lang="en-US" sz="800" b="0" dirty="0">
                        <a:solidFill>
                          <a:schemeClr val="tx1"/>
                        </a:solidFill>
                      </a:endParaRPr>
                    </a:p>
                  </a:txBody>
                  <a:tcPr marL="60960" marR="60960" marT="30480" marB="30480">
                    <a:lnL w="6350" cap="flat" cmpd="sng" algn="ctr">
                      <a:no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gridSpan="2">
                  <a:txBody>
                    <a:bodyPr/>
                    <a:lstStyle/>
                    <a:p>
                      <a:pPr algn="ctr"/>
                      <a:r>
                        <a:rPr lang="en-US" sz="1400" b="1" dirty="0">
                          <a:solidFill>
                            <a:schemeClr val="bg1"/>
                          </a:solidFill>
                        </a:rPr>
                        <a:t>charge</a:t>
                      </a: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1">
                        <a:lumMod val="40000"/>
                        <a:lumOff val="60000"/>
                      </a:schemeClr>
                    </a:solidFill>
                  </a:tcPr>
                </a:tc>
                <a:tc hMerge="1">
                  <a:txBody>
                    <a:bodyPr/>
                    <a:lstStyle/>
                    <a:p>
                      <a:pPr algn="r"/>
                      <a:endParaRPr lang="en-US" sz="1600" b="0" dirty="0">
                        <a:solidFill>
                          <a:schemeClr val="bg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accent2"/>
                    </a:solidFill>
                  </a:tcPr>
                </a:tc>
                <a:tc>
                  <a:txBody>
                    <a:bodyPr/>
                    <a:lstStyle/>
                    <a:p>
                      <a:pPr algn="ctr"/>
                      <a:r>
                        <a:rPr lang="fr-FR" sz="1400" b="1" kern="1200" dirty="0">
                          <a:solidFill>
                            <a:schemeClr val="lt1"/>
                          </a:solidFill>
                          <a:effectLst/>
                          <a:latin typeface="+mn-lt"/>
                          <a:ea typeface="+mn-ea"/>
                          <a:cs typeface="+mn-cs"/>
                        </a:rPr>
                        <a:t>Coût (DT)</a:t>
                      </a:r>
                      <a:endParaRPr lang="en-US" sz="1400" b="0" dirty="0">
                        <a:solidFill>
                          <a:schemeClr val="bg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2">
                        <a:lumMod val="40000"/>
                        <a:lumOff val="60000"/>
                      </a:schemeClr>
                    </a:solidFill>
                  </a:tcPr>
                </a:tc>
                <a:extLst>
                  <a:ext uri="{0D108BD9-81ED-4DB2-BD59-A6C34878D82A}">
                    <a16:rowId xmlns:a16="http://schemas.microsoft.com/office/drawing/2014/main" val="10000"/>
                  </a:ext>
                </a:extLst>
              </a:tr>
              <a:tr h="443573">
                <a:tc rowSpan="4">
                  <a:txBody>
                    <a:bodyPr/>
                    <a:lstStyle/>
                    <a:p>
                      <a:pPr algn="ctr"/>
                      <a:r>
                        <a:rPr lang="fr-FR" sz="1400" b="1" kern="1200" dirty="0">
                          <a:solidFill>
                            <a:schemeClr val="dk1"/>
                          </a:solidFill>
                          <a:effectLst/>
                          <a:latin typeface="+mn-lt"/>
                          <a:ea typeface="+mn-ea"/>
                          <a:cs typeface="+mn-cs"/>
                        </a:rPr>
                        <a:t>Charge direct</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rowSpan="3">
                  <a:txBody>
                    <a:bodyPr/>
                    <a:lstStyle/>
                    <a:p>
                      <a:pPr algn="ctr"/>
                      <a:r>
                        <a:rPr lang="fr-FR" sz="1400" b="1" kern="1200" dirty="0">
                          <a:solidFill>
                            <a:schemeClr val="dk1"/>
                          </a:solidFill>
                          <a:effectLst/>
                          <a:latin typeface="+mn-lt"/>
                          <a:ea typeface="+mn-ea"/>
                          <a:cs typeface="+mn-cs"/>
                        </a:rPr>
                        <a:t>Coût d’achat</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kern="1200" dirty="0">
                          <a:solidFill>
                            <a:schemeClr val="dk1"/>
                          </a:solidFill>
                          <a:effectLst/>
                          <a:latin typeface="+mn-lt"/>
                          <a:ea typeface="+mn-ea"/>
                          <a:cs typeface="+mn-cs"/>
                        </a:rPr>
                        <a:t>Serveurs</a:t>
                      </a:r>
                      <a:r>
                        <a:rPr lang="fr-FR" sz="1400" b="1" kern="1200" baseline="0" dirty="0">
                          <a:solidFill>
                            <a:schemeClr val="dk1"/>
                          </a:solidFill>
                          <a:effectLst/>
                          <a:latin typeface="+mn-lt"/>
                          <a:ea typeface="+mn-ea"/>
                          <a:cs typeface="+mn-cs"/>
                        </a:rPr>
                        <a:t> </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dirty="0">
                          <a:solidFill>
                            <a:schemeClr val="tx1"/>
                          </a:solidFill>
                        </a:rPr>
                        <a:t>6000</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1"/>
                  </a:ext>
                </a:extLst>
              </a:tr>
              <a:tr h="443573">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v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kern="1200" dirty="0">
                          <a:solidFill>
                            <a:schemeClr val="dk1"/>
                          </a:solidFill>
                          <a:effectLst/>
                          <a:latin typeface="+mn-lt"/>
                          <a:ea typeface="+mn-ea"/>
                          <a:cs typeface="+mn-cs"/>
                        </a:rPr>
                        <a:t>Ordinateurs</a:t>
                      </a:r>
                      <a:r>
                        <a:rPr lang="fr-FR" sz="1400" b="1" kern="1200" baseline="0" dirty="0">
                          <a:solidFill>
                            <a:schemeClr val="dk1"/>
                          </a:solidFill>
                          <a:effectLst/>
                          <a:latin typeface="+mn-lt"/>
                          <a:ea typeface="+mn-ea"/>
                          <a:cs typeface="+mn-cs"/>
                        </a:rPr>
                        <a:t> </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dirty="0">
                          <a:solidFill>
                            <a:schemeClr val="tx1"/>
                          </a:solidFill>
                        </a:rPr>
                        <a:t>5000</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2"/>
                  </a:ext>
                </a:extLst>
              </a:tr>
              <a:tr h="498082">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v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kern="1200" dirty="0">
                          <a:solidFill>
                            <a:schemeClr val="dk1"/>
                          </a:solidFill>
                          <a:effectLst/>
                          <a:latin typeface="+mn-lt"/>
                          <a:ea typeface="+mn-ea"/>
                          <a:cs typeface="+mn-cs"/>
                        </a:rPr>
                        <a:t>Logiciels</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kern="1200" dirty="0">
                          <a:solidFill>
                            <a:schemeClr val="dk1"/>
                          </a:solidFill>
                          <a:effectLst/>
                          <a:latin typeface="+mn-lt"/>
                          <a:ea typeface="+mn-ea"/>
                          <a:cs typeface="+mn-cs"/>
                        </a:rPr>
                        <a:t>0</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3"/>
                  </a:ext>
                </a:extLst>
              </a:tr>
              <a:tr h="405882">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gridSpan="2">
                  <a:txBody>
                    <a:bodyPr/>
                    <a:lstStyle/>
                    <a:p>
                      <a:pPr lvl="5" algn="ctr"/>
                      <a:r>
                        <a:rPr lang="fr-FR" sz="1400" b="1" kern="1200" dirty="0">
                          <a:solidFill>
                            <a:schemeClr val="dk1"/>
                          </a:solidFill>
                          <a:effectLst/>
                          <a:latin typeface="+mn-lt"/>
                          <a:ea typeface="+mn-ea"/>
                          <a:cs typeface="+mn-cs"/>
                        </a:rPr>
                        <a:t>Frais</a:t>
                      </a:r>
                      <a:r>
                        <a:rPr lang="fr-FR" sz="1400" b="1" kern="1200" baseline="0" dirty="0">
                          <a:solidFill>
                            <a:schemeClr val="dk1"/>
                          </a:solidFill>
                          <a:effectLst/>
                          <a:latin typeface="+mn-lt"/>
                          <a:ea typeface="+mn-ea"/>
                          <a:cs typeface="+mn-cs"/>
                        </a:rPr>
                        <a:t> internet</a:t>
                      </a:r>
                      <a:endParaRPr lang="fr-FR" sz="1400" b="1" kern="1200" dirty="0">
                        <a:solidFill>
                          <a:schemeClr val="dk1"/>
                        </a:solidFill>
                        <a:effectLst/>
                        <a:latin typeface="+mn-lt"/>
                        <a:ea typeface="+mn-ea"/>
                        <a:cs typeface="+mn-cs"/>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algn="ctr"/>
                      <a:r>
                        <a:rPr lang="fr-FR" sz="1400" b="1" kern="1200" dirty="0">
                          <a:solidFill>
                            <a:schemeClr val="dk1"/>
                          </a:solidFill>
                          <a:effectLst/>
                          <a:latin typeface="+mn-lt"/>
                          <a:ea typeface="+mn-ea"/>
                          <a:cs typeface="+mn-cs"/>
                        </a:rPr>
                        <a:t>200</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5"/>
                  </a:ext>
                </a:extLst>
              </a:tr>
              <a:tr h="443573">
                <a:tc rowSpan="4">
                  <a:txBody>
                    <a:bodyPr/>
                    <a:lstStyle/>
                    <a:p>
                      <a:pPr algn="ctr"/>
                      <a:r>
                        <a:rPr lang="fr-FR" sz="1400" b="1" kern="1200" dirty="0">
                          <a:solidFill>
                            <a:schemeClr val="dk1"/>
                          </a:solidFill>
                          <a:effectLst/>
                          <a:latin typeface="+mn-lt"/>
                          <a:ea typeface="+mn-ea"/>
                          <a:cs typeface="+mn-cs"/>
                        </a:rPr>
                        <a:t>Charge indirect</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gridSpan="2">
                  <a:txBody>
                    <a:bodyPr/>
                    <a:lstStyle/>
                    <a:p>
                      <a:pPr algn="ctr"/>
                      <a:r>
                        <a:rPr lang="fr-FR" sz="1400" b="1" kern="1200" dirty="0">
                          <a:solidFill>
                            <a:schemeClr val="dk1"/>
                          </a:solidFill>
                          <a:effectLst/>
                          <a:latin typeface="+mn-lt"/>
                          <a:ea typeface="+mn-ea"/>
                          <a:cs typeface="+mn-cs"/>
                        </a:rPr>
                        <a:t>Loyer local</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vl="0"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400</a:t>
                      </a:r>
                    </a:p>
                  </a:txBody>
                  <a:tcPr marL="34290" marR="34290" marT="0"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6"/>
                  </a:ext>
                </a:extLst>
              </a:tr>
              <a:tr h="443573">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gridSpan="2">
                  <a:txBody>
                    <a:bodyPr/>
                    <a:lstStyle/>
                    <a:p>
                      <a:pPr algn="ctr"/>
                      <a:r>
                        <a:rPr lang="fr-FR" sz="1400" b="1" kern="1200" dirty="0">
                          <a:solidFill>
                            <a:schemeClr val="dk1"/>
                          </a:solidFill>
                          <a:effectLst/>
                          <a:latin typeface="+mn-lt"/>
                          <a:ea typeface="+mn-ea"/>
                          <a:cs typeface="+mn-cs"/>
                        </a:rPr>
                        <a:t>Charge salarial</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vl="0"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7900</a:t>
                      </a:r>
                    </a:p>
                  </a:txBody>
                  <a:tcPr marL="34290" marR="34290" marT="0"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7"/>
                  </a:ext>
                </a:extLst>
              </a:tr>
              <a:tr h="443573">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gridSpan="2">
                  <a:txBody>
                    <a:bodyPr/>
                    <a:lstStyle/>
                    <a:p>
                      <a:pPr algn="ctr"/>
                      <a:r>
                        <a:rPr lang="fr-FR" sz="1400" b="1" kern="1200" dirty="0">
                          <a:solidFill>
                            <a:schemeClr val="dk1"/>
                          </a:solidFill>
                          <a:effectLst/>
                          <a:latin typeface="+mn-lt"/>
                          <a:ea typeface="+mn-ea"/>
                          <a:cs typeface="+mn-cs"/>
                        </a:rPr>
                        <a:t>Frais publicité</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vl="0"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1500</a:t>
                      </a:r>
                    </a:p>
                  </a:txBody>
                  <a:tcPr marL="34290" marR="34290" marT="0"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8"/>
                  </a:ext>
                </a:extLst>
              </a:tr>
              <a:tr h="614150">
                <a:tc vMerge="1">
                  <a:txBody>
                    <a:bodyPr/>
                    <a:lstStyle/>
                    <a:p>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20000"/>
                      </a:schemeClr>
                    </a:solidFill>
                  </a:tcPr>
                </a:tc>
                <a:tc gridSpan="2">
                  <a:txBody>
                    <a:bodyPr/>
                    <a:lstStyle/>
                    <a:p>
                      <a:pPr algn="ctr"/>
                      <a:r>
                        <a:rPr lang="fr-FR" sz="1400" b="1" kern="1200" dirty="0">
                          <a:solidFill>
                            <a:schemeClr val="dk1"/>
                          </a:solidFill>
                          <a:effectLst/>
                          <a:latin typeface="+mn-lt"/>
                          <a:ea typeface="+mn-ea"/>
                          <a:cs typeface="+mn-cs"/>
                        </a:rPr>
                        <a:t>Frais sous traitance</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hMerge="1">
                  <a:txBody>
                    <a:bodyPr/>
                    <a:lstStyle/>
                    <a:p>
                      <a:pPr algn="r"/>
                      <a:endParaRPr lang="en-US" sz="1600" dirty="0">
                        <a:solidFill>
                          <a:schemeClr val="tx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tc>
                  <a:txBody>
                    <a:bodyPr/>
                    <a:lstStyle/>
                    <a:p>
                      <a:pPr lvl="0"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1000</a:t>
                      </a:r>
                    </a:p>
                  </a:txBody>
                  <a:tcPr marL="34290" marR="34290" marT="0"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noFill/>
                  </a:tcPr>
                </a:tc>
                <a:extLst>
                  <a:ext uri="{0D108BD9-81ED-4DB2-BD59-A6C34878D82A}">
                    <a16:rowId xmlns:a16="http://schemas.microsoft.com/office/drawing/2014/main" val="10009"/>
                  </a:ext>
                </a:extLst>
              </a:tr>
              <a:tr h="409452">
                <a:tc gridSpan="3">
                  <a:txBody>
                    <a:bodyPr/>
                    <a:lstStyle/>
                    <a:p>
                      <a:pPr algn="ctr"/>
                      <a:r>
                        <a:rPr lang="en-US" sz="1400" b="1" dirty="0">
                          <a:solidFill>
                            <a:schemeClr val="bg1"/>
                          </a:solidFill>
                        </a:rPr>
                        <a:t>Total</a:t>
                      </a: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tx1">
                        <a:lumMod val="85000"/>
                        <a:alpha val="81000"/>
                      </a:schemeClr>
                    </a:solidFill>
                  </a:tcPr>
                </a:tc>
                <a:tc hMerge="1">
                  <a:txBody>
                    <a:bodyPr/>
                    <a:lstStyle/>
                    <a:p>
                      <a:pPr algn="r"/>
                      <a:endParaRPr lang="en-US" sz="1600" dirty="0">
                        <a:solidFill>
                          <a:schemeClr val="bg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hMerge="1">
                  <a:txBody>
                    <a:bodyPr/>
                    <a:lstStyle/>
                    <a:p>
                      <a:pPr algn="r"/>
                      <a:endParaRPr lang="en-US" sz="1600" dirty="0">
                        <a:solidFill>
                          <a:schemeClr val="bg1"/>
                        </a:solidFill>
                      </a:endParaRPr>
                    </a:p>
                  </a:txBody>
                  <a:tcPr marL="121920" marR="121920" marT="60960" marB="6096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1">
                        <a:lumMod val="50000"/>
                        <a:alpha val="81000"/>
                      </a:schemeClr>
                    </a:solidFill>
                  </a:tcPr>
                </a:tc>
                <a:tc>
                  <a:txBody>
                    <a:bodyPr/>
                    <a:lstStyle/>
                    <a:p>
                      <a:pPr algn="ctr"/>
                      <a:r>
                        <a:rPr lang="fr-FR" sz="1400" b="1" dirty="0">
                          <a:solidFill>
                            <a:schemeClr val="tx1"/>
                          </a:solidFill>
                        </a:rPr>
                        <a:t>22000</a:t>
                      </a:r>
                      <a:endParaRPr lang="en-US" sz="1400" b="1" dirty="0">
                        <a:solidFill>
                          <a:schemeClr val="tx1"/>
                        </a:solidFill>
                      </a:endParaRPr>
                    </a:p>
                  </a:txBody>
                  <a:tcPr marL="60960" marR="60960" marT="30480" marB="3048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solidFill>
                      <a:schemeClr val="bg2">
                        <a:lumMod val="20000"/>
                        <a:lumOff val="80000"/>
                        <a:alpha val="81000"/>
                      </a:schemeClr>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8840616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2" name="Google Shape;462;g85461d8b95_0_15"/>
          <p:cNvSpPr txBox="1"/>
          <p:nvPr/>
        </p:nvSpPr>
        <p:spPr>
          <a:xfrm>
            <a:off x="1946228" y="251563"/>
            <a:ext cx="9073880" cy="1346250"/>
          </a:xfrm>
          <a:prstGeom prst="rect">
            <a:avLst/>
          </a:prstGeom>
          <a:noFill/>
          <a:ln>
            <a:noFill/>
          </a:ln>
        </p:spPr>
        <p:txBody>
          <a:bodyPr spcFirstLastPara="1" wrap="square" lIns="45713" tIns="45713" rIns="45713" bIns="45713" anchor="t" anchorCtr="0">
            <a:noAutofit/>
          </a:bodyPr>
          <a:lstStyle/>
          <a:p>
            <a:pPr lvl="0" algn="ctr">
              <a:lnSpc>
                <a:spcPct val="90000"/>
              </a:lnSpc>
              <a:buClr>
                <a:schemeClr val="lt1"/>
              </a:buClr>
              <a:buSzPts val="9600"/>
            </a:pPr>
            <a:r>
              <a:rPr lang="fr-FR" sz="3600" b="1" dirty="0">
                <a:solidFill>
                  <a:srgbClr val="434343"/>
                </a:solidFill>
                <a:latin typeface="Caveat"/>
                <a:ea typeface="Caveat"/>
                <a:cs typeface="Caveat"/>
                <a:sym typeface="Caveat"/>
              </a:rPr>
              <a:t>Le calcul du chiffre d’affaire prévisionnel</a:t>
            </a:r>
            <a:r>
              <a:rPr lang="en-US" sz="3600" b="1" dirty="0">
                <a:solidFill>
                  <a:srgbClr val="434343"/>
                </a:solidFill>
                <a:latin typeface="Caveat"/>
                <a:ea typeface="Caveat"/>
                <a:cs typeface="Caveat"/>
                <a:sym typeface="Caveat"/>
              </a:rPr>
              <a:t>:</a:t>
            </a:r>
          </a:p>
          <a:p>
            <a:pPr lvl="0" algn="ctr">
              <a:lnSpc>
                <a:spcPct val="90000"/>
              </a:lnSpc>
              <a:buClr>
                <a:schemeClr val="lt1"/>
              </a:buClr>
              <a:buSzPts val="9600"/>
            </a:pPr>
            <a:r>
              <a:rPr lang="fr-FR" sz="3600" b="1" dirty="0">
                <a:solidFill>
                  <a:srgbClr val="434343"/>
                </a:solidFill>
                <a:latin typeface="Caveat"/>
                <a:ea typeface="Caveat"/>
                <a:cs typeface="Caveat"/>
                <a:sym typeface="Caveat"/>
              </a:rPr>
              <a:t>(sur 5 ans)</a:t>
            </a:r>
            <a:endParaRPr sz="3600" b="1" dirty="0">
              <a:solidFill>
                <a:srgbClr val="434343"/>
              </a:solidFill>
              <a:latin typeface="Caveat"/>
              <a:ea typeface="Caveat"/>
              <a:cs typeface="Caveat"/>
              <a:sym typeface="Caveat"/>
            </a:endParaRPr>
          </a:p>
          <a:p>
            <a:pPr>
              <a:buClr>
                <a:srgbClr val="000000"/>
              </a:buClr>
              <a:buSzPts val="1400"/>
            </a:pPr>
            <a:endParaRPr sz="700" dirty="0">
              <a:solidFill>
                <a:srgbClr val="000000"/>
              </a:solidFill>
              <a:latin typeface="Arial"/>
              <a:ea typeface="Arial"/>
              <a:cs typeface="Arial"/>
              <a:sym typeface="Arial"/>
            </a:endParaRPr>
          </a:p>
        </p:txBody>
      </p:sp>
      <p:pic>
        <p:nvPicPr>
          <p:cNvPr id="467" name="Google Shape;467;g85461d8b95_0_15"/>
          <p:cNvPicPr preferRelativeResize="0"/>
          <p:nvPr/>
        </p:nvPicPr>
        <p:blipFill>
          <a:blip r:embed="rId3">
            <a:alphaModFix/>
          </a:blip>
          <a:stretch>
            <a:fillRect/>
          </a:stretch>
        </p:blipFill>
        <p:spPr>
          <a:xfrm>
            <a:off x="160850" y="6413088"/>
            <a:ext cx="1026803" cy="380075"/>
          </a:xfrm>
          <a:prstGeom prst="rect">
            <a:avLst/>
          </a:prstGeom>
          <a:noFill/>
          <a:ln>
            <a:noFill/>
          </a:ln>
        </p:spPr>
      </p:pic>
      <p:graphicFrame>
        <p:nvGraphicFramePr>
          <p:cNvPr id="6" name="Tableau 6"/>
          <p:cNvGraphicFramePr>
            <a:graphicFrameLocks noGrp="1"/>
          </p:cNvGraphicFramePr>
          <p:nvPr/>
        </p:nvGraphicFramePr>
        <p:xfrm>
          <a:off x="802659" y="2056543"/>
          <a:ext cx="10575089" cy="3848699"/>
        </p:xfrm>
        <a:graphic>
          <a:graphicData uri="http://schemas.openxmlformats.org/drawingml/2006/table">
            <a:tbl>
              <a:tblPr firstRow="1" firstCol="1" bandRow="1">
                <a:tableStyleId>{21E4AEA4-8DFA-4A89-87EB-49C32662AFE0}</a:tableStyleId>
              </a:tblPr>
              <a:tblGrid>
                <a:gridCol w="2695636">
                  <a:extLst>
                    <a:ext uri="{9D8B030D-6E8A-4147-A177-3AD203B41FA5}">
                      <a16:colId xmlns:a16="http://schemas.microsoft.com/office/drawing/2014/main" val="899753439"/>
                    </a:ext>
                  </a:extLst>
                </a:gridCol>
                <a:gridCol w="2695636">
                  <a:extLst>
                    <a:ext uri="{9D8B030D-6E8A-4147-A177-3AD203B41FA5}">
                      <a16:colId xmlns:a16="http://schemas.microsoft.com/office/drawing/2014/main" val="1487473361"/>
                    </a:ext>
                  </a:extLst>
                </a:gridCol>
                <a:gridCol w="2695636">
                  <a:extLst>
                    <a:ext uri="{9D8B030D-6E8A-4147-A177-3AD203B41FA5}">
                      <a16:colId xmlns:a16="http://schemas.microsoft.com/office/drawing/2014/main" val="639502104"/>
                    </a:ext>
                  </a:extLst>
                </a:gridCol>
                <a:gridCol w="2488181">
                  <a:extLst>
                    <a:ext uri="{9D8B030D-6E8A-4147-A177-3AD203B41FA5}">
                      <a16:colId xmlns:a16="http://schemas.microsoft.com/office/drawing/2014/main" val="392245640"/>
                    </a:ext>
                  </a:extLst>
                </a:gridCol>
              </a:tblGrid>
              <a:tr h="476314">
                <a:tc>
                  <a:txBody>
                    <a:bodyPr/>
                    <a:lstStyle/>
                    <a:p>
                      <a:pPr algn="ctr">
                        <a:lnSpc>
                          <a:spcPct val="115000"/>
                        </a:lnSpc>
                        <a:spcAft>
                          <a:spcPts val="0"/>
                        </a:spcAft>
                      </a:pPr>
                      <a:r>
                        <a:rPr lang="fr-FR" sz="1400" b="1" dirty="0">
                          <a:effectLst/>
                        </a:rPr>
                        <a:t>Année</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accent1">
                        <a:lumMod val="40000"/>
                        <a:lumOff val="60000"/>
                      </a:schemeClr>
                    </a:solidFill>
                  </a:tcPr>
                </a:tc>
                <a:tc>
                  <a:txBody>
                    <a:bodyPr/>
                    <a:lstStyle/>
                    <a:p>
                      <a:pPr algn="ctr">
                        <a:lnSpc>
                          <a:spcPct val="115000"/>
                        </a:lnSpc>
                        <a:spcAft>
                          <a:spcPts val="0"/>
                        </a:spcAft>
                      </a:pPr>
                      <a:r>
                        <a:rPr lang="fr-FR" sz="1400" b="1" dirty="0">
                          <a:solidFill>
                            <a:schemeClr val="tx1"/>
                          </a:solidFill>
                          <a:effectLst/>
                        </a:rPr>
                        <a:t>revenue de publicité (DT)</a:t>
                      </a:r>
                      <a:endParaRPr lang="fr-FR" sz="1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1">
                        <a:lumMod val="65000"/>
                        <a:lumOff val="35000"/>
                      </a:schemeClr>
                    </a:solidFill>
                  </a:tcPr>
                </a:tc>
                <a:tc>
                  <a:txBody>
                    <a:bodyPr/>
                    <a:lstStyle/>
                    <a:p>
                      <a:pPr algn="ctr">
                        <a:lnSpc>
                          <a:spcPct val="115000"/>
                        </a:lnSpc>
                        <a:spcAft>
                          <a:spcPts val="0"/>
                        </a:spcAft>
                      </a:pPr>
                      <a:r>
                        <a:rPr lang="fr-FR" sz="1400" b="1" dirty="0">
                          <a:solidFill>
                            <a:schemeClr val="tx1"/>
                          </a:solidFill>
                          <a:effectLst/>
                          <a:latin typeface="+mn-lt"/>
                          <a:ea typeface="+mn-ea"/>
                          <a:cs typeface="+mn-cs"/>
                        </a:rPr>
                        <a:t>Nombre</a:t>
                      </a:r>
                      <a:r>
                        <a:rPr lang="fr-FR" sz="1400" b="1" baseline="0" dirty="0">
                          <a:solidFill>
                            <a:schemeClr val="tx1"/>
                          </a:solidFill>
                          <a:effectLst/>
                          <a:latin typeface="+mn-lt"/>
                          <a:ea typeface="+mn-ea"/>
                          <a:cs typeface="+mn-cs"/>
                        </a:rPr>
                        <a:t> utilisateurs</a:t>
                      </a:r>
                      <a:endParaRPr lang="fr-FR" sz="1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1">
                        <a:lumMod val="65000"/>
                        <a:lumOff val="35000"/>
                      </a:schemeClr>
                    </a:solidFill>
                  </a:tcPr>
                </a:tc>
                <a:tc>
                  <a:txBody>
                    <a:bodyPr/>
                    <a:lstStyle/>
                    <a:p>
                      <a:pPr algn="ctr">
                        <a:lnSpc>
                          <a:spcPct val="115000"/>
                        </a:lnSpc>
                        <a:spcAft>
                          <a:spcPts val="0"/>
                        </a:spcAft>
                      </a:pPr>
                      <a:r>
                        <a:rPr lang="fr-FR" sz="1400" b="1" dirty="0">
                          <a:solidFill>
                            <a:schemeClr val="tx1"/>
                          </a:solidFill>
                          <a:effectLst/>
                        </a:rPr>
                        <a:t>CA </a:t>
                      </a:r>
                    </a:p>
                    <a:p>
                      <a:pPr algn="ctr">
                        <a:lnSpc>
                          <a:spcPct val="115000"/>
                        </a:lnSpc>
                        <a:spcAft>
                          <a:spcPts val="0"/>
                        </a:spcAft>
                      </a:pPr>
                      <a:r>
                        <a:rPr lang="fr-FR" sz="1400" b="1" dirty="0">
                          <a:solidFill>
                            <a:schemeClr val="tx1"/>
                          </a:solidFill>
                          <a:effectLst/>
                        </a:rPr>
                        <a:t>(DT)</a:t>
                      </a:r>
                      <a:endParaRPr lang="fr-FR" sz="1400" b="1"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1">
                        <a:lumMod val="65000"/>
                        <a:lumOff val="35000"/>
                      </a:schemeClr>
                    </a:solidFill>
                  </a:tcPr>
                </a:tc>
                <a:extLst>
                  <a:ext uri="{0D108BD9-81ED-4DB2-BD59-A6C34878D82A}">
                    <a16:rowId xmlns:a16="http://schemas.microsoft.com/office/drawing/2014/main" val="3920287751"/>
                  </a:ext>
                </a:extLst>
              </a:tr>
              <a:tr h="650741">
                <a:tc>
                  <a:txBody>
                    <a:bodyPr/>
                    <a:lstStyle/>
                    <a:p>
                      <a:pPr algn="ctr">
                        <a:lnSpc>
                          <a:spcPct val="115000"/>
                        </a:lnSpc>
                        <a:spcAft>
                          <a:spcPts val="0"/>
                        </a:spcAft>
                      </a:pPr>
                      <a:r>
                        <a:rPr lang="fr-FR" sz="1400" b="1" dirty="0">
                          <a:effectLst/>
                        </a:rPr>
                        <a:t>2020</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2">
                        <a:lumMod val="75000"/>
                      </a:schemeClr>
                    </a:solidFill>
                  </a:tcPr>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0.2</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250000</a:t>
                      </a:r>
                    </a:p>
                  </a:txBody>
                  <a:tcPr marL="69218" marR="69218" marT="0" marB="0"/>
                </a:tc>
                <a:tc>
                  <a:txBody>
                    <a:bodyPr/>
                    <a:lstStyle/>
                    <a:p>
                      <a:pPr algn="ctr">
                        <a:lnSpc>
                          <a:spcPct val="115000"/>
                        </a:lnSpc>
                        <a:spcAft>
                          <a:spcPts val="0"/>
                        </a:spcAft>
                      </a:pPr>
                      <a:r>
                        <a:rPr lang="fr-FR" sz="1400" b="1" dirty="0">
                          <a:effectLst/>
                        </a:rPr>
                        <a:t>50000</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tc>
                <a:extLst>
                  <a:ext uri="{0D108BD9-81ED-4DB2-BD59-A6C34878D82A}">
                    <a16:rowId xmlns:a16="http://schemas.microsoft.com/office/drawing/2014/main" val="2078100331"/>
                  </a:ext>
                </a:extLst>
              </a:tr>
              <a:tr h="689972">
                <a:tc>
                  <a:txBody>
                    <a:bodyPr/>
                    <a:lstStyle/>
                    <a:p>
                      <a:pPr algn="ctr">
                        <a:lnSpc>
                          <a:spcPct val="115000"/>
                        </a:lnSpc>
                        <a:spcAft>
                          <a:spcPts val="0"/>
                        </a:spcAft>
                      </a:pPr>
                      <a:r>
                        <a:rPr lang="fr-FR" sz="1400" b="1" dirty="0">
                          <a:effectLst/>
                        </a:rPr>
                        <a:t>2021</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2">
                        <a:lumMod val="75000"/>
                      </a:schemeClr>
                    </a:solidFill>
                  </a:tcPr>
                </a:tc>
                <a:tc>
                  <a:txBody>
                    <a:bodyPr/>
                    <a:lstStyle/>
                    <a:p>
                      <a:pPr algn="ctr">
                        <a:lnSpc>
                          <a:spcPct val="115000"/>
                        </a:lnSpc>
                        <a:spcAft>
                          <a:spcPts val="0"/>
                        </a:spcAft>
                      </a:pPr>
                      <a:r>
                        <a:rPr lang="fr-FR" sz="1400" b="1" dirty="0">
                          <a:effectLst/>
                          <a:latin typeface="+mn-lt"/>
                          <a:ea typeface="+mn-ea"/>
                          <a:cs typeface="+mn-cs"/>
                        </a:rPr>
                        <a:t>0.2</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750000</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150000</a:t>
                      </a:r>
                    </a:p>
                  </a:txBody>
                  <a:tcPr marL="69218" marR="69218" marT="0" marB="0"/>
                </a:tc>
                <a:extLst>
                  <a:ext uri="{0D108BD9-81ED-4DB2-BD59-A6C34878D82A}">
                    <a16:rowId xmlns:a16="http://schemas.microsoft.com/office/drawing/2014/main" val="1265422795"/>
                  </a:ext>
                </a:extLst>
              </a:tr>
              <a:tr h="650741">
                <a:tc>
                  <a:txBody>
                    <a:bodyPr/>
                    <a:lstStyle/>
                    <a:p>
                      <a:pPr algn="ctr">
                        <a:lnSpc>
                          <a:spcPct val="115000"/>
                        </a:lnSpc>
                        <a:spcAft>
                          <a:spcPts val="0"/>
                        </a:spcAft>
                      </a:pPr>
                      <a:r>
                        <a:rPr lang="fr-FR" sz="1400" b="1" dirty="0">
                          <a:effectLst/>
                        </a:rPr>
                        <a:t>2022</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2">
                        <a:lumMod val="75000"/>
                      </a:schemeClr>
                    </a:solidFill>
                  </a:tcPr>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0.3</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1500000</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450000</a:t>
                      </a:r>
                    </a:p>
                  </a:txBody>
                  <a:tcPr marL="69218" marR="69218" marT="0" marB="0"/>
                </a:tc>
                <a:extLst>
                  <a:ext uri="{0D108BD9-81ED-4DB2-BD59-A6C34878D82A}">
                    <a16:rowId xmlns:a16="http://schemas.microsoft.com/office/drawing/2014/main" val="2800322454"/>
                  </a:ext>
                </a:extLst>
              </a:tr>
              <a:tr h="730190">
                <a:tc>
                  <a:txBody>
                    <a:bodyPr/>
                    <a:lstStyle/>
                    <a:p>
                      <a:pPr algn="ctr">
                        <a:lnSpc>
                          <a:spcPct val="115000"/>
                        </a:lnSpc>
                        <a:spcAft>
                          <a:spcPts val="0"/>
                        </a:spcAft>
                      </a:pPr>
                      <a:r>
                        <a:rPr lang="fr-FR" sz="1400" b="1" dirty="0">
                          <a:effectLst/>
                        </a:rPr>
                        <a:t>2023</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2">
                        <a:lumMod val="75000"/>
                      </a:schemeClr>
                    </a:solidFill>
                  </a:tcPr>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0.4</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4000000</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1600000</a:t>
                      </a:r>
                    </a:p>
                  </a:txBody>
                  <a:tcPr marL="69218" marR="69218" marT="0" marB="0"/>
                </a:tc>
                <a:extLst>
                  <a:ext uri="{0D108BD9-81ED-4DB2-BD59-A6C34878D82A}">
                    <a16:rowId xmlns:a16="http://schemas.microsoft.com/office/drawing/2014/main" val="4279039598"/>
                  </a:ext>
                </a:extLst>
              </a:tr>
              <a:tr h="650741">
                <a:tc>
                  <a:txBody>
                    <a:bodyPr/>
                    <a:lstStyle/>
                    <a:p>
                      <a:pPr algn="ctr">
                        <a:lnSpc>
                          <a:spcPct val="115000"/>
                        </a:lnSpc>
                        <a:spcAft>
                          <a:spcPts val="0"/>
                        </a:spcAft>
                      </a:pPr>
                      <a:r>
                        <a:rPr lang="fr-FR" sz="1400" b="1" dirty="0">
                          <a:effectLst/>
                        </a:rPr>
                        <a:t>2024</a:t>
                      </a:r>
                      <a:endParaRPr lang="fr-FR" sz="1400" b="1" dirty="0">
                        <a:effectLst/>
                        <a:latin typeface="Calibri" panose="020F0502020204030204" pitchFamily="34" charset="0"/>
                        <a:ea typeface="Calibri" panose="020F0502020204030204" pitchFamily="34" charset="0"/>
                        <a:cs typeface="Arial" panose="020B0604020202020204" pitchFamily="34" charset="0"/>
                      </a:endParaRPr>
                    </a:p>
                  </a:txBody>
                  <a:tcPr marL="69218" marR="69218" marT="0" marB="0">
                    <a:solidFill>
                      <a:schemeClr val="bg2">
                        <a:lumMod val="75000"/>
                      </a:schemeClr>
                    </a:solidFill>
                  </a:tcPr>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0.4</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5000000</a:t>
                      </a:r>
                    </a:p>
                  </a:txBody>
                  <a:tcPr marL="69218" marR="69218" marT="0" marB="0"/>
                </a:tc>
                <a:tc>
                  <a:txBody>
                    <a:bodyPr/>
                    <a:lstStyle/>
                    <a:p>
                      <a:pPr algn="ctr">
                        <a:lnSpc>
                          <a:spcPct val="115000"/>
                        </a:lnSpc>
                        <a:spcAft>
                          <a:spcPts val="0"/>
                        </a:spcAft>
                      </a:pPr>
                      <a:r>
                        <a:rPr lang="fr-FR" sz="1400" b="1" dirty="0">
                          <a:effectLst/>
                          <a:latin typeface="Calibri" panose="020F0502020204030204" pitchFamily="34" charset="0"/>
                          <a:ea typeface="Calibri" panose="020F0502020204030204" pitchFamily="34" charset="0"/>
                          <a:cs typeface="Arial" panose="020B0604020202020204" pitchFamily="34" charset="0"/>
                        </a:rPr>
                        <a:t>2000000</a:t>
                      </a:r>
                    </a:p>
                  </a:txBody>
                  <a:tcPr marL="69218" marR="69218" marT="0" marB="0"/>
                </a:tc>
                <a:extLst>
                  <a:ext uri="{0D108BD9-81ED-4DB2-BD59-A6C34878D82A}">
                    <a16:rowId xmlns:a16="http://schemas.microsoft.com/office/drawing/2014/main" val="3862823681"/>
                  </a:ext>
                </a:extLst>
              </a:tr>
            </a:tbl>
          </a:graphicData>
        </a:graphic>
      </p:graphicFrame>
    </p:spTree>
    <p:extLst>
      <p:ext uri="{BB962C8B-B14F-4D97-AF65-F5344CB8AC3E}">
        <p14:creationId xmlns:p14="http://schemas.microsoft.com/office/powerpoint/2010/main" val="5228511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itle 87"/>
          <p:cNvSpPr>
            <a:spLocks noGrp="1"/>
          </p:cNvSpPr>
          <p:nvPr>
            <p:ph type="title"/>
          </p:nvPr>
        </p:nvSpPr>
        <p:spPr/>
        <p:txBody>
          <a:bodyPr/>
          <a:lstStyle/>
          <a:p>
            <a:r>
              <a:rPr lang="en-US" dirty="0" err="1"/>
              <a:t>Sommaire</a:t>
            </a:r>
            <a:r>
              <a:rPr lang="en-US" dirty="0"/>
              <a:t>:</a:t>
            </a:r>
          </a:p>
        </p:txBody>
      </p:sp>
      <p:sp>
        <p:nvSpPr>
          <p:cNvPr id="7" name="Arc 6"/>
          <p:cNvSpPr/>
          <p:nvPr/>
        </p:nvSpPr>
        <p:spPr>
          <a:xfrm>
            <a:off x="5336586" y="2339559"/>
            <a:ext cx="1579789" cy="1579791"/>
          </a:xfrm>
          <a:prstGeom prst="arc">
            <a:avLst>
              <a:gd name="adj1" fmla="val 7914138"/>
              <a:gd name="adj2" fmla="val 2868450"/>
            </a:avLst>
          </a:prstGeom>
          <a:ln w="88900">
            <a:solidFill>
              <a:schemeClr val="accent5"/>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3" name="Arc 12"/>
          <p:cNvSpPr/>
          <p:nvPr/>
        </p:nvSpPr>
        <p:spPr>
          <a:xfrm rot="10800000">
            <a:off x="6408382" y="3503833"/>
            <a:ext cx="1579789" cy="1579791"/>
          </a:xfrm>
          <a:prstGeom prst="arc">
            <a:avLst>
              <a:gd name="adj1" fmla="val 7914138"/>
              <a:gd name="adj2" fmla="val 2868450"/>
            </a:avLst>
          </a:prstGeom>
          <a:ln w="88900">
            <a:solidFill>
              <a:schemeClr val="accent6"/>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4" name="Arc 13"/>
          <p:cNvSpPr/>
          <p:nvPr/>
        </p:nvSpPr>
        <p:spPr>
          <a:xfrm rot="10800000">
            <a:off x="4268503" y="3503833"/>
            <a:ext cx="1579789" cy="1579791"/>
          </a:xfrm>
          <a:prstGeom prst="arc">
            <a:avLst>
              <a:gd name="adj1" fmla="val 7914138"/>
              <a:gd name="adj2" fmla="val 2868450"/>
            </a:avLst>
          </a:prstGeom>
          <a:ln w="88900">
            <a:solidFill>
              <a:schemeClr val="accent3"/>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5" name="Arc 14"/>
          <p:cNvSpPr/>
          <p:nvPr/>
        </p:nvSpPr>
        <p:spPr>
          <a:xfrm>
            <a:off x="3198083" y="2339559"/>
            <a:ext cx="1579789" cy="1579791"/>
          </a:xfrm>
          <a:prstGeom prst="arc">
            <a:avLst>
              <a:gd name="adj1" fmla="val 7914138"/>
              <a:gd name="adj2" fmla="val 2868450"/>
            </a:avLst>
          </a:prstGeom>
          <a:ln w="88900">
            <a:solidFill>
              <a:schemeClr val="accent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6" name="Arc 15"/>
          <p:cNvSpPr/>
          <p:nvPr/>
        </p:nvSpPr>
        <p:spPr>
          <a:xfrm>
            <a:off x="7475088" y="2339559"/>
            <a:ext cx="1579789" cy="1579791"/>
          </a:xfrm>
          <a:prstGeom prst="arc">
            <a:avLst>
              <a:gd name="adj1" fmla="val 7914138"/>
              <a:gd name="adj2" fmla="val 2868450"/>
            </a:avLst>
          </a:prstGeom>
          <a:ln w="88900">
            <a:solidFill>
              <a:schemeClr val="tx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17" name="Rectangle 16"/>
          <p:cNvSpPr/>
          <p:nvPr/>
        </p:nvSpPr>
        <p:spPr>
          <a:xfrm>
            <a:off x="472352" y="2608308"/>
            <a:ext cx="2235200" cy="399853"/>
          </a:xfrm>
          <a:prstGeom prst="rect">
            <a:avLst/>
          </a:prstGeom>
        </p:spPr>
        <p:txBody>
          <a:bodyPr wrap="square" lIns="121920" rIns="121920" bIns="60960">
            <a:spAutoFit/>
          </a:bodyPr>
          <a:lstStyle/>
          <a:p>
            <a:pPr algn="r">
              <a:lnSpc>
                <a:spcPct val="89000"/>
              </a:lnSpc>
            </a:pPr>
            <a:r>
              <a:rPr lang="en-US" sz="2133" dirty="0"/>
              <a:t>Introduction</a:t>
            </a:r>
          </a:p>
        </p:txBody>
      </p:sp>
      <p:grpSp>
        <p:nvGrpSpPr>
          <p:cNvPr id="5" name="Group 4"/>
          <p:cNvGrpSpPr/>
          <p:nvPr/>
        </p:nvGrpSpPr>
        <p:grpSpPr>
          <a:xfrm>
            <a:off x="4753596" y="4704312"/>
            <a:ext cx="609600" cy="609600"/>
            <a:chOff x="4753596" y="4704312"/>
            <a:chExt cx="609600" cy="609600"/>
          </a:xfrm>
        </p:grpSpPr>
        <p:sp>
          <p:nvSpPr>
            <p:cNvPr id="19" name="Oval 21"/>
            <p:cNvSpPr>
              <a:spLocks noChangeArrowheads="1"/>
            </p:cNvSpPr>
            <p:nvPr/>
          </p:nvSpPr>
          <p:spPr bwMode="auto">
            <a:xfrm>
              <a:off x="4753596" y="4704312"/>
              <a:ext cx="609600" cy="609600"/>
            </a:xfrm>
            <a:prstGeom prst="ellipse">
              <a:avLst/>
            </a:prstGeom>
            <a:solidFill>
              <a:schemeClr val="accent3"/>
            </a:solidFill>
            <a:ln w="19050" cap="rnd" cmpd="sng">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9" name="Group 38"/>
            <p:cNvGrpSpPr/>
            <p:nvPr/>
          </p:nvGrpSpPr>
          <p:grpSpPr>
            <a:xfrm>
              <a:off x="4946197" y="4781240"/>
              <a:ext cx="223865" cy="456277"/>
              <a:chOff x="3973513" y="2216150"/>
              <a:chExt cx="1192212" cy="2428875"/>
            </a:xfrm>
          </p:grpSpPr>
          <p:sp>
            <p:nvSpPr>
              <p:cNvPr id="20" name="Oval 22"/>
              <p:cNvSpPr>
                <a:spLocks noChangeArrowheads="1"/>
              </p:cNvSpPr>
              <p:nvPr/>
            </p:nvSpPr>
            <p:spPr bwMode="auto">
              <a:xfrm>
                <a:off x="4359275" y="2216150"/>
                <a:ext cx="420687" cy="419100"/>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1" name="Freeform 23"/>
              <p:cNvSpPr>
                <a:spLocks/>
              </p:cNvSpPr>
              <p:nvPr/>
            </p:nvSpPr>
            <p:spPr bwMode="auto">
              <a:xfrm>
                <a:off x="3973513" y="2736850"/>
                <a:ext cx="1192212" cy="1908175"/>
              </a:xfrm>
              <a:custGeom>
                <a:avLst/>
                <a:gdLst>
                  <a:gd name="T0" fmla="*/ 159 w 318"/>
                  <a:gd name="T1" fmla="*/ 0 h 509"/>
                  <a:gd name="T2" fmla="*/ 67 w 318"/>
                  <a:gd name="T3" fmla="*/ 37 h 509"/>
                  <a:gd name="T4" fmla="*/ 2 w 318"/>
                  <a:gd name="T5" fmla="*/ 227 h 509"/>
                  <a:gd name="T6" fmla="*/ 15 w 318"/>
                  <a:gd name="T7" fmla="*/ 247 h 509"/>
                  <a:gd name="T8" fmla="*/ 37 w 318"/>
                  <a:gd name="T9" fmla="*/ 239 h 509"/>
                  <a:gd name="T10" fmla="*/ 95 w 318"/>
                  <a:gd name="T11" fmla="*/ 110 h 509"/>
                  <a:gd name="T12" fmla="*/ 86 w 318"/>
                  <a:gd name="T13" fmla="*/ 490 h 509"/>
                  <a:gd name="T14" fmla="*/ 109 w 318"/>
                  <a:gd name="T15" fmla="*/ 509 h 509"/>
                  <a:gd name="T16" fmla="*/ 133 w 318"/>
                  <a:gd name="T17" fmla="*/ 490 h 509"/>
                  <a:gd name="T18" fmla="*/ 159 w 318"/>
                  <a:gd name="T19" fmla="*/ 267 h 509"/>
                  <a:gd name="T20" fmla="*/ 185 w 318"/>
                  <a:gd name="T21" fmla="*/ 490 h 509"/>
                  <a:gd name="T22" fmla="*/ 209 w 318"/>
                  <a:gd name="T23" fmla="*/ 509 h 509"/>
                  <a:gd name="T24" fmla="*/ 233 w 318"/>
                  <a:gd name="T25" fmla="*/ 490 h 509"/>
                  <a:gd name="T26" fmla="*/ 223 w 318"/>
                  <a:gd name="T27" fmla="*/ 110 h 509"/>
                  <a:gd name="T28" fmla="*/ 281 w 318"/>
                  <a:gd name="T29" fmla="*/ 239 h 509"/>
                  <a:gd name="T30" fmla="*/ 304 w 318"/>
                  <a:gd name="T31" fmla="*/ 247 h 509"/>
                  <a:gd name="T32" fmla="*/ 316 w 318"/>
                  <a:gd name="T33" fmla="*/ 227 h 509"/>
                  <a:gd name="T34" fmla="*/ 252 w 318"/>
                  <a:gd name="T35" fmla="*/ 37 h 509"/>
                  <a:gd name="T36" fmla="*/ 159 w 318"/>
                  <a:gd name="T37" fmla="*/ 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8" h="509">
                    <a:moveTo>
                      <a:pt x="159" y="0"/>
                    </a:moveTo>
                    <a:cubicBezTo>
                      <a:pt x="104" y="0"/>
                      <a:pt x="79" y="13"/>
                      <a:pt x="67" y="37"/>
                    </a:cubicBezTo>
                    <a:cubicBezTo>
                      <a:pt x="56" y="60"/>
                      <a:pt x="3" y="227"/>
                      <a:pt x="2" y="227"/>
                    </a:cubicBezTo>
                    <a:cubicBezTo>
                      <a:pt x="0" y="235"/>
                      <a:pt x="6" y="244"/>
                      <a:pt x="15" y="247"/>
                    </a:cubicBezTo>
                    <a:cubicBezTo>
                      <a:pt x="24" y="250"/>
                      <a:pt x="34" y="246"/>
                      <a:pt x="37" y="239"/>
                    </a:cubicBezTo>
                    <a:cubicBezTo>
                      <a:pt x="95" y="110"/>
                      <a:pt x="95" y="110"/>
                      <a:pt x="95" y="110"/>
                    </a:cubicBezTo>
                    <a:cubicBezTo>
                      <a:pt x="95" y="110"/>
                      <a:pt x="86" y="490"/>
                      <a:pt x="86" y="490"/>
                    </a:cubicBezTo>
                    <a:cubicBezTo>
                      <a:pt x="87" y="501"/>
                      <a:pt x="97" y="509"/>
                      <a:pt x="109" y="509"/>
                    </a:cubicBezTo>
                    <a:cubicBezTo>
                      <a:pt x="121" y="509"/>
                      <a:pt x="132" y="501"/>
                      <a:pt x="133" y="490"/>
                    </a:cubicBezTo>
                    <a:cubicBezTo>
                      <a:pt x="159" y="267"/>
                      <a:pt x="159" y="267"/>
                      <a:pt x="159" y="267"/>
                    </a:cubicBezTo>
                    <a:cubicBezTo>
                      <a:pt x="185" y="490"/>
                      <a:pt x="185" y="490"/>
                      <a:pt x="185" y="490"/>
                    </a:cubicBezTo>
                    <a:cubicBezTo>
                      <a:pt x="186" y="501"/>
                      <a:pt x="197" y="509"/>
                      <a:pt x="209" y="509"/>
                    </a:cubicBezTo>
                    <a:cubicBezTo>
                      <a:pt x="221" y="509"/>
                      <a:pt x="232" y="501"/>
                      <a:pt x="233" y="490"/>
                    </a:cubicBezTo>
                    <a:cubicBezTo>
                      <a:pt x="232" y="490"/>
                      <a:pt x="223" y="110"/>
                      <a:pt x="223" y="110"/>
                    </a:cubicBezTo>
                    <a:cubicBezTo>
                      <a:pt x="281" y="239"/>
                      <a:pt x="281" y="239"/>
                      <a:pt x="281" y="239"/>
                    </a:cubicBezTo>
                    <a:cubicBezTo>
                      <a:pt x="285" y="246"/>
                      <a:pt x="295" y="250"/>
                      <a:pt x="304" y="247"/>
                    </a:cubicBezTo>
                    <a:cubicBezTo>
                      <a:pt x="312" y="244"/>
                      <a:pt x="318" y="235"/>
                      <a:pt x="316" y="227"/>
                    </a:cubicBezTo>
                    <a:cubicBezTo>
                      <a:pt x="316" y="227"/>
                      <a:pt x="262" y="60"/>
                      <a:pt x="252" y="37"/>
                    </a:cubicBezTo>
                    <a:cubicBezTo>
                      <a:pt x="240" y="13"/>
                      <a:pt x="215" y="0"/>
                      <a:pt x="159"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3" name="Group 2"/>
          <p:cNvGrpSpPr/>
          <p:nvPr/>
        </p:nvGrpSpPr>
        <p:grpSpPr>
          <a:xfrm>
            <a:off x="3683177" y="2051161"/>
            <a:ext cx="609600" cy="609600"/>
            <a:chOff x="3683177" y="2051161"/>
            <a:chExt cx="609600" cy="609600"/>
          </a:xfrm>
        </p:grpSpPr>
        <p:sp>
          <p:nvSpPr>
            <p:cNvPr id="22" name="Oval 6"/>
            <p:cNvSpPr>
              <a:spLocks noChangeArrowheads="1"/>
            </p:cNvSpPr>
            <p:nvPr/>
          </p:nvSpPr>
          <p:spPr bwMode="auto">
            <a:xfrm>
              <a:off x="3683177" y="2051161"/>
              <a:ext cx="609600" cy="609600"/>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nvGrpSpPr>
            <p:cNvPr id="23" name="Group 22"/>
            <p:cNvGrpSpPr/>
            <p:nvPr/>
          </p:nvGrpSpPr>
          <p:grpSpPr>
            <a:xfrm>
              <a:off x="3810700" y="2149605"/>
              <a:ext cx="354821" cy="398841"/>
              <a:chOff x="2776765" y="2933860"/>
              <a:chExt cx="837724" cy="941652"/>
            </a:xfrm>
          </p:grpSpPr>
          <p:sp>
            <p:nvSpPr>
              <p:cNvPr id="24" name="Freeform 11"/>
              <p:cNvSpPr>
                <a:spLocks/>
              </p:cNvSpPr>
              <p:nvPr/>
            </p:nvSpPr>
            <p:spPr bwMode="auto">
              <a:xfrm>
                <a:off x="3068394" y="3386105"/>
                <a:ext cx="228642" cy="361544"/>
              </a:xfrm>
              <a:custGeom>
                <a:avLst/>
                <a:gdLst>
                  <a:gd name="T0" fmla="*/ 154 w 154"/>
                  <a:gd name="T1" fmla="*/ 38 h 243"/>
                  <a:gd name="T2" fmla="*/ 89 w 154"/>
                  <a:gd name="T3" fmla="*/ 0 h 243"/>
                  <a:gd name="T4" fmla="*/ 0 w 154"/>
                  <a:gd name="T5" fmla="*/ 121 h 243"/>
                  <a:gd name="T6" fmla="*/ 89 w 154"/>
                  <a:gd name="T7" fmla="*/ 243 h 243"/>
                  <a:gd name="T8" fmla="*/ 154 w 154"/>
                  <a:gd name="T9" fmla="*/ 204 h 243"/>
                </a:gdLst>
                <a:ahLst/>
                <a:cxnLst>
                  <a:cxn ang="0">
                    <a:pos x="T0" y="T1"/>
                  </a:cxn>
                  <a:cxn ang="0">
                    <a:pos x="T2" y="T3"/>
                  </a:cxn>
                  <a:cxn ang="0">
                    <a:pos x="T4" y="T5"/>
                  </a:cxn>
                  <a:cxn ang="0">
                    <a:pos x="T6" y="T7"/>
                  </a:cxn>
                  <a:cxn ang="0">
                    <a:pos x="T8" y="T9"/>
                  </a:cxn>
                </a:cxnLst>
                <a:rect l="0" t="0" r="r" b="b"/>
                <a:pathLst>
                  <a:path w="154" h="243">
                    <a:moveTo>
                      <a:pt x="154" y="38"/>
                    </a:moveTo>
                    <a:cubicBezTo>
                      <a:pt x="138" y="15"/>
                      <a:pt x="118" y="0"/>
                      <a:pt x="89" y="0"/>
                    </a:cubicBezTo>
                    <a:cubicBezTo>
                      <a:pt x="34" y="0"/>
                      <a:pt x="0" y="48"/>
                      <a:pt x="0" y="121"/>
                    </a:cubicBezTo>
                    <a:cubicBezTo>
                      <a:pt x="0" y="194"/>
                      <a:pt x="34" y="243"/>
                      <a:pt x="89" y="243"/>
                    </a:cubicBezTo>
                    <a:cubicBezTo>
                      <a:pt x="118" y="243"/>
                      <a:pt x="138" y="228"/>
                      <a:pt x="154" y="204"/>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5" name="Line 12"/>
              <p:cNvSpPr>
                <a:spLocks noChangeShapeType="1"/>
              </p:cNvSpPr>
              <p:nvPr/>
            </p:nvSpPr>
            <p:spPr bwMode="auto">
              <a:xfrm>
                <a:off x="3017375" y="3527196"/>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6" name="Line 13"/>
              <p:cNvSpPr>
                <a:spLocks noChangeShapeType="1"/>
              </p:cNvSpPr>
              <p:nvPr/>
            </p:nvSpPr>
            <p:spPr bwMode="auto">
              <a:xfrm>
                <a:off x="3017375" y="3607819"/>
                <a:ext cx="183292" cy="0"/>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7" name="Freeform 26"/>
              <p:cNvSpPr>
                <a:spLocks/>
              </p:cNvSpPr>
              <p:nvPr/>
            </p:nvSpPr>
            <p:spPr bwMode="auto">
              <a:xfrm>
                <a:off x="3093589" y="3247534"/>
                <a:ext cx="203447" cy="30234"/>
              </a:xfrm>
              <a:custGeom>
                <a:avLst/>
                <a:gdLst>
                  <a:gd name="T0" fmla="*/ 137 w 137"/>
                  <a:gd name="T1" fmla="*/ 0 h 20"/>
                  <a:gd name="T2" fmla="*/ 69 w 137"/>
                  <a:gd name="T3" fmla="*/ 20 h 20"/>
                  <a:gd name="T4" fmla="*/ 0 w 137"/>
                  <a:gd name="T5" fmla="*/ 0 h 20"/>
                </a:gdLst>
                <a:ahLst/>
                <a:cxnLst>
                  <a:cxn ang="0">
                    <a:pos x="T0" y="T1"/>
                  </a:cxn>
                  <a:cxn ang="0">
                    <a:pos x="T2" y="T3"/>
                  </a:cxn>
                  <a:cxn ang="0">
                    <a:pos x="T4" y="T5"/>
                  </a:cxn>
                </a:cxnLst>
                <a:rect l="0" t="0" r="r" b="b"/>
                <a:pathLst>
                  <a:path w="137" h="20">
                    <a:moveTo>
                      <a:pt x="137" y="0"/>
                    </a:moveTo>
                    <a:cubicBezTo>
                      <a:pt x="137" y="0"/>
                      <a:pt x="133" y="20"/>
                      <a:pt x="69" y="20"/>
                    </a:cubicBezTo>
                    <a:cubicBezTo>
                      <a:pt x="4" y="20"/>
                      <a:pt x="0" y="0"/>
                      <a:pt x="0" y="0"/>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28" name="Freeform 27"/>
              <p:cNvSpPr>
                <a:spLocks/>
              </p:cNvSpPr>
              <p:nvPr/>
            </p:nvSpPr>
            <p:spPr bwMode="auto">
              <a:xfrm>
                <a:off x="2776765" y="2933860"/>
                <a:ext cx="837724" cy="941652"/>
              </a:xfrm>
              <a:custGeom>
                <a:avLst/>
                <a:gdLst>
                  <a:gd name="T0" fmla="*/ 282 w 563"/>
                  <a:gd name="T1" fmla="*/ 0 h 633"/>
                  <a:gd name="T2" fmla="*/ 332 w 563"/>
                  <a:gd name="T3" fmla="*/ 29 h 633"/>
                  <a:gd name="T4" fmla="*/ 388 w 563"/>
                  <a:gd name="T5" fmla="*/ 46 h 633"/>
                  <a:gd name="T6" fmla="*/ 435 w 563"/>
                  <a:gd name="T7" fmla="*/ 68 h 633"/>
                  <a:gd name="T8" fmla="*/ 350 w 563"/>
                  <a:gd name="T9" fmla="*/ 211 h 633"/>
                  <a:gd name="T10" fmla="*/ 563 w 563"/>
                  <a:gd name="T11" fmla="*/ 455 h 633"/>
                  <a:gd name="T12" fmla="*/ 282 w 563"/>
                  <a:gd name="T13" fmla="*/ 633 h 633"/>
                  <a:gd name="T14" fmla="*/ 0 w 563"/>
                  <a:gd name="T15" fmla="*/ 455 h 633"/>
                  <a:gd name="T16" fmla="*/ 213 w 563"/>
                  <a:gd name="T17" fmla="*/ 211 h 633"/>
                  <a:gd name="T18" fmla="*/ 128 w 563"/>
                  <a:gd name="T19" fmla="*/ 68 h 633"/>
                  <a:gd name="T20" fmla="*/ 175 w 563"/>
                  <a:gd name="T21" fmla="*/ 46 h 633"/>
                  <a:gd name="T22" fmla="*/ 231 w 563"/>
                  <a:gd name="T23" fmla="*/ 29 h 633"/>
                  <a:gd name="T24" fmla="*/ 282 w 563"/>
                  <a:gd name="T25" fmla="*/ 0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3" h="633">
                    <a:moveTo>
                      <a:pt x="282" y="0"/>
                    </a:moveTo>
                    <a:cubicBezTo>
                      <a:pt x="306" y="0"/>
                      <a:pt x="319" y="15"/>
                      <a:pt x="332" y="29"/>
                    </a:cubicBezTo>
                    <a:cubicBezTo>
                      <a:pt x="348" y="46"/>
                      <a:pt x="364" y="58"/>
                      <a:pt x="388" y="46"/>
                    </a:cubicBezTo>
                    <a:cubicBezTo>
                      <a:pt x="427" y="28"/>
                      <a:pt x="464" y="41"/>
                      <a:pt x="435" y="68"/>
                    </a:cubicBezTo>
                    <a:cubicBezTo>
                      <a:pt x="430" y="73"/>
                      <a:pt x="350" y="130"/>
                      <a:pt x="350" y="211"/>
                    </a:cubicBezTo>
                    <a:cubicBezTo>
                      <a:pt x="436" y="240"/>
                      <a:pt x="563" y="338"/>
                      <a:pt x="563" y="455"/>
                    </a:cubicBezTo>
                    <a:cubicBezTo>
                      <a:pt x="563" y="572"/>
                      <a:pt x="513" y="633"/>
                      <a:pt x="282" y="633"/>
                    </a:cubicBezTo>
                    <a:cubicBezTo>
                      <a:pt x="50" y="633"/>
                      <a:pt x="0" y="572"/>
                      <a:pt x="0" y="455"/>
                    </a:cubicBezTo>
                    <a:cubicBezTo>
                      <a:pt x="0" y="338"/>
                      <a:pt x="127" y="240"/>
                      <a:pt x="213" y="211"/>
                    </a:cubicBezTo>
                    <a:cubicBezTo>
                      <a:pt x="213" y="130"/>
                      <a:pt x="134" y="73"/>
                      <a:pt x="128" y="68"/>
                    </a:cubicBezTo>
                    <a:cubicBezTo>
                      <a:pt x="99" y="41"/>
                      <a:pt x="136" y="28"/>
                      <a:pt x="175" y="46"/>
                    </a:cubicBezTo>
                    <a:cubicBezTo>
                      <a:pt x="199" y="58"/>
                      <a:pt x="215" y="46"/>
                      <a:pt x="231" y="29"/>
                    </a:cubicBezTo>
                    <a:cubicBezTo>
                      <a:pt x="244" y="15"/>
                      <a:pt x="257" y="0"/>
                      <a:pt x="282" y="0"/>
                    </a:cubicBez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grpSp>
        <p:nvGrpSpPr>
          <p:cNvPr id="9" name="Group 8"/>
          <p:cNvGrpSpPr/>
          <p:nvPr/>
        </p:nvGrpSpPr>
        <p:grpSpPr>
          <a:xfrm>
            <a:off x="5821680" y="2051161"/>
            <a:ext cx="609600" cy="609600"/>
            <a:chOff x="5821680" y="2051161"/>
            <a:chExt cx="609600" cy="609600"/>
          </a:xfrm>
        </p:grpSpPr>
        <p:sp>
          <p:nvSpPr>
            <p:cNvPr id="30" name="Oval 10"/>
            <p:cNvSpPr>
              <a:spLocks noChangeArrowheads="1"/>
            </p:cNvSpPr>
            <p:nvPr/>
          </p:nvSpPr>
          <p:spPr bwMode="auto">
            <a:xfrm>
              <a:off x="5821680" y="2051161"/>
              <a:ext cx="609600" cy="609600"/>
            </a:xfrm>
            <a:prstGeom prst="ellipse">
              <a:avLst/>
            </a:prstGeom>
            <a:solidFill>
              <a:schemeClr val="accent5"/>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31" name="Group 30"/>
            <p:cNvGrpSpPr/>
            <p:nvPr/>
          </p:nvGrpSpPr>
          <p:grpSpPr>
            <a:xfrm>
              <a:off x="6000237" y="2181142"/>
              <a:ext cx="257025" cy="348572"/>
              <a:chOff x="5150751" y="1402339"/>
              <a:chExt cx="504790" cy="684585"/>
            </a:xfrm>
          </p:grpSpPr>
          <p:sp>
            <p:nvSpPr>
              <p:cNvPr id="32" name="Freeform 48"/>
              <p:cNvSpPr>
                <a:spLocks/>
              </p:cNvSpPr>
              <p:nvPr/>
            </p:nvSpPr>
            <p:spPr bwMode="auto">
              <a:xfrm>
                <a:off x="5150751" y="1663383"/>
                <a:ext cx="504790" cy="423541"/>
              </a:xfrm>
              <a:custGeom>
                <a:avLst/>
                <a:gdLst>
                  <a:gd name="T0" fmla="*/ 408 w 408"/>
                  <a:gd name="T1" fmla="*/ 298 h 342"/>
                  <a:gd name="T2" fmla="*/ 365 w 408"/>
                  <a:gd name="T3" fmla="*/ 342 h 342"/>
                  <a:gd name="T4" fmla="*/ 44 w 408"/>
                  <a:gd name="T5" fmla="*/ 342 h 342"/>
                  <a:gd name="T6" fmla="*/ 0 w 408"/>
                  <a:gd name="T7" fmla="*/ 298 h 342"/>
                  <a:gd name="T8" fmla="*/ 0 w 408"/>
                  <a:gd name="T9" fmla="*/ 43 h 342"/>
                  <a:gd name="T10" fmla="*/ 44 w 408"/>
                  <a:gd name="T11" fmla="*/ 0 h 342"/>
                  <a:gd name="T12" fmla="*/ 365 w 408"/>
                  <a:gd name="T13" fmla="*/ 0 h 342"/>
                  <a:gd name="T14" fmla="*/ 408 w 408"/>
                  <a:gd name="T15" fmla="*/ 43 h 342"/>
                  <a:gd name="T16" fmla="*/ 408 w 408"/>
                  <a:gd name="T17" fmla="*/ 298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8" h="342">
                    <a:moveTo>
                      <a:pt x="408" y="298"/>
                    </a:moveTo>
                    <a:cubicBezTo>
                      <a:pt x="408" y="322"/>
                      <a:pt x="389" y="342"/>
                      <a:pt x="365" y="342"/>
                    </a:cubicBezTo>
                    <a:cubicBezTo>
                      <a:pt x="44" y="342"/>
                      <a:pt x="44" y="342"/>
                      <a:pt x="44" y="342"/>
                    </a:cubicBezTo>
                    <a:cubicBezTo>
                      <a:pt x="20" y="342"/>
                      <a:pt x="0" y="322"/>
                      <a:pt x="0" y="298"/>
                    </a:cubicBezTo>
                    <a:cubicBezTo>
                      <a:pt x="0" y="43"/>
                      <a:pt x="0" y="43"/>
                      <a:pt x="0" y="43"/>
                    </a:cubicBezTo>
                    <a:cubicBezTo>
                      <a:pt x="0" y="19"/>
                      <a:pt x="20" y="0"/>
                      <a:pt x="44" y="0"/>
                    </a:cubicBezTo>
                    <a:cubicBezTo>
                      <a:pt x="365" y="0"/>
                      <a:pt x="365" y="0"/>
                      <a:pt x="365" y="0"/>
                    </a:cubicBezTo>
                    <a:cubicBezTo>
                      <a:pt x="389" y="0"/>
                      <a:pt x="408" y="19"/>
                      <a:pt x="408" y="43"/>
                    </a:cubicBezTo>
                    <a:lnTo>
                      <a:pt x="408" y="298"/>
                    </a:lnTo>
                    <a:close/>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3" name="Freeform 49"/>
              <p:cNvSpPr>
                <a:spLocks/>
              </p:cNvSpPr>
              <p:nvPr/>
            </p:nvSpPr>
            <p:spPr bwMode="auto">
              <a:xfrm>
                <a:off x="5237241" y="1402339"/>
                <a:ext cx="331809" cy="261044"/>
              </a:xfrm>
              <a:custGeom>
                <a:avLst/>
                <a:gdLst>
                  <a:gd name="T0" fmla="*/ 0 w 268"/>
                  <a:gd name="T1" fmla="*/ 211 h 211"/>
                  <a:gd name="T2" fmla="*/ 0 w 268"/>
                  <a:gd name="T3" fmla="*/ 134 h 211"/>
                  <a:gd name="T4" fmla="*/ 134 w 268"/>
                  <a:gd name="T5" fmla="*/ 0 h 211"/>
                  <a:gd name="T6" fmla="*/ 268 w 268"/>
                  <a:gd name="T7" fmla="*/ 134 h 211"/>
                  <a:gd name="T8" fmla="*/ 268 w 268"/>
                  <a:gd name="T9" fmla="*/ 211 h 211"/>
                </a:gdLst>
                <a:ahLst/>
                <a:cxnLst>
                  <a:cxn ang="0">
                    <a:pos x="T0" y="T1"/>
                  </a:cxn>
                  <a:cxn ang="0">
                    <a:pos x="T2" y="T3"/>
                  </a:cxn>
                  <a:cxn ang="0">
                    <a:pos x="T4" y="T5"/>
                  </a:cxn>
                  <a:cxn ang="0">
                    <a:pos x="T6" y="T7"/>
                  </a:cxn>
                  <a:cxn ang="0">
                    <a:pos x="T8" y="T9"/>
                  </a:cxn>
                </a:cxnLst>
                <a:rect l="0" t="0" r="r" b="b"/>
                <a:pathLst>
                  <a:path w="268" h="211">
                    <a:moveTo>
                      <a:pt x="0" y="211"/>
                    </a:moveTo>
                    <a:cubicBezTo>
                      <a:pt x="0" y="134"/>
                      <a:pt x="0" y="134"/>
                      <a:pt x="0" y="134"/>
                    </a:cubicBezTo>
                    <a:cubicBezTo>
                      <a:pt x="0" y="60"/>
                      <a:pt x="60" y="0"/>
                      <a:pt x="134" y="0"/>
                    </a:cubicBezTo>
                    <a:cubicBezTo>
                      <a:pt x="208" y="0"/>
                      <a:pt x="268" y="60"/>
                      <a:pt x="268" y="134"/>
                    </a:cubicBezTo>
                    <a:cubicBezTo>
                      <a:pt x="268" y="211"/>
                      <a:pt x="268" y="211"/>
                      <a:pt x="268" y="211"/>
                    </a:cubicBezTo>
                  </a:path>
                </a:pathLst>
              </a:cu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4" name="Oval 50"/>
              <p:cNvSpPr>
                <a:spLocks noChangeArrowheads="1"/>
              </p:cNvSpPr>
              <p:nvPr/>
            </p:nvSpPr>
            <p:spPr bwMode="auto">
              <a:xfrm>
                <a:off x="5377198" y="1815920"/>
                <a:ext cx="52943" cy="52943"/>
              </a:xfrm>
              <a:prstGeom prst="ellipse">
                <a:avLst/>
              </a:prstGeom>
              <a:noFill/>
              <a:ln w="15875" cap="rnd" cmpd="sng">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35" name="Line 51"/>
              <p:cNvSpPr>
                <a:spLocks noChangeShapeType="1"/>
              </p:cNvSpPr>
              <p:nvPr/>
            </p:nvSpPr>
            <p:spPr bwMode="auto">
              <a:xfrm>
                <a:off x="5402883" y="1868863"/>
                <a:ext cx="0" cy="60805"/>
              </a:xfrm>
              <a:prstGeom prst="line">
                <a:avLst/>
              </a:prstGeom>
              <a:noFill/>
              <a:ln w="15875" cap="rnd" cmpd="sng">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sp>
        <p:nvSpPr>
          <p:cNvPr id="44" name="Rectangle 43"/>
          <p:cNvSpPr/>
          <p:nvPr/>
        </p:nvSpPr>
        <p:spPr>
          <a:xfrm>
            <a:off x="3432256" y="2738388"/>
            <a:ext cx="1111443" cy="692113"/>
          </a:xfrm>
          <a:prstGeom prst="rect">
            <a:avLst/>
          </a:prstGeom>
        </p:spPr>
        <p:txBody>
          <a:bodyPr wrap="square" lIns="121920" rIns="121920" bIns="60960">
            <a:spAutoFit/>
          </a:bodyPr>
          <a:lstStyle/>
          <a:p>
            <a:pPr algn="ctr">
              <a:lnSpc>
                <a:spcPct val="89000"/>
              </a:lnSpc>
            </a:pPr>
            <a:r>
              <a:rPr lang="en-US" sz="4267" dirty="0"/>
              <a:t>01</a:t>
            </a:r>
          </a:p>
        </p:txBody>
      </p:sp>
      <p:sp>
        <p:nvSpPr>
          <p:cNvPr id="45" name="Rectangle 44"/>
          <p:cNvSpPr/>
          <p:nvPr/>
        </p:nvSpPr>
        <p:spPr>
          <a:xfrm>
            <a:off x="4502675" y="3965051"/>
            <a:ext cx="1111443" cy="692113"/>
          </a:xfrm>
          <a:prstGeom prst="rect">
            <a:avLst/>
          </a:prstGeom>
        </p:spPr>
        <p:txBody>
          <a:bodyPr wrap="square" lIns="121920" rIns="121920" bIns="60960">
            <a:spAutoFit/>
          </a:bodyPr>
          <a:lstStyle/>
          <a:p>
            <a:pPr algn="ctr">
              <a:lnSpc>
                <a:spcPct val="89000"/>
              </a:lnSpc>
            </a:pPr>
            <a:r>
              <a:rPr lang="en-US" sz="4267" dirty="0"/>
              <a:t>02</a:t>
            </a:r>
          </a:p>
        </p:txBody>
      </p:sp>
      <p:sp>
        <p:nvSpPr>
          <p:cNvPr id="46" name="Rectangle 45"/>
          <p:cNvSpPr/>
          <p:nvPr/>
        </p:nvSpPr>
        <p:spPr>
          <a:xfrm>
            <a:off x="6642553" y="3965051"/>
            <a:ext cx="1111443" cy="692113"/>
          </a:xfrm>
          <a:prstGeom prst="rect">
            <a:avLst/>
          </a:prstGeom>
        </p:spPr>
        <p:txBody>
          <a:bodyPr wrap="square" lIns="121920" rIns="121920" bIns="60960">
            <a:spAutoFit/>
          </a:bodyPr>
          <a:lstStyle/>
          <a:p>
            <a:pPr algn="ctr">
              <a:lnSpc>
                <a:spcPct val="89000"/>
              </a:lnSpc>
            </a:pPr>
            <a:r>
              <a:rPr lang="en-US" sz="4267" dirty="0"/>
              <a:t>04</a:t>
            </a:r>
          </a:p>
        </p:txBody>
      </p:sp>
      <p:sp>
        <p:nvSpPr>
          <p:cNvPr id="47" name="Rectangle 46"/>
          <p:cNvSpPr/>
          <p:nvPr/>
        </p:nvSpPr>
        <p:spPr>
          <a:xfrm>
            <a:off x="5570759" y="2738388"/>
            <a:ext cx="1111443" cy="692113"/>
          </a:xfrm>
          <a:prstGeom prst="rect">
            <a:avLst/>
          </a:prstGeom>
        </p:spPr>
        <p:txBody>
          <a:bodyPr wrap="square" lIns="121920" rIns="121920" bIns="60960">
            <a:spAutoFit/>
          </a:bodyPr>
          <a:lstStyle/>
          <a:p>
            <a:pPr algn="ctr">
              <a:lnSpc>
                <a:spcPct val="89000"/>
              </a:lnSpc>
            </a:pPr>
            <a:r>
              <a:rPr lang="en-US" sz="4267" dirty="0"/>
              <a:t>03</a:t>
            </a:r>
          </a:p>
        </p:txBody>
      </p:sp>
      <p:grpSp>
        <p:nvGrpSpPr>
          <p:cNvPr id="6" name="Group 5"/>
          <p:cNvGrpSpPr/>
          <p:nvPr/>
        </p:nvGrpSpPr>
        <p:grpSpPr>
          <a:xfrm>
            <a:off x="6893475" y="4704312"/>
            <a:ext cx="609600" cy="609600"/>
            <a:chOff x="6893475" y="4704312"/>
            <a:chExt cx="609600" cy="609600"/>
          </a:xfrm>
        </p:grpSpPr>
        <p:sp>
          <p:nvSpPr>
            <p:cNvPr id="50" name="Oval 6"/>
            <p:cNvSpPr>
              <a:spLocks noChangeArrowheads="1"/>
            </p:cNvSpPr>
            <p:nvPr/>
          </p:nvSpPr>
          <p:spPr bwMode="auto">
            <a:xfrm>
              <a:off x="6893475" y="4704312"/>
              <a:ext cx="609600" cy="609600"/>
            </a:xfrm>
            <a:prstGeom prst="ellipse">
              <a:avLst/>
            </a:prstGeom>
            <a:solidFill>
              <a:schemeClr val="accent6"/>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p>
          </p:txBody>
        </p:sp>
        <p:grpSp>
          <p:nvGrpSpPr>
            <p:cNvPr id="2" name="Group 1"/>
            <p:cNvGrpSpPr/>
            <p:nvPr/>
          </p:nvGrpSpPr>
          <p:grpSpPr>
            <a:xfrm>
              <a:off x="7047705" y="4855952"/>
              <a:ext cx="301139" cy="306320"/>
              <a:chOff x="5285779" y="3641964"/>
              <a:chExt cx="225854" cy="229740"/>
            </a:xfrm>
          </p:grpSpPr>
          <p:sp>
            <p:nvSpPr>
              <p:cNvPr id="67" name="Oval 43"/>
              <p:cNvSpPr>
                <a:spLocks noChangeArrowheads="1"/>
              </p:cNvSpPr>
              <p:nvPr/>
            </p:nvSpPr>
            <p:spPr bwMode="auto">
              <a:xfrm>
                <a:off x="5285779" y="3720853"/>
                <a:ext cx="72132" cy="71963"/>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8" name="Oval 44"/>
              <p:cNvSpPr>
                <a:spLocks noChangeArrowheads="1"/>
              </p:cNvSpPr>
              <p:nvPr/>
            </p:nvSpPr>
            <p:spPr bwMode="auto">
              <a:xfrm>
                <a:off x="5439840" y="3799572"/>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69" name="Oval 45"/>
              <p:cNvSpPr>
                <a:spLocks noChangeArrowheads="1"/>
              </p:cNvSpPr>
              <p:nvPr/>
            </p:nvSpPr>
            <p:spPr bwMode="auto">
              <a:xfrm>
                <a:off x="5439840" y="3641964"/>
                <a:ext cx="71793" cy="72132"/>
              </a:xfrm>
              <a:prstGeom prst="ellipse">
                <a:avLst/>
              </a:prstGeom>
              <a:noFill/>
              <a:ln w="15875" cap="rnd">
                <a:solidFill>
                  <a:srgbClr val="FFFFFF"/>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0" name="Line 46"/>
              <p:cNvSpPr>
                <a:spLocks noChangeShapeType="1"/>
              </p:cNvSpPr>
              <p:nvPr/>
            </p:nvSpPr>
            <p:spPr bwMode="auto">
              <a:xfrm>
                <a:off x="5354025" y="3773220"/>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sp>
            <p:nvSpPr>
              <p:cNvPr id="71" name="Line 47"/>
              <p:cNvSpPr>
                <a:spLocks noChangeShapeType="1"/>
              </p:cNvSpPr>
              <p:nvPr/>
            </p:nvSpPr>
            <p:spPr bwMode="auto">
              <a:xfrm flipH="1">
                <a:off x="5354025" y="3694669"/>
                <a:ext cx="89700" cy="45779"/>
              </a:xfrm>
              <a:prstGeom prst="line">
                <a:avLst/>
              </a:prstGeom>
              <a:noFill/>
              <a:ln w="15875" cap="rnd">
                <a:solidFill>
                  <a:srgbClr val="FFFFFF"/>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en-US" sz="3200"/>
              </a:p>
            </p:txBody>
          </p:sp>
        </p:grpSp>
      </p:grpSp>
      <p:cxnSp>
        <p:nvCxnSpPr>
          <p:cNvPr id="74" name="Straight Connector 73"/>
          <p:cNvCxnSpPr/>
          <p:nvPr/>
        </p:nvCxnSpPr>
        <p:spPr>
          <a:xfrm flipH="1">
            <a:off x="2844800" y="3071868"/>
            <a:ext cx="304800" cy="1"/>
          </a:xfrm>
          <a:prstGeom prst="line">
            <a:avLst/>
          </a:prstGeom>
          <a:ln w="12700" cmpd="sng">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81" name="Rectangle 80"/>
          <p:cNvSpPr/>
          <p:nvPr/>
        </p:nvSpPr>
        <p:spPr>
          <a:xfrm>
            <a:off x="8229600" y="5189492"/>
            <a:ext cx="2235200" cy="399853"/>
          </a:xfrm>
          <a:prstGeom prst="rect">
            <a:avLst/>
          </a:prstGeom>
        </p:spPr>
        <p:txBody>
          <a:bodyPr wrap="square" lIns="121920" rIns="121920" bIns="60960">
            <a:spAutoFit/>
          </a:bodyPr>
          <a:lstStyle/>
          <a:p>
            <a:pPr>
              <a:lnSpc>
                <a:spcPct val="89000"/>
              </a:lnSpc>
            </a:pPr>
            <a:r>
              <a:rPr lang="fr-FR" sz="2133" dirty="0"/>
              <a:t>Solution</a:t>
            </a:r>
            <a:endParaRPr lang="en-US" sz="1467" dirty="0"/>
          </a:p>
        </p:txBody>
      </p:sp>
      <p:sp>
        <p:nvSpPr>
          <p:cNvPr id="82" name="Rectangle 81"/>
          <p:cNvSpPr/>
          <p:nvPr/>
        </p:nvSpPr>
        <p:spPr>
          <a:xfrm>
            <a:off x="1785148" y="5189492"/>
            <a:ext cx="2235200" cy="399853"/>
          </a:xfrm>
          <a:prstGeom prst="rect">
            <a:avLst/>
          </a:prstGeom>
        </p:spPr>
        <p:txBody>
          <a:bodyPr wrap="square" lIns="121920" rIns="121920" bIns="60960">
            <a:spAutoFit/>
          </a:bodyPr>
          <a:lstStyle/>
          <a:p>
            <a:pPr algn="r">
              <a:lnSpc>
                <a:spcPct val="89000"/>
              </a:lnSpc>
            </a:pPr>
            <a:r>
              <a:rPr lang="en-US" sz="2133" dirty="0" err="1"/>
              <a:t>Problématique</a:t>
            </a:r>
            <a:endParaRPr lang="en-US" sz="2133" dirty="0"/>
          </a:p>
        </p:txBody>
      </p:sp>
      <p:sp>
        <p:nvSpPr>
          <p:cNvPr id="83" name="Freeform 82"/>
          <p:cNvSpPr/>
          <p:nvPr/>
        </p:nvSpPr>
        <p:spPr>
          <a:xfrm>
            <a:off x="7204447"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6"/>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5" name="Freeform 84"/>
          <p:cNvSpPr/>
          <p:nvPr/>
        </p:nvSpPr>
        <p:spPr>
          <a:xfrm flipH="1">
            <a:off x="4170029" y="5307066"/>
            <a:ext cx="891519" cy="342100"/>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3"/>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6" name="Freeform 85"/>
          <p:cNvSpPr/>
          <p:nvPr/>
        </p:nvSpPr>
        <p:spPr>
          <a:xfrm flipV="1">
            <a:off x="6120749" y="1823879"/>
            <a:ext cx="2616852" cy="248964"/>
          </a:xfrm>
          <a:custGeom>
            <a:avLst/>
            <a:gdLst>
              <a:gd name="connsiteX0" fmla="*/ 9167091 w 9167091"/>
              <a:gd name="connsiteY0" fmla="*/ 5137727 h 5149273"/>
              <a:gd name="connsiteX1" fmla="*/ 11546 w 9167091"/>
              <a:gd name="connsiteY1" fmla="*/ 5149273 h 5149273"/>
              <a:gd name="connsiteX2" fmla="*/ 0 w 9167091"/>
              <a:gd name="connsiteY2" fmla="*/ 0 h 5149273"/>
            </a:gdLst>
            <a:ahLst/>
            <a:cxnLst>
              <a:cxn ang="0">
                <a:pos x="connsiteX0" y="connsiteY0"/>
              </a:cxn>
              <a:cxn ang="0">
                <a:pos x="connsiteX1" y="connsiteY1"/>
              </a:cxn>
              <a:cxn ang="0">
                <a:pos x="connsiteX2" y="connsiteY2"/>
              </a:cxn>
            </a:cxnLst>
            <a:rect l="l" t="t" r="r" b="b"/>
            <a:pathLst>
              <a:path w="9167091" h="5149273">
                <a:moveTo>
                  <a:pt x="9167091" y="5137727"/>
                </a:moveTo>
                <a:lnTo>
                  <a:pt x="11546" y="5149273"/>
                </a:lnTo>
                <a:cubicBezTo>
                  <a:pt x="7697" y="3432849"/>
                  <a:pt x="3849" y="1716424"/>
                  <a:pt x="0" y="0"/>
                </a:cubicBezTo>
              </a:path>
            </a:pathLst>
          </a:custGeom>
          <a:ln w="12700" cmpd="sng">
            <a:solidFill>
              <a:schemeClr val="accent5"/>
            </a:solidFill>
            <a:headEnd type="oval" w="lg" len="lg"/>
            <a:tailEnd type="none" w="lg" len="lg"/>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sz="3200"/>
          </a:p>
        </p:txBody>
      </p:sp>
      <p:sp>
        <p:nvSpPr>
          <p:cNvPr id="87" name="Rectangle 86"/>
          <p:cNvSpPr/>
          <p:nvPr/>
        </p:nvSpPr>
        <p:spPr>
          <a:xfrm>
            <a:off x="8817099" y="1348468"/>
            <a:ext cx="2235200" cy="691984"/>
          </a:xfrm>
          <a:prstGeom prst="rect">
            <a:avLst/>
          </a:prstGeom>
        </p:spPr>
        <p:txBody>
          <a:bodyPr wrap="square" lIns="121920" rIns="121920" bIns="60960">
            <a:spAutoFit/>
          </a:bodyPr>
          <a:lstStyle/>
          <a:p>
            <a:pPr>
              <a:lnSpc>
                <a:spcPct val="89000"/>
              </a:lnSpc>
            </a:pPr>
            <a:r>
              <a:rPr lang="en-US" sz="2133" dirty="0"/>
              <a:t>Etude de </a:t>
            </a:r>
            <a:r>
              <a:rPr lang="en-US" sz="2133" dirty="0" err="1"/>
              <a:t>l’existant</a:t>
            </a:r>
            <a:endParaRPr lang="en-US" sz="2133" dirty="0"/>
          </a:p>
        </p:txBody>
      </p:sp>
      <p:pic>
        <p:nvPicPr>
          <p:cNvPr id="48" name="Google Shape;455;g85461d8b95_0_10">
            <a:extLst>
              <a:ext uri="{FF2B5EF4-FFF2-40B4-BE49-F238E27FC236}">
                <a16:creationId xmlns:a16="http://schemas.microsoft.com/office/drawing/2014/main" id="{1DF808DE-5E85-451C-963A-711369446D7F}"/>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3121239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250"/>
                                        <p:tgtEl>
                                          <p:spTgt spid="15"/>
                                        </p:tgtEl>
                                      </p:cBhvr>
                                    </p:animEffect>
                                  </p:childTnLst>
                                </p:cTn>
                              </p:par>
                              <p:par>
                                <p:cTn id="8" presetID="22" presetClass="entr" presetSubtype="8" fill="hold" grpId="0" nodeType="withEffect">
                                  <p:stCondLst>
                                    <p:cond delay="200"/>
                                  </p:stCondLst>
                                  <p:childTnLst>
                                    <p:set>
                                      <p:cBhvr>
                                        <p:cTn id="9" dur="1" fill="hold">
                                          <p:stCondLst>
                                            <p:cond delay="0"/>
                                          </p:stCondLst>
                                        </p:cTn>
                                        <p:tgtEl>
                                          <p:spTgt spid="14"/>
                                        </p:tgtEl>
                                        <p:attrNameLst>
                                          <p:attrName>style.visibility</p:attrName>
                                        </p:attrNameLst>
                                      </p:cBhvr>
                                      <p:to>
                                        <p:strVal val="visible"/>
                                      </p:to>
                                    </p:set>
                                    <p:animEffect transition="in" filter="wipe(left)">
                                      <p:cBhvr>
                                        <p:cTn id="10" dur="250"/>
                                        <p:tgtEl>
                                          <p:spTgt spid="14"/>
                                        </p:tgtEl>
                                      </p:cBhvr>
                                    </p:animEffect>
                                  </p:childTnLst>
                                </p:cTn>
                              </p:par>
                              <p:par>
                                <p:cTn id="11" presetID="22" presetClass="entr" presetSubtype="8" fill="hold" grpId="0" nodeType="withEffect">
                                  <p:stCondLst>
                                    <p:cond delay="45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50"/>
                                        <p:tgtEl>
                                          <p:spTgt spid="7"/>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13"/>
                                        </p:tgtEl>
                                        <p:attrNameLst>
                                          <p:attrName>style.visibility</p:attrName>
                                        </p:attrNameLst>
                                      </p:cBhvr>
                                      <p:to>
                                        <p:strVal val="visible"/>
                                      </p:to>
                                    </p:set>
                                    <p:animEffect transition="in" filter="wipe(left)">
                                      <p:cBhvr>
                                        <p:cTn id="16" dur="250"/>
                                        <p:tgtEl>
                                          <p:spTgt spid="13"/>
                                        </p:tgtEl>
                                      </p:cBhvr>
                                    </p:animEffect>
                                  </p:childTnLst>
                                </p:cTn>
                              </p:par>
                              <p:par>
                                <p:cTn id="17" presetID="22" presetClass="entr" presetSubtype="8" fill="hold" grpId="0" nodeType="withEffect">
                                  <p:stCondLst>
                                    <p:cond delay="95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250"/>
                                        <p:tgtEl>
                                          <p:spTgt spid="16"/>
                                        </p:tgtEl>
                                      </p:cBhvr>
                                    </p:animEffect>
                                  </p:childTnLst>
                                </p:cTn>
                              </p:par>
                              <p:par>
                                <p:cTn id="20" presetID="22" presetClass="entr" presetSubtype="2" fill="hold" nodeType="withEffect">
                                  <p:stCondLst>
                                    <p:cond delay="950"/>
                                  </p:stCondLst>
                                  <p:childTnLst>
                                    <p:set>
                                      <p:cBhvr>
                                        <p:cTn id="21" dur="1" fill="hold">
                                          <p:stCondLst>
                                            <p:cond delay="0"/>
                                          </p:stCondLst>
                                        </p:cTn>
                                        <p:tgtEl>
                                          <p:spTgt spid="74"/>
                                        </p:tgtEl>
                                        <p:attrNameLst>
                                          <p:attrName>style.visibility</p:attrName>
                                        </p:attrNameLst>
                                      </p:cBhvr>
                                      <p:to>
                                        <p:strVal val="visible"/>
                                      </p:to>
                                    </p:set>
                                    <p:animEffect transition="in" filter="wipe(right)">
                                      <p:cBhvr>
                                        <p:cTn id="22" dur="250"/>
                                        <p:tgtEl>
                                          <p:spTgt spid="74"/>
                                        </p:tgtEl>
                                      </p:cBhvr>
                                    </p:animEffect>
                                  </p:childTnLst>
                                </p:cTn>
                              </p:par>
                              <p:par>
                                <p:cTn id="23" presetID="10" presetClass="entr" presetSubtype="0" fill="hold" grpId="0" nodeType="withEffect">
                                  <p:stCondLst>
                                    <p:cond delay="110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250"/>
                                        <p:tgtEl>
                                          <p:spTgt spid="17"/>
                                        </p:tgtEl>
                                      </p:cBhvr>
                                    </p:animEffect>
                                  </p:childTnLst>
                                </p:cTn>
                              </p:par>
                              <p:par>
                                <p:cTn id="26" presetID="10" presetClass="entr" presetSubtype="0" fill="hold" grpId="0" nodeType="withEffect">
                                  <p:stCondLst>
                                    <p:cond delay="1100"/>
                                  </p:stCondLst>
                                  <p:childTnLst>
                                    <p:set>
                                      <p:cBhvr>
                                        <p:cTn id="27" dur="1" fill="hold">
                                          <p:stCondLst>
                                            <p:cond delay="0"/>
                                          </p:stCondLst>
                                        </p:cTn>
                                        <p:tgtEl>
                                          <p:spTgt spid="44"/>
                                        </p:tgtEl>
                                        <p:attrNameLst>
                                          <p:attrName>style.visibility</p:attrName>
                                        </p:attrNameLst>
                                      </p:cBhvr>
                                      <p:to>
                                        <p:strVal val="visible"/>
                                      </p:to>
                                    </p:set>
                                    <p:animEffect transition="in" filter="fade">
                                      <p:cBhvr>
                                        <p:cTn id="28" dur="250"/>
                                        <p:tgtEl>
                                          <p:spTgt spid="44"/>
                                        </p:tgtEl>
                                      </p:cBhvr>
                                    </p:animEffect>
                                  </p:childTnLst>
                                </p:cTn>
                              </p:par>
                              <p:par>
                                <p:cTn id="29" presetID="10" presetClass="entr" presetSubtype="0" fill="hold" nodeType="withEffect">
                                  <p:stCondLst>
                                    <p:cond delay="110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250"/>
                                        <p:tgtEl>
                                          <p:spTgt spid="3"/>
                                        </p:tgtEl>
                                      </p:cBhvr>
                                    </p:animEffect>
                                  </p:childTnLst>
                                </p:cTn>
                              </p:par>
                              <p:par>
                                <p:cTn id="32" presetID="22" presetClass="entr" presetSubtype="2" fill="hold" grpId="0" nodeType="withEffect">
                                  <p:stCondLst>
                                    <p:cond delay="1350"/>
                                  </p:stCondLst>
                                  <p:childTnLst>
                                    <p:set>
                                      <p:cBhvr>
                                        <p:cTn id="33" dur="1" fill="hold">
                                          <p:stCondLst>
                                            <p:cond delay="0"/>
                                          </p:stCondLst>
                                        </p:cTn>
                                        <p:tgtEl>
                                          <p:spTgt spid="85"/>
                                        </p:tgtEl>
                                        <p:attrNameLst>
                                          <p:attrName>style.visibility</p:attrName>
                                        </p:attrNameLst>
                                      </p:cBhvr>
                                      <p:to>
                                        <p:strVal val="visible"/>
                                      </p:to>
                                    </p:set>
                                    <p:animEffect transition="in" filter="wipe(right)">
                                      <p:cBhvr>
                                        <p:cTn id="34" dur="250"/>
                                        <p:tgtEl>
                                          <p:spTgt spid="85"/>
                                        </p:tgtEl>
                                      </p:cBhvr>
                                    </p:animEffect>
                                  </p:childTnLst>
                                </p:cTn>
                              </p:par>
                              <p:par>
                                <p:cTn id="35" presetID="10" presetClass="entr" presetSubtype="0" fill="hold" grpId="0" nodeType="withEffect">
                                  <p:stCondLst>
                                    <p:cond delay="1450"/>
                                  </p:stCondLst>
                                  <p:childTnLst>
                                    <p:set>
                                      <p:cBhvr>
                                        <p:cTn id="36" dur="1" fill="hold">
                                          <p:stCondLst>
                                            <p:cond delay="0"/>
                                          </p:stCondLst>
                                        </p:cTn>
                                        <p:tgtEl>
                                          <p:spTgt spid="82"/>
                                        </p:tgtEl>
                                        <p:attrNameLst>
                                          <p:attrName>style.visibility</p:attrName>
                                        </p:attrNameLst>
                                      </p:cBhvr>
                                      <p:to>
                                        <p:strVal val="visible"/>
                                      </p:to>
                                    </p:set>
                                    <p:animEffect transition="in" filter="fade">
                                      <p:cBhvr>
                                        <p:cTn id="37" dur="250"/>
                                        <p:tgtEl>
                                          <p:spTgt spid="82"/>
                                        </p:tgtEl>
                                      </p:cBhvr>
                                    </p:animEffect>
                                  </p:childTnLst>
                                </p:cTn>
                              </p:par>
                              <p:par>
                                <p:cTn id="38" presetID="10" presetClass="entr" presetSubtype="0" fill="hold" grpId="0" nodeType="withEffect">
                                  <p:stCondLst>
                                    <p:cond delay="1450"/>
                                  </p:stCondLst>
                                  <p:childTnLst>
                                    <p:set>
                                      <p:cBhvr>
                                        <p:cTn id="39" dur="1" fill="hold">
                                          <p:stCondLst>
                                            <p:cond delay="0"/>
                                          </p:stCondLst>
                                        </p:cTn>
                                        <p:tgtEl>
                                          <p:spTgt spid="45"/>
                                        </p:tgtEl>
                                        <p:attrNameLst>
                                          <p:attrName>style.visibility</p:attrName>
                                        </p:attrNameLst>
                                      </p:cBhvr>
                                      <p:to>
                                        <p:strVal val="visible"/>
                                      </p:to>
                                    </p:set>
                                    <p:animEffect transition="in" filter="fade">
                                      <p:cBhvr>
                                        <p:cTn id="40" dur="250"/>
                                        <p:tgtEl>
                                          <p:spTgt spid="45"/>
                                        </p:tgtEl>
                                      </p:cBhvr>
                                    </p:animEffect>
                                  </p:childTnLst>
                                </p:cTn>
                              </p:par>
                              <p:par>
                                <p:cTn id="41" presetID="10" presetClass="entr" presetSubtype="0" fill="hold" nodeType="withEffect">
                                  <p:stCondLst>
                                    <p:cond delay="1450"/>
                                  </p:stCondLst>
                                  <p:childTnLst>
                                    <p:set>
                                      <p:cBhvr>
                                        <p:cTn id="42" dur="1" fill="hold">
                                          <p:stCondLst>
                                            <p:cond delay="0"/>
                                          </p:stCondLst>
                                        </p:cTn>
                                        <p:tgtEl>
                                          <p:spTgt spid="5"/>
                                        </p:tgtEl>
                                        <p:attrNameLst>
                                          <p:attrName>style.visibility</p:attrName>
                                        </p:attrNameLst>
                                      </p:cBhvr>
                                      <p:to>
                                        <p:strVal val="visible"/>
                                      </p:to>
                                    </p:set>
                                    <p:animEffect transition="in" filter="fade">
                                      <p:cBhvr>
                                        <p:cTn id="43" dur="250"/>
                                        <p:tgtEl>
                                          <p:spTgt spid="5"/>
                                        </p:tgtEl>
                                      </p:cBhvr>
                                    </p:animEffect>
                                  </p:childTnLst>
                                </p:cTn>
                              </p:par>
                              <p:par>
                                <p:cTn id="44" presetID="22" presetClass="entr" presetSubtype="8" fill="hold" grpId="0" nodeType="withEffect">
                                  <p:stCondLst>
                                    <p:cond delay="1650"/>
                                  </p:stCondLst>
                                  <p:childTnLst>
                                    <p:set>
                                      <p:cBhvr>
                                        <p:cTn id="45" dur="1" fill="hold">
                                          <p:stCondLst>
                                            <p:cond delay="0"/>
                                          </p:stCondLst>
                                        </p:cTn>
                                        <p:tgtEl>
                                          <p:spTgt spid="86"/>
                                        </p:tgtEl>
                                        <p:attrNameLst>
                                          <p:attrName>style.visibility</p:attrName>
                                        </p:attrNameLst>
                                      </p:cBhvr>
                                      <p:to>
                                        <p:strVal val="visible"/>
                                      </p:to>
                                    </p:set>
                                    <p:animEffect transition="in" filter="wipe(left)">
                                      <p:cBhvr>
                                        <p:cTn id="46" dur="250"/>
                                        <p:tgtEl>
                                          <p:spTgt spid="86"/>
                                        </p:tgtEl>
                                      </p:cBhvr>
                                    </p:animEffect>
                                  </p:childTnLst>
                                </p:cTn>
                              </p:par>
                              <p:par>
                                <p:cTn id="47" presetID="10" presetClass="entr" presetSubtype="0" fill="hold" nodeType="withEffect">
                                  <p:stCondLst>
                                    <p:cond delay="16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childTnLst>
                                </p:cTn>
                              </p:par>
                              <p:par>
                                <p:cTn id="50" presetID="10" presetClass="entr" presetSubtype="0" fill="hold" grpId="0" nodeType="withEffect">
                                  <p:stCondLst>
                                    <p:cond delay="195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250"/>
                                        <p:tgtEl>
                                          <p:spTgt spid="47"/>
                                        </p:tgtEl>
                                      </p:cBhvr>
                                    </p:animEffect>
                                  </p:childTnLst>
                                </p:cTn>
                              </p:par>
                              <p:par>
                                <p:cTn id="53" presetID="10" presetClass="entr" presetSubtype="0" fill="hold" grpId="0" nodeType="withEffect">
                                  <p:stCondLst>
                                    <p:cond delay="1950"/>
                                  </p:stCondLst>
                                  <p:childTnLst>
                                    <p:set>
                                      <p:cBhvr>
                                        <p:cTn id="54" dur="1" fill="hold">
                                          <p:stCondLst>
                                            <p:cond delay="0"/>
                                          </p:stCondLst>
                                        </p:cTn>
                                        <p:tgtEl>
                                          <p:spTgt spid="87"/>
                                        </p:tgtEl>
                                        <p:attrNameLst>
                                          <p:attrName>style.visibility</p:attrName>
                                        </p:attrNameLst>
                                      </p:cBhvr>
                                      <p:to>
                                        <p:strVal val="visible"/>
                                      </p:to>
                                    </p:set>
                                    <p:animEffect transition="in" filter="fade">
                                      <p:cBhvr>
                                        <p:cTn id="55" dur="250"/>
                                        <p:tgtEl>
                                          <p:spTgt spid="87"/>
                                        </p:tgtEl>
                                      </p:cBhvr>
                                    </p:animEffect>
                                  </p:childTnLst>
                                </p:cTn>
                              </p:par>
                              <p:par>
                                <p:cTn id="56" presetID="10" presetClass="entr" presetSubtype="0" fill="hold" nodeType="withEffect">
                                  <p:stCondLst>
                                    <p:cond delay="195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250"/>
                                        <p:tgtEl>
                                          <p:spTgt spid="6"/>
                                        </p:tgtEl>
                                      </p:cBhvr>
                                    </p:animEffect>
                                  </p:childTnLst>
                                </p:cTn>
                              </p:par>
                              <p:par>
                                <p:cTn id="59" presetID="22" presetClass="entr" presetSubtype="8" fill="hold" grpId="0" nodeType="withEffect">
                                  <p:stCondLst>
                                    <p:cond delay="2000"/>
                                  </p:stCondLst>
                                  <p:childTnLst>
                                    <p:set>
                                      <p:cBhvr>
                                        <p:cTn id="60" dur="1" fill="hold">
                                          <p:stCondLst>
                                            <p:cond delay="0"/>
                                          </p:stCondLst>
                                        </p:cTn>
                                        <p:tgtEl>
                                          <p:spTgt spid="83"/>
                                        </p:tgtEl>
                                        <p:attrNameLst>
                                          <p:attrName>style.visibility</p:attrName>
                                        </p:attrNameLst>
                                      </p:cBhvr>
                                      <p:to>
                                        <p:strVal val="visible"/>
                                      </p:to>
                                    </p:set>
                                    <p:animEffect transition="in" filter="wipe(left)">
                                      <p:cBhvr>
                                        <p:cTn id="61" dur="250"/>
                                        <p:tgtEl>
                                          <p:spTgt spid="83"/>
                                        </p:tgtEl>
                                      </p:cBhvr>
                                    </p:animEffect>
                                  </p:childTnLst>
                                </p:cTn>
                              </p:par>
                              <p:par>
                                <p:cTn id="62" presetID="10" presetClass="entr" presetSubtype="0" fill="hold" grpId="0" nodeType="withEffect">
                                  <p:stCondLst>
                                    <p:cond delay="2150"/>
                                  </p:stCondLst>
                                  <p:childTnLst>
                                    <p:set>
                                      <p:cBhvr>
                                        <p:cTn id="63" dur="1" fill="hold">
                                          <p:stCondLst>
                                            <p:cond delay="0"/>
                                          </p:stCondLst>
                                        </p:cTn>
                                        <p:tgtEl>
                                          <p:spTgt spid="46"/>
                                        </p:tgtEl>
                                        <p:attrNameLst>
                                          <p:attrName>style.visibility</p:attrName>
                                        </p:attrNameLst>
                                      </p:cBhvr>
                                      <p:to>
                                        <p:strVal val="visible"/>
                                      </p:to>
                                    </p:set>
                                    <p:animEffect transition="in" filter="fade">
                                      <p:cBhvr>
                                        <p:cTn id="64" dur="250"/>
                                        <p:tgtEl>
                                          <p:spTgt spid="46"/>
                                        </p:tgtEl>
                                      </p:cBhvr>
                                    </p:animEffect>
                                  </p:childTnLst>
                                </p:cTn>
                              </p:par>
                              <p:par>
                                <p:cTn id="65" presetID="10" presetClass="entr" presetSubtype="0" fill="hold" grpId="0" nodeType="withEffect">
                                  <p:stCondLst>
                                    <p:cond delay="215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25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3" grpId="0" animBg="1"/>
      <p:bldP spid="14" grpId="0" animBg="1"/>
      <p:bldP spid="15" grpId="0" animBg="1"/>
      <p:bldP spid="16" grpId="0" animBg="1"/>
      <p:bldP spid="17" grpId="0"/>
      <p:bldP spid="44" grpId="0"/>
      <p:bldP spid="45" grpId="0"/>
      <p:bldP spid="46" grpId="0"/>
      <p:bldP spid="47" grpId="0"/>
      <p:bldP spid="81" grpId="0"/>
      <p:bldP spid="82" grpId="0"/>
      <p:bldP spid="83" grpId="0" animBg="1"/>
      <p:bldP spid="85" grpId="0" animBg="1"/>
      <p:bldP spid="86" grpId="0" animBg="1"/>
      <p:bldP spid="8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2" name="Google Shape;462;g85461d8b95_0_15"/>
          <p:cNvSpPr txBox="1"/>
          <p:nvPr/>
        </p:nvSpPr>
        <p:spPr>
          <a:xfrm>
            <a:off x="1946228" y="251563"/>
            <a:ext cx="9073880" cy="1346250"/>
          </a:xfrm>
          <a:prstGeom prst="rect">
            <a:avLst/>
          </a:prstGeom>
          <a:noFill/>
          <a:ln>
            <a:noFill/>
          </a:ln>
        </p:spPr>
        <p:txBody>
          <a:bodyPr spcFirstLastPara="1" wrap="square" lIns="45713" tIns="45713" rIns="45713" bIns="45713" anchor="t" anchorCtr="0">
            <a:noAutofit/>
          </a:bodyPr>
          <a:lstStyle/>
          <a:p>
            <a:pPr lvl="0" algn="ctr">
              <a:lnSpc>
                <a:spcPct val="90000"/>
              </a:lnSpc>
              <a:buClr>
                <a:schemeClr val="lt1"/>
              </a:buClr>
              <a:buSzPts val="9600"/>
            </a:pPr>
            <a:r>
              <a:rPr lang="fr-FR" sz="4800" b="1" dirty="0">
                <a:solidFill>
                  <a:srgbClr val="434343"/>
                </a:solidFill>
                <a:latin typeface="Caveat"/>
                <a:ea typeface="Caveat"/>
                <a:cs typeface="Caveat"/>
                <a:sym typeface="Caveat"/>
              </a:rPr>
              <a:t>Le calcul du seuil de rentabilité:</a:t>
            </a:r>
          </a:p>
          <a:p>
            <a:pPr lvl="0" algn="ctr">
              <a:lnSpc>
                <a:spcPct val="90000"/>
              </a:lnSpc>
              <a:buClr>
                <a:schemeClr val="lt1"/>
              </a:buClr>
              <a:buSzPts val="9600"/>
            </a:pPr>
            <a:endParaRPr lang="fr-FR" sz="4800" b="1" dirty="0">
              <a:solidFill>
                <a:srgbClr val="434343"/>
              </a:solidFill>
              <a:latin typeface="Caveat"/>
              <a:ea typeface="Caveat"/>
              <a:cs typeface="Caveat"/>
              <a:sym typeface="Caveat"/>
            </a:endParaRPr>
          </a:p>
          <a:p>
            <a:pPr lvl="0" algn="ctr">
              <a:lnSpc>
                <a:spcPct val="90000"/>
              </a:lnSpc>
              <a:buClr>
                <a:schemeClr val="lt1"/>
              </a:buClr>
              <a:buSzPts val="9600"/>
            </a:pPr>
            <a:endParaRPr sz="4800" b="1" dirty="0">
              <a:solidFill>
                <a:srgbClr val="434343"/>
              </a:solidFill>
              <a:latin typeface="Caveat"/>
              <a:ea typeface="Caveat"/>
              <a:cs typeface="Caveat"/>
              <a:sym typeface="Caveat"/>
            </a:endParaRPr>
          </a:p>
          <a:p>
            <a:pPr>
              <a:buClr>
                <a:srgbClr val="000000"/>
              </a:buClr>
              <a:buSzPts val="1400"/>
            </a:pPr>
            <a:endParaRPr sz="700" dirty="0">
              <a:solidFill>
                <a:srgbClr val="000000"/>
              </a:solidFill>
              <a:latin typeface="Arial"/>
              <a:ea typeface="Arial"/>
              <a:cs typeface="Arial"/>
              <a:sym typeface="Arial"/>
            </a:endParaRPr>
          </a:p>
        </p:txBody>
      </p:sp>
      <p:pic>
        <p:nvPicPr>
          <p:cNvPr id="467" name="Google Shape;467;g85461d8b95_0_15"/>
          <p:cNvPicPr preferRelativeResize="0"/>
          <p:nvPr/>
        </p:nvPicPr>
        <p:blipFill>
          <a:blip r:embed="rId3">
            <a:alphaModFix/>
          </a:blip>
          <a:stretch>
            <a:fillRect/>
          </a:stretch>
        </p:blipFill>
        <p:spPr>
          <a:xfrm>
            <a:off x="160850" y="6413088"/>
            <a:ext cx="1026803" cy="380075"/>
          </a:xfrm>
          <a:prstGeom prst="rect">
            <a:avLst/>
          </a:prstGeom>
          <a:noFill/>
          <a:ln>
            <a:noFill/>
          </a:ln>
        </p:spPr>
      </p:pic>
      <p:graphicFrame>
        <p:nvGraphicFramePr>
          <p:cNvPr id="7" name="Tableau 4"/>
          <p:cNvGraphicFramePr>
            <a:graphicFrameLocks noGrp="1"/>
          </p:cNvGraphicFramePr>
          <p:nvPr>
            <p:extLst>
              <p:ext uri="{D42A27DB-BD31-4B8C-83A1-F6EECF244321}">
                <p14:modId xmlns:p14="http://schemas.microsoft.com/office/powerpoint/2010/main" val="2324801942"/>
              </p:ext>
            </p:extLst>
          </p:nvPr>
        </p:nvGraphicFramePr>
        <p:xfrm>
          <a:off x="748506" y="1183341"/>
          <a:ext cx="10705942" cy="4453467"/>
        </p:xfrm>
        <a:graphic>
          <a:graphicData uri="http://schemas.openxmlformats.org/drawingml/2006/table">
            <a:tbl>
              <a:tblPr firstRow="1" firstCol="1" bandRow="1">
                <a:tableStyleId>{10A1B5D5-9B99-4C35-A422-299274C87663}</a:tableStyleId>
              </a:tblPr>
              <a:tblGrid>
                <a:gridCol w="5961954">
                  <a:extLst>
                    <a:ext uri="{9D8B030D-6E8A-4147-A177-3AD203B41FA5}">
                      <a16:colId xmlns:a16="http://schemas.microsoft.com/office/drawing/2014/main" val="1369147350"/>
                    </a:ext>
                  </a:extLst>
                </a:gridCol>
                <a:gridCol w="4743988">
                  <a:extLst>
                    <a:ext uri="{9D8B030D-6E8A-4147-A177-3AD203B41FA5}">
                      <a16:colId xmlns:a16="http://schemas.microsoft.com/office/drawing/2014/main" val="2785681068"/>
                    </a:ext>
                  </a:extLst>
                </a:gridCol>
              </a:tblGrid>
              <a:tr h="701443">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Charge fixe </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bg2">
                        <a:lumMod val="75000"/>
                      </a:schemeClr>
                    </a:solidFill>
                  </a:tcPr>
                </a:tc>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21000 DT</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tx1">
                        <a:lumMod val="65000"/>
                      </a:schemeClr>
                    </a:solidFill>
                  </a:tcPr>
                </a:tc>
                <a:extLst>
                  <a:ext uri="{0D108BD9-81ED-4DB2-BD59-A6C34878D82A}">
                    <a16:rowId xmlns:a16="http://schemas.microsoft.com/office/drawing/2014/main" val="1245725104"/>
                  </a:ext>
                </a:extLst>
              </a:tr>
              <a:tr h="938006">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Charge variable </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accent1">
                        <a:lumMod val="60000"/>
                        <a:lumOff val="40000"/>
                      </a:schemeClr>
                    </a:solidFill>
                  </a:tcPr>
                </a:tc>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1000 DT</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tc>
                <a:extLst>
                  <a:ext uri="{0D108BD9-81ED-4DB2-BD59-A6C34878D82A}">
                    <a16:rowId xmlns:a16="http://schemas.microsoft.com/office/drawing/2014/main" val="2328075339"/>
                  </a:ext>
                </a:extLst>
              </a:tr>
              <a:tr h="938006">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Marge sur coûts variables (MCV)</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bg1">
                        <a:lumMod val="75000"/>
                        <a:lumOff val="25000"/>
                      </a:schemeClr>
                    </a:solidFill>
                  </a:tcPr>
                </a:tc>
                <a:tc>
                  <a:txBody>
                    <a:bodyPr/>
                    <a:lstStyle/>
                    <a:p>
                      <a:pPr marL="457200" algn="ctr">
                        <a:lnSpc>
                          <a:spcPct val="115000"/>
                        </a:lnSpc>
                        <a:spcAft>
                          <a:spcPts val="0"/>
                        </a:spcAft>
                      </a:pPr>
                      <a:endParaRPr lang="fr-FR" sz="1400" dirty="0">
                        <a:effectLst/>
                        <a:latin typeface="Calibri" panose="020F0502020204030204" pitchFamily="34" charset="0"/>
                        <a:ea typeface="Calibri" panose="020F0502020204030204" pitchFamily="34" charset="0"/>
                        <a:cs typeface="Arial" panose="020B0604020202020204" pitchFamily="34" charset="0"/>
                      </a:endParaRPr>
                    </a:p>
                    <a:p>
                      <a:pPr marL="457200" algn="ctr">
                        <a:lnSpc>
                          <a:spcPct val="115000"/>
                        </a:lnSpc>
                        <a:spcAft>
                          <a:spcPts val="0"/>
                        </a:spcAft>
                      </a:pPr>
                      <a:r>
                        <a:rPr lang="fr-FR" sz="1400" dirty="0">
                          <a:effectLst/>
                          <a:latin typeface="Calibri" panose="020F0502020204030204" pitchFamily="34" charset="0"/>
                          <a:ea typeface="Calibri" panose="020F0502020204030204" pitchFamily="34" charset="0"/>
                          <a:cs typeface="Arial" panose="020B0604020202020204" pitchFamily="34" charset="0"/>
                        </a:rPr>
                        <a:t>49000</a:t>
                      </a:r>
                    </a:p>
                  </a:txBody>
                  <a:tcPr marL="34290" marR="34290" marT="0" marB="0">
                    <a:solidFill>
                      <a:schemeClr val="bg1">
                        <a:lumMod val="50000"/>
                        <a:lumOff val="50000"/>
                      </a:schemeClr>
                    </a:solidFill>
                  </a:tcPr>
                </a:tc>
                <a:extLst>
                  <a:ext uri="{0D108BD9-81ED-4DB2-BD59-A6C34878D82A}">
                    <a16:rowId xmlns:a16="http://schemas.microsoft.com/office/drawing/2014/main" val="578338926"/>
                  </a:ext>
                </a:extLst>
              </a:tr>
              <a:tr h="938006">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Taux de marge sur coûts variables (TMCA)</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bg2">
                        <a:lumMod val="60000"/>
                        <a:lumOff val="40000"/>
                      </a:schemeClr>
                    </a:solidFill>
                  </a:tcPr>
                </a:tc>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98%</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bg2">
                        <a:lumMod val="20000"/>
                        <a:lumOff val="80000"/>
                      </a:schemeClr>
                    </a:solidFill>
                  </a:tcPr>
                </a:tc>
                <a:extLst>
                  <a:ext uri="{0D108BD9-81ED-4DB2-BD59-A6C34878D82A}">
                    <a16:rowId xmlns:a16="http://schemas.microsoft.com/office/drawing/2014/main" val="2335665783"/>
                  </a:ext>
                </a:extLst>
              </a:tr>
              <a:tr h="938006">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Seuil de rentabilité (SR)</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solidFill>
                      <a:schemeClr val="accent2">
                        <a:lumMod val="40000"/>
                        <a:lumOff val="60000"/>
                      </a:schemeClr>
                    </a:solidFill>
                  </a:tcPr>
                </a:tc>
                <a:tc>
                  <a:txBody>
                    <a:bodyPr/>
                    <a:lstStyle/>
                    <a:p>
                      <a:pPr marL="457200" algn="ctr">
                        <a:lnSpc>
                          <a:spcPct val="115000"/>
                        </a:lnSpc>
                        <a:spcAft>
                          <a:spcPts val="0"/>
                        </a:spcAft>
                      </a:pPr>
                      <a:endParaRPr lang="fr-FR" sz="1400" dirty="0">
                        <a:effectLst/>
                      </a:endParaRPr>
                    </a:p>
                    <a:p>
                      <a:pPr marL="457200" algn="ctr">
                        <a:lnSpc>
                          <a:spcPct val="115000"/>
                        </a:lnSpc>
                        <a:spcAft>
                          <a:spcPts val="0"/>
                        </a:spcAft>
                      </a:pPr>
                      <a:r>
                        <a:rPr lang="fr-FR" sz="1400" dirty="0">
                          <a:effectLst/>
                        </a:rPr>
                        <a:t>20,580,000 DT</a:t>
                      </a:r>
                      <a:endParaRPr lang="fr-FR" sz="1400" dirty="0">
                        <a:effectLst/>
                        <a:latin typeface="Calibri" panose="020F0502020204030204" pitchFamily="34" charset="0"/>
                        <a:ea typeface="Calibri" panose="020F0502020204030204" pitchFamily="34" charset="0"/>
                        <a:cs typeface="Arial" panose="020B0604020202020204" pitchFamily="34" charset="0"/>
                      </a:endParaRPr>
                    </a:p>
                  </a:txBody>
                  <a:tcPr marL="34290" marR="34290" marT="0" marB="0"/>
                </a:tc>
                <a:extLst>
                  <a:ext uri="{0D108BD9-81ED-4DB2-BD59-A6C34878D82A}">
                    <a16:rowId xmlns:a16="http://schemas.microsoft.com/office/drawing/2014/main" val="3671474171"/>
                  </a:ext>
                </a:extLst>
              </a:tr>
            </a:tbl>
          </a:graphicData>
        </a:graphic>
      </p:graphicFrame>
    </p:spTree>
    <p:extLst>
      <p:ext uri="{BB962C8B-B14F-4D97-AF65-F5344CB8AC3E}">
        <p14:creationId xmlns:p14="http://schemas.microsoft.com/office/powerpoint/2010/main" val="2338994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5"/>
          <p:cNvSpPr>
            <a:spLocks/>
          </p:cNvSpPr>
          <p:nvPr/>
        </p:nvSpPr>
        <p:spPr bwMode="auto">
          <a:xfrm>
            <a:off x="3013190" y="3659596"/>
            <a:ext cx="2366674" cy="2618267"/>
          </a:xfrm>
          <a:custGeom>
            <a:avLst/>
            <a:gdLst>
              <a:gd name="T0" fmla="*/ 399 w 532"/>
              <a:gd name="T1" fmla="*/ 737 h 737"/>
              <a:gd name="T2" fmla="*/ 399 w 532"/>
              <a:gd name="T3" fmla="*/ 515 h 737"/>
              <a:gd name="T4" fmla="*/ 429 w 532"/>
              <a:gd name="T5" fmla="*/ 450 h 737"/>
              <a:gd name="T6" fmla="*/ 443 w 532"/>
              <a:gd name="T7" fmla="*/ 292 h 737"/>
              <a:gd name="T8" fmla="*/ 517 w 532"/>
              <a:gd name="T9" fmla="*/ 170 h 737"/>
              <a:gd name="T10" fmla="*/ 481 w 532"/>
              <a:gd name="T11" fmla="*/ 147 h 737"/>
              <a:gd name="T12" fmla="*/ 391 w 532"/>
              <a:gd name="T13" fmla="*/ 255 h 737"/>
              <a:gd name="T14" fmla="*/ 438 w 532"/>
              <a:gd name="T15" fmla="*/ 78 h 737"/>
              <a:gd name="T16" fmla="*/ 391 w 532"/>
              <a:gd name="T17" fmla="*/ 63 h 737"/>
              <a:gd name="T18" fmla="*/ 332 w 532"/>
              <a:gd name="T19" fmla="*/ 230 h 737"/>
              <a:gd name="T20" fmla="*/ 317 w 532"/>
              <a:gd name="T21" fmla="*/ 32 h 737"/>
              <a:gd name="T22" fmla="*/ 266 w 532"/>
              <a:gd name="T23" fmla="*/ 35 h 737"/>
              <a:gd name="T24" fmla="*/ 258 w 532"/>
              <a:gd name="T25" fmla="*/ 228 h 737"/>
              <a:gd name="T26" fmla="*/ 191 w 532"/>
              <a:gd name="T27" fmla="*/ 63 h 737"/>
              <a:gd name="T28" fmla="*/ 141 w 532"/>
              <a:gd name="T29" fmla="*/ 76 h 737"/>
              <a:gd name="T30" fmla="*/ 198 w 532"/>
              <a:gd name="T31" fmla="*/ 331 h 737"/>
              <a:gd name="T32" fmla="*/ 84 w 532"/>
              <a:gd name="T33" fmla="*/ 309 h 737"/>
              <a:gd name="T34" fmla="*/ 0 w 532"/>
              <a:gd name="T35" fmla="*/ 327 h 737"/>
              <a:gd name="T36" fmla="*/ 47 w 532"/>
              <a:gd name="T37" fmla="*/ 349 h 737"/>
              <a:gd name="T38" fmla="*/ 137 w 532"/>
              <a:gd name="T39" fmla="*/ 420 h 737"/>
              <a:gd name="T40" fmla="*/ 160 w 532"/>
              <a:gd name="T41" fmla="*/ 449 h 737"/>
              <a:gd name="T42" fmla="*/ 223 w 532"/>
              <a:gd name="T43" fmla="*/ 517 h 737"/>
              <a:gd name="T44" fmla="*/ 223 w 532"/>
              <a:gd name="T45" fmla="*/ 73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32" h="737">
                <a:moveTo>
                  <a:pt x="399" y="737"/>
                </a:moveTo>
                <a:cubicBezTo>
                  <a:pt x="391" y="639"/>
                  <a:pt x="393" y="544"/>
                  <a:pt x="399" y="515"/>
                </a:cubicBezTo>
                <a:cubicBezTo>
                  <a:pt x="402" y="501"/>
                  <a:pt x="421" y="484"/>
                  <a:pt x="429" y="450"/>
                </a:cubicBezTo>
                <a:cubicBezTo>
                  <a:pt x="446" y="379"/>
                  <a:pt x="435" y="314"/>
                  <a:pt x="443" y="292"/>
                </a:cubicBezTo>
                <a:cubicBezTo>
                  <a:pt x="453" y="264"/>
                  <a:pt x="510" y="179"/>
                  <a:pt x="517" y="170"/>
                </a:cubicBezTo>
                <a:cubicBezTo>
                  <a:pt x="532" y="149"/>
                  <a:pt x="502" y="119"/>
                  <a:pt x="481" y="147"/>
                </a:cubicBezTo>
                <a:cubicBezTo>
                  <a:pt x="461" y="175"/>
                  <a:pt x="397" y="258"/>
                  <a:pt x="391" y="255"/>
                </a:cubicBezTo>
                <a:cubicBezTo>
                  <a:pt x="385" y="252"/>
                  <a:pt x="430" y="102"/>
                  <a:pt x="438" y="78"/>
                </a:cubicBezTo>
                <a:cubicBezTo>
                  <a:pt x="451" y="42"/>
                  <a:pt x="399" y="28"/>
                  <a:pt x="391" y="63"/>
                </a:cubicBezTo>
                <a:cubicBezTo>
                  <a:pt x="385" y="91"/>
                  <a:pt x="341" y="231"/>
                  <a:pt x="332" y="230"/>
                </a:cubicBezTo>
                <a:cubicBezTo>
                  <a:pt x="323" y="228"/>
                  <a:pt x="317" y="46"/>
                  <a:pt x="317" y="32"/>
                </a:cubicBezTo>
                <a:cubicBezTo>
                  <a:pt x="315" y="0"/>
                  <a:pt x="264" y="2"/>
                  <a:pt x="266" y="35"/>
                </a:cubicBezTo>
                <a:cubicBezTo>
                  <a:pt x="267" y="52"/>
                  <a:pt x="274" y="227"/>
                  <a:pt x="258" y="228"/>
                </a:cubicBezTo>
                <a:cubicBezTo>
                  <a:pt x="239" y="228"/>
                  <a:pt x="208" y="109"/>
                  <a:pt x="191" y="63"/>
                </a:cubicBezTo>
                <a:cubicBezTo>
                  <a:pt x="178" y="30"/>
                  <a:pt x="131" y="49"/>
                  <a:pt x="141" y="76"/>
                </a:cubicBezTo>
                <a:cubicBezTo>
                  <a:pt x="174" y="171"/>
                  <a:pt x="210" y="308"/>
                  <a:pt x="198" y="331"/>
                </a:cubicBezTo>
                <a:cubicBezTo>
                  <a:pt x="171" y="380"/>
                  <a:pt x="110" y="319"/>
                  <a:pt x="84" y="309"/>
                </a:cubicBezTo>
                <a:cubicBezTo>
                  <a:pt x="57" y="299"/>
                  <a:pt x="0" y="303"/>
                  <a:pt x="0" y="327"/>
                </a:cubicBezTo>
                <a:cubicBezTo>
                  <a:pt x="0" y="337"/>
                  <a:pt x="31" y="341"/>
                  <a:pt x="47" y="349"/>
                </a:cubicBezTo>
                <a:cubicBezTo>
                  <a:pt x="76" y="363"/>
                  <a:pt x="109" y="374"/>
                  <a:pt x="137" y="420"/>
                </a:cubicBezTo>
                <a:cubicBezTo>
                  <a:pt x="143" y="431"/>
                  <a:pt x="152" y="441"/>
                  <a:pt x="160" y="449"/>
                </a:cubicBezTo>
                <a:cubicBezTo>
                  <a:pt x="187" y="479"/>
                  <a:pt x="221" y="503"/>
                  <a:pt x="223" y="517"/>
                </a:cubicBezTo>
                <a:cubicBezTo>
                  <a:pt x="226" y="541"/>
                  <a:pt x="232" y="682"/>
                  <a:pt x="223" y="737"/>
                </a:cubicBezTo>
              </a:path>
            </a:pathLst>
          </a:custGeom>
          <a:solidFill>
            <a:srgbClr val="878787">
              <a:alpha val="40000"/>
            </a:srgbClr>
          </a:solidFill>
          <a:ln>
            <a:noFill/>
          </a:ln>
        </p:spPr>
        <p:txBody>
          <a:bodyPr vert="horz" wrap="square" lIns="121920" tIns="60960" rIns="121920" bIns="60960" numCol="1" anchor="t" anchorCtr="0" compatLnSpc="1">
            <a:prstTxWarp prst="textNoShape">
              <a:avLst/>
            </a:prstTxWarp>
          </a:bodyPr>
          <a:lstStyle/>
          <a:p>
            <a:endParaRPr lang="en-US" sz="3200"/>
          </a:p>
        </p:txBody>
      </p:sp>
      <p:sp>
        <p:nvSpPr>
          <p:cNvPr id="8" name="Freeform 6"/>
          <p:cNvSpPr>
            <a:spLocks/>
          </p:cNvSpPr>
          <p:nvPr/>
        </p:nvSpPr>
        <p:spPr bwMode="auto">
          <a:xfrm rot="21236989">
            <a:off x="723064" y="2825088"/>
            <a:ext cx="2483520" cy="2072115"/>
          </a:xfrm>
          <a:custGeom>
            <a:avLst/>
            <a:gdLst>
              <a:gd name="T0" fmla="*/ 340 w 423"/>
              <a:gd name="T1" fmla="*/ 339 h 419"/>
              <a:gd name="T2" fmla="*/ 423 w 423"/>
              <a:gd name="T3" fmla="*/ 182 h 419"/>
              <a:gd name="T4" fmla="*/ 210 w 423"/>
              <a:gd name="T5" fmla="*/ 10 h 419"/>
              <a:gd name="T6" fmla="*/ 0 w 423"/>
              <a:gd name="T7" fmla="*/ 197 h 419"/>
              <a:gd name="T8" fmla="*/ 210 w 423"/>
              <a:gd name="T9" fmla="*/ 384 h 419"/>
              <a:gd name="T10" fmla="*/ 262 w 423"/>
              <a:gd name="T11" fmla="*/ 377 h 419"/>
              <a:gd name="T12" fmla="*/ 382 w 423"/>
              <a:gd name="T13" fmla="*/ 419 h 419"/>
              <a:gd name="T14" fmla="*/ 340 w 423"/>
              <a:gd name="T15" fmla="*/ 339 h 4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3" h="419">
                <a:moveTo>
                  <a:pt x="340" y="339"/>
                </a:moveTo>
                <a:cubicBezTo>
                  <a:pt x="390" y="300"/>
                  <a:pt x="423" y="242"/>
                  <a:pt x="423" y="182"/>
                </a:cubicBezTo>
                <a:cubicBezTo>
                  <a:pt x="423" y="79"/>
                  <a:pt x="332" y="0"/>
                  <a:pt x="210" y="10"/>
                </a:cubicBezTo>
                <a:cubicBezTo>
                  <a:pt x="95" y="20"/>
                  <a:pt x="0" y="94"/>
                  <a:pt x="0" y="197"/>
                </a:cubicBezTo>
                <a:cubicBezTo>
                  <a:pt x="0" y="300"/>
                  <a:pt x="94" y="384"/>
                  <a:pt x="210" y="384"/>
                </a:cubicBezTo>
                <a:cubicBezTo>
                  <a:pt x="228" y="384"/>
                  <a:pt x="245" y="381"/>
                  <a:pt x="262" y="377"/>
                </a:cubicBezTo>
                <a:cubicBezTo>
                  <a:pt x="291" y="391"/>
                  <a:pt x="337" y="409"/>
                  <a:pt x="382" y="419"/>
                </a:cubicBezTo>
                <a:cubicBezTo>
                  <a:pt x="363" y="400"/>
                  <a:pt x="350" y="370"/>
                  <a:pt x="340" y="339"/>
                </a:cubicBezTo>
                <a:close/>
              </a:path>
            </a:pathLst>
          </a:custGeom>
          <a:gradFill flip="none" rotWithShape="1">
            <a:gsLst>
              <a:gs pos="0">
                <a:schemeClr val="accent1">
                  <a:alpha val="75000"/>
                </a:schemeClr>
              </a:gs>
              <a:gs pos="100000">
                <a:schemeClr val="accent1"/>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dirty="0"/>
          </a:p>
        </p:txBody>
      </p:sp>
      <p:sp>
        <p:nvSpPr>
          <p:cNvPr id="9" name="Freeform 7"/>
          <p:cNvSpPr>
            <a:spLocks/>
          </p:cNvSpPr>
          <p:nvPr/>
        </p:nvSpPr>
        <p:spPr bwMode="auto">
          <a:xfrm rot="547374">
            <a:off x="2413972" y="1347451"/>
            <a:ext cx="2422755" cy="2065853"/>
          </a:xfrm>
          <a:custGeom>
            <a:avLst/>
            <a:gdLst>
              <a:gd name="T0" fmla="*/ 348 w 412"/>
              <a:gd name="T1" fmla="*/ 332 h 418"/>
              <a:gd name="T2" fmla="*/ 407 w 412"/>
              <a:gd name="T3" fmla="*/ 180 h 418"/>
              <a:gd name="T4" fmla="*/ 205 w 412"/>
              <a:gd name="T5" fmla="*/ 10 h 418"/>
              <a:gd name="T6" fmla="*/ 0 w 412"/>
              <a:gd name="T7" fmla="*/ 201 h 418"/>
              <a:gd name="T8" fmla="*/ 205 w 412"/>
              <a:gd name="T9" fmla="*/ 392 h 418"/>
              <a:gd name="T10" fmla="*/ 288 w 412"/>
              <a:gd name="T11" fmla="*/ 370 h 418"/>
              <a:gd name="T12" fmla="*/ 384 w 412"/>
              <a:gd name="T13" fmla="*/ 418 h 418"/>
              <a:gd name="T14" fmla="*/ 348 w 412"/>
              <a:gd name="T15" fmla="*/ 332 h 4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418">
                <a:moveTo>
                  <a:pt x="348" y="332"/>
                </a:moveTo>
                <a:cubicBezTo>
                  <a:pt x="392" y="291"/>
                  <a:pt x="412" y="236"/>
                  <a:pt x="407" y="180"/>
                </a:cubicBezTo>
                <a:cubicBezTo>
                  <a:pt x="398" y="90"/>
                  <a:pt x="337" y="21"/>
                  <a:pt x="205" y="10"/>
                </a:cubicBezTo>
                <a:cubicBezTo>
                  <a:pt x="82" y="0"/>
                  <a:pt x="0" y="96"/>
                  <a:pt x="0" y="201"/>
                </a:cubicBezTo>
                <a:cubicBezTo>
                  <a:pt x="0" y="307"/>
                  <a:pt x="93" y="405"/>
                  <a:pt x="205" y="392"/>
                </a:cubicBezTo>
                <a:cubicBezTo>
                  <a:pt x="236" y="389"/>
                  <a:pt x="264" y="381"/>
                  <a:pt x="288" y="370"/>
                </a:cubicBezTo>
                <a:cubicBezTo>
                  <a:pt x="318" y="390"/>
                  <a:pt x="356" y="412"/>
                  <a:pt x="384" y="418"/>
                </a:cubicBezTo>
                <a:cubicBezTo>
                  <a:pt x="365" y="399"/>
                  <a:pt x="354" y="363"/>
                  <a:pt x="348" y="332"/>
                </a:cubicBezTo>
                <a:close/>
              </a:path>
            </a:pathLst>
          </a:custGeom>
          <a:gradFill flip="none" rotWithShape="1">
            <a:gsLst>
              <a:gs pos="0">
                <a:schemeClr val="accent3">
                  <a:alpha val="75000"/>
                </a:schemeClr>
              </a:gs>
              <a:gs pos="100000">
                <a:schemeClr val="accent3">
                  <a:alpha val="95000"/>
                </a:schemeClr>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a:p>
        </p:txBody>
      </p:sp>
      <p:sp>
        <p:nvSpPr>
          <p:cNvPr id="10" name="Freeform 8"/>
          <p:cNvSpPr>
            <a:spLocks/>
          </p:cNvSpPr>
          <p:nvPr/>
        </p:nvSpPr>
        <p:spPr bwMode="auto">
          <a:xfrm rot="2863365">
            <a:off x="5052516" y="1922204"/>
            <a:ext cx="2279881" cy="2445233"/>
          </a:xfrm>
          <a:custGeom>
            <a:avLst/>
            <a:gdLst>
              <a:gd name="T0" fmla="*/ 428 w 428"/>
              <a:gd name="T1" fmla="*/ 205 h 495"/>
              <a:gd name="T2" fmla="*/ 213 w 428"/>
              <a:gd name="T3" fmla="*/ 12 h 495"/>
              <a:gd name="T4" fmla="*/ 0 w 428"/>
              <a:gd name="T5" fmla="*/ 211 h 495"/>
              <a:gd name="T6" fmla="*/ 213 w 428"/>
              <a:gd name="T7" fmla="*/ 410 h 495"/>
              <a:gd name="T8" fmla="*/ 213 w 428"/>
              <a:gd name="T9" fmla="*/ 410 h 495"/>
              <a:gd name="T10" fmla="*/ 280 w 428"/>
              <a:gd name="T11" fmla="*/ 495 h 495"/>
              <a:gd name="T12" fmla="*/ 282 w 428"/>
              <a:gd name="T13" fmla="*/ 397 h 495"/>
              <a:gd name="T14" fmla="*/ 428 w 428"/>
              <a:gd name="T15" fmla="*/ 205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8" h="495">
                <a:moveTo>
                  <a:pt x="428" y="205"/>
                </a:moveTo>
                <a:cubicBezTo>
                  <a:pt x="428" y="95"/>
                  <a:pt x="368" y="28"/>
                  <a:pt x="213" y="12"/>
                </a:cubicBezTo>
                <a:cubicBezTo>
                  <a:pt x="96" y="0"/>
                  <a:pt x="0" y="101"/>
                  <a:pt x="0" y="211"/>
                </a:cubicBezTo>
                <a:cubicBezTo>
                  <a:pt x="0" y="321"/>
                  <a:pt x="96" y="420"/>
                  <a:pt x="213" y="410"/>
                </a:cubicBezTo>
                <a:cubicBezTo>
                  <a:pt x="213" y="410"/>
                  <a:pt x="213" y="410"/>
                  <a:pt x="213" y="410"/>
                </a:cubicBezTo>
                <a:cubicBezTo>
                  <a:pt x="233" y="444"/>
                  <a:pt x="256" y="475"/>
                  <a:pt x="280" y="495"/>
                </a:cubicBezTo>
                <a:cubicBezTo>
                  <a:pt x="277" y="464"/>
                  <a:pt x="277" y="433"/>
                  <a:pt x="282" y="397"/>
                </a:cubicBezTo>
                <a:cubicBezTo>
                  <a:pt x="378" y="368"/>
                  <a:pt x="428" y="296"/>
                  <a:pt x="428" y="205"/>
                </a:cubicBezTo>
                <a:close/>
              </a:path>
            </a:pathLst>
          </a:custGeom>
          <a:gradFill flip="none" rotWithShape="1">
            <a:gsLst>
              <a:gs pos="0">
                <a:schemeClr val="accent5">
                  <a:alpha val="75000"/>
                </a:schemeClr>
              </a:gs>
              <a:gs pos="100000">
                <a:schemeClr val="accent5"/>
              </a:gs>
            </a:gsLst>
            <a:path path="circle">
              <a:fillToRect l="50000" t="50000" r="50000" b="50000"/>
            </a:path>
            <a:tileRect/>
          </a:gradFill>
          <a:ln>
            <a:noFill/>
          </a:ln>
        </p:spPr>
        <p:txBody>
          <a:bodyPr vert="horz" wrap="square" lIns="121920" tIns="60960" rIns="121920" bIns="60960" numCol="1" anchor="t" anchorCtr="0" compatLnSpc="1">
            <a:prstTxWarp prst="textNoShape">
              <a:avLst/>
            </a:prstTxWarp>
          </a:bodyPr>
          <a:lstStyle/>
          <a:p>
            <a:endParaRPr lang="en-US" sz="3200" dirty="0"/>
          </a:p>
        </p:txBody>
      </p:sp>
      <p:grpSp>
        <p:nvGrpSpPr>
          <p:cNvPr id="44" name="Group 43"/>
          <p:cNvGrpSpPr/>
          <p:nvPr/>
        </p:nvGrpSpPr>
        <p:grpSpPr>
          <a:xfrm>
            <a:off x="7947751" y="3588910"/>
            <a:ext cx="759335" cy="760192"/>
            <a:chOff x="1476376" y="-2227262"/>
            <a:chExt cx="1406525" cy="1408112"/>
          </a:xfrm>
        </p:grpSpPr>
        <p:sp>
          <p:nvSpPr>
            <p:cNvPr id="35" name="Oval 16"/>
            <p:cNvSpPr>
              <a:spLocks noChangeArrowheads="1"/>
            </p:cNvSpPr>
            <p:nvPr/>
          </p:nvSpPr>
          <p:spPr bwMode="auto">
            <a:xfrm>
              <a:off x="1476376" y="-2227262"/>
              <a:ext cx="1406525" cy="1408112"/>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6" name="Freeform 17"/>
            <p:cNvSpPr>
              <a:spLocks noEditPoints="1"/>
            </p:cNvSpPr>
            <p:nvPr/>
          </p:nvSpPr>
          <p:spPr bwMode="auto">
            <a:xfrm>
              <a:off x="1931988" y="-1836737"/>
              <a:ext cx="436562" cy="357187"/>
            </a:xfrm>
            <a:custGeom>
              <a:avLst/>
              <a:gdLst>
                <a:gd name="T0" fmla="*/ 317 w 330"/>
                <a:gd name="T1" fmla="*/ 93 h 270"/>
                <a:gd name="T2" fmla="*/ 206 w 330"/>
                <a:gd name="T3" fmla="*/ 208 h 270"/>
                <a:gd name="T4" fmla="*/ 188 w 330"/>
                <a:gd name="T5" fmla="*/ 203 h 270"/>
                <a:gd name="T6" fmla="*/ 173 w 330"/>
                <a:gd name="T7" fmla="*/ 206 h 270"/>
                <a:gd name="T8" fmla="*/ 14 w 330"/>
                <a:gd name="T9" fmla="*/ 3 h 270"/>
                <a:gd name="T10" fmla="*/ 4 w 330"/>
                <a:gd name="T11" fmla="*/ 2 h 270"/>
                <a:gd name="T12" fmla="*/ 3 w 330"/>
                <a:gd name="T13" fmla="*/ 12 h 270"/>
                <a:gd name="T14" fmla="*/ 162 w 330"/>
                <a:gd name="T15" fmla="*/ 215 h 270"/>
                <a:gd name="T16" fmla="*/ 154 w 330"/>
                <a:gd name="T17" fmla="*/ 237 h 270"/>
                <a:gd name="T18" fmla="*/ 188 w 330"/>
                <a:gd name="T19" fmla="*/ 270 h 270"/>
                <a:gd name="T20" fmla="*/ 221 w 330"/>
                <a:gd name="T21" fmla="*/ 237 h 270"/>
                <a:gd name="T22" fmla="*/ 216 w 330"/>
                <a:gd name="T23" fmla="*/ 218 h 270"/>
                <a:gd name="T24" fmla="*/ 327 w 330"/>
                <a:gd name="T25" fmla="*/ 102 h 270"/>
                <a:gd name="T26" fmla="*/ 327 w 330"/>
                <a:gd name="T27" fmla="*/ 92 h 270"/>
                <a:gd name="T28" fmla="*/ 317 w 330"/>
                <a:gd name="T29" fmla="*/ 93 h 270"/>
                <a:gd name="T30" fmla="*/ 188 w 330"/>
                <a:gd name="T31" fmla="*/ 256 h 270"/>
                <a:gd name="T32" fmla="*/ 168 w 330"/>
                <a:gd name="T33" fmla="*/ 237 h 270"/>
                <a:gd name="T34" fmla="*/ 188 w 330"/>
                <a:gd name="T35" fmla="*/ 217 h 270"/>
                <a:gd name="T36" fmla="*/ 207 w 330"/>
                <a:gd name="T37" fmla="*/ 237 h 270"/>
                <a:gd name="T38" fmla="*/ 188 w 330"/>
                <a:gd name="T39"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0" h="270">
                  <a:moveTo>
                    <a:pt x="317" y="93"/>
                  </a:moveTo>
                  <a:cubicBezTo>
                    <a:pt x="206" y="208"/>
                    <a:pt x="206" y="208"/>
                    <a:pt x="206" y="208"/>
                  </a:cubicBezTo>
                  <a:cubicBezTo>
                    <a:pt x="200" y="205"/>
                    <a:pt x="194" y="203"/>
                    <a:pt x="188" y="203"/>
                  </a:cubicBezTo>
                  <a:cubicBezTo>
                    <a:pt x="182" y="203"/>
                    <a:pt x="177" y="204"/>
                    <a:pt x="173" y="206"/>
                  </a:cubicBezTo>
                  <a:cubicBezTo>
                    <a:pt x="14" y="3"/>
                    <a:pt x="14" y="3"/>
                    <a:pt x="14" y="3"/>
                  </a:cubicBezTo>
                  <a:cubicBezTo>
                    <a:pt x="11" y="0"/>
                    <a:pt x="7" y="0"/>
                    <a:pt x="4" y="2"/>
                  </a:cubicBezTo>
                  <a:cubicBezTo>
                    <a:pt x="1" y="5"/>
                    <a:pt x="0" y="9"/>
                    <a:pt x="3" y="12"/>
                  </a:cubicBezTo>
                  <a:cubicBezTo>
                    <a:pt x="162" y="215"/>
                    <a:pt x="162" y="215"/>
                    <a:pt x="162" y="215"/>
                  </a:cubicBezTo>
                  <a:cubicBezTo>
                    <a:pt x="157" y="221"/>
                    <a:pt x="154" y="228"/>
                    <a:pt x="154" y="237"/>
                  </a:cubicBezTo>
                  <a:cubicBezTo>
                    <a:pt x="154" y="255"/>
                    <a:pt x="169" y="270"/>
                    <a:pt x="188" y="270"/>
                  </a:cubicBezTo>
                  <a:cubicBezTo>
                    <a:pt x="206" y="270"/>
                    <a:pt x="221" y="255"/>
                    <a:pt x="221" y="237"/>
                  </a:cubicBezTo>
                  <a:cubicBezTo>
                    <a:pt x="221" y="230"/>
                    <a:pt x="219" y="223"/>
                    <a:pt x="216" y="218"/>
                  </a:cubicBezTo>
                  <a:cubicBezTo>
                    <a:pt x="327" y="102"/>
                    <a:pt x="327" y="102"/>
                    <a:pt x="327" y="102"/>
                  </a:cubicBezTo>
                  <a:cubicBezTo>
                    <a:pt x="330" y="99"/>
                    <a:pt x="330" y="95"/>
                    <a:pt x="327" y="92"/>
                  </a:cubicBezTo>
                  <a:cubicBezTo>
                    <a:pt x="324" y="90"/>
                    <a:pt x="320" y="90"/>
                    <a:pt x="317" y="93"/>
                  </a:cubicBezTo>
                  <a:close/>
                  <a:moveTo>
                    <a:pt x="188" y="256"/>
                  </a:moveTo>
                  <a:cubicBezTo>
                    <a:pt x="177" y="256"/>
                    <a:pt x="168" y="247"/>
                    <a:pt x="168" y="237"/>
                  </a:cubicBezTo>
                  <a:cubicBezTo>
                    <a:pt x="168" y="226"/>
                    <a:pt x="177" y="217"/>
                    <a:pt x="188" y="217"/>
                  </a:cubicBezTo>
                  <a:cubicBezTo>
                    <a:pt x="199" y="217"/>
                    <a:pt x="207" y="226"/>
                    <a:pt x="207" y="237"/>
                  </a:cubicBezTo>
                  <a:cubicBezTo>
                    <a:pt x="207" y="247"/>
                    <a:pt x="199" y="256"/>
                    <a:pt x="188" y="25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7" name="Freeform 18"/>
            <p:cNvSpPr>
              <a:spLocks noEditPoints="1"/>
            </p:cNvSpPr>
            <p:nvPr/>
          </p:nvSpPr>
          <p:spPr bwMode="auto">
            <a:xfrm>
              <a:off x="1708151" y="-1997075"/>
              <a:ext cx="944562" cy="947737"/>
            </a:xfrm>
            <a:custGeom>
              <a:avLst/>
              <a:gdLst>
                <a:gd name="T0" fmla="*/ 714 w 714"/>
                <a:gd name="T1" fmla="*/ 358 h 715"/>
                <a:gd name="T2" fmla="*/ 714 w 714"/>
                <a:gd name="T3" fmla="*/ 358 h 715"/>
                <a:gd name="T4" fmla="*/ 357 w 714"/>
                <a:gd name="T5" fmla="*/ 0 h 715"/>
                <a:gd name="T6" fmla="*/ 357 w 714"/>
                <a:gd name="T7" fmla="*/ 0 h 715"/>
                <a:gd name="T8" fmla="*/ 357 w 714"/>
                <a:gd name="T9" fmla="*/ 0 h 715"/>
                <a:gd name="T10" fmla="*/ 357 w 714"/>
                <a:gd name="T11" fmla="*/ 0 h 715"/>
                <a:gd name="T12" fmla="*/ 0 w 714"/>
                <a:gd name="T13" fmla="*/ 358 h 715"/>
                <a:gd name="T14" fmla="*/ 0 w 714"/>
                <a:gd name="T15" fmla="*/ 358 h 715"/>
                <a:gd name="T16" fmla="*/ 0 w 714"/>
                <a:gd name="T17" fmla="*/ 358 h 715"/>
                <a:gd name="T18" fmla="*/ 0 w 714"/>
                <a:gd name="T19" fmla="*/ 358 h 715"/>
                <a:gd name="T20" fmla="*/ 357 w 714"/>
                <a:gd name="T21" fmla="*/ 715 h 715"/>
                <a:gd name="T22" fmla="*/ 357 w 714"/>
                <a:gd name="T23" fmla="*/ 715 h 715"/>
                <a:gd name="T24" fmla="*/ 357 w 714"/>
                <a:gd name="T25" fmla="*/ 715 h 715"/>
                <a:gd name="T26" fmla="*/ 357 w 714"/>
                <a:gd name="T27" fmla="*/ 715 h 715"/>
                <a:gd name="T28" fmla="*/ 714 w 714"/>
                <a:gd name="T29" fmla="*/ 358 h 715"/>
                <a:gd name="T30" fmla="*/ 714 w 714"/>
                <a:gd name="T31" fmla="*/ 358 h 715"/>
                <a:gd name="T32" fmla="*/ 364 w 714"/>
                <a:gd name="T33" fmla="*/ 700 h 715"/>
                <a:gd name="T34" fmla="*/ 364 w 714"/>
                <a:gd name="T35" fmla="*/ 662 h 715"/>
                <a:gd name="T36" fmla="*/ 357 w 714"/>
                <a:gd name="T37" fmla="*/ 655 h 715"/>
                <a:gd name="T38" fmla="*/ 350 w 714"/>
                <a:gd name="T39" fmla="*/ 662 h 715"/>
                <a:gd name="T40" fmla="*/ 350 w 714"/>
                <a:gd name="T41" fmla="*/ 700 h 715"/>
                <a:gd name="T42" fmla="*/ 14 w 714"/>
                <a:gd name="T43" fmla="*/ 365 h 715"/>
                <a:gd name="T44" fmla="*/ 52 w 714"/>
                <a:gd name="T45" fmla="*/ 365 h 715"/>
                <a:gd name="T46" fmla="*/ 59 w 714"/>
                <a:gd name="T47" fmla="*/ 358 h 715"/>
                <a:gd name="T48" fmla="*/ 52 w 714"/>
                <a:gd name="T49" fmla="*/ 351 h 715"/>
                <a:gd name="T50" fmla="*/ 14 w 714"/>
                <a:gd name="T51" fmla="*/ 351 h 715"/>
                <a:gd name="T52" fmla="*/ 350 w 714"/>
                <a:gd name="T53" fmla="*/ 15 h 715"/>
                <a:gd name="T54" fmla="*/ 350 w 714"/>
                <a:gd name="T55" fmla="*/ 53 h 715"/>
                <a:gd name="T56" fmla="*/ 357 w 714"/>
                <a:gd name="T57" fmla="*/ 60 h 715"/>
                <a:gd name="T58" fmla="*/ 364 w 714"/>
                <a:gd name="T59" fmla="*/ 53 h 715"/>
                <a:gd name="T60" fmla="*/ 364 w 714"/>
                <a:gd name="T61" fmla="*/ 15 h 715"/>
                <a:gd name="T62" fmla="*/ 699 w 714"/>
                <a:gd name="T63" fmla="*/ 351 h 715"/>
                <a:gd name="T64" fmla="*/ 661 w 714"/>
                <a:gd name="T65" fmla="*/ 351 h 715"/>
                <a:gd name="T66" fmla="*/ 654 w 714"/>
                <a:gd name="T67" fmla="*/ 358 h 715"/>
                <a:gd name="T68" fmla="*/ 661 w 714"/>
                <a:gd name="T69" fmla="*/ 365 h 715"/>
                <a:gd name="T70" fmla="*/ 699 w 714"/>
                <a:gd name="T71" fmla="*/ 365 h 715"/>
                <a:gd name="T72" fmla="*/ 364 w 714"/>
                <a:gd name="T73" fmla="*/ 70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14" h="715">
                  <a:moveTo>
                    <a:pt x="714" y="358"/>
                  </a:moveTo>
                  <a:cubicBezTo>
                    <a:pt x="714" y="358"/>
                    <a:pt x="714" y="358"/>
                    <a:pt x="714" y="358"/>
                  </a:cubicBezTo>
                  <a:cubicBezTo>
                    <a:pt x="714" y="161"/>
                    <a:pt x="553" y="0"/>
                    <a:pt x="357" y="0"/>
                  </a:cubicBezTo>
                  <a:cubicBezTo>
                    <a:pt x="357" y="0"/>
                    <a:pt x="357" y="0"/>
                    <a:pt x="357" y="0"/>
                  </a:cubicBezTo>
                  <a:cubicBezTo>
                    <a:pt x="357" y="0"/>
                    <a:pt x="357" y="0"/>
                    <a:pt x="357" y="0"/>
                  </a:cubicBezTo>
                  <a:cubicBezTo>
                    <a:pt x="357" y="0"/>
                    <a:pt x="357" y="0"/>
                    <a:pt x="357" y="0"/>
                  </a:cubicBezTo>
                  <a:cubicBezTo>
                    <a:pt x="160" y="0"/>
                    <a:pt x="0" y="161"/>
                    <a:pt x="0" y="358"/>
                  </a:cubicBezTo>
                  <a:cubicBezTo>
                    <a:pt x="0" y="358"/>
                    <a:pt x="0" y="358"/>
                    <a:pt x="0" y="358"/>
                  </a:cubicBezTo>
                  <a:cubicBezTo>
                    <a:pt x="0" y="358"/>
                    <a:pt x="0" y="358"/>
                    <a:pt x="0" y="358"/>
                  </a:cubicBezTo>
                  <a:cubicBezTo>
                    <a:pt x="0" y="358"/>
                    <a:pt x="0" y="358"/>
                    <a:pt x="0" y="358"/>
                  </a:cubicBezTo>
                  <a:cubicBezTo>
                    <a:pt x="0" y="554"/>
                    <a:pt x="160" y="715"/>
                    <a:pt x="357" y="715"/>
                  </a:cubicBezTo>
                  <a:cubicBezTo>
                    <a:pt x="357" y="715"/>
                    <a:pt x="357" y="715"/>
                    <a:pt x="357" y="715"/>
                  </a:cubicBezTo>
                  <a:cubicBezTo>
                    <a:pt x="357" y="715"/>
                    <a:pt x="357" y="715"/>
                    <a:pt x="357" y="715"/>
                  </a:cubicBezTo>
                  <a:cubicBezTo>
                    <a:pt x="357" y="715"/>
                    <a:pt x="357" y="715"/>
                    <a:pt x="357" y="715"/>
                  </a:cubicBezTo>
                  <a:cubicBezTo>
                    <a:pt x="553" y="715"/>
                    <a:pt x="714" y="554"/>
                    <a:pt x="714" y="358"/>
                  </a:cubicBezTo>
                  <a:cubicBezTo>
                    <a:pt x="714" y="358"/>
                    <a:pt x="714" y="358"/>
                    <a:pt x="714" y="358"/>
                  </a:cubicBezTo>
                  <a:close/>
                  <a:moveTo>
                    <a:pt x="364" y="700"/>
                  </a:moveTo>
                  <a:cubicBezTo>
                    <a:pt x="364" y="662"/>
                    <a:pt x="364" y="662"/>
                    <a:pt x="364" y="662"/>
                  </a:cubicBezTo>
                  <a:cubicBezTo>
                    <a:pt x="364" y="658"/>
                    <a:pt x="360" y="655"/>
                    <a:pt x="357" y="655"/>
                  </a:cubicBezTo>
                  <a:cubicBezTo>
                    <a:pt x="353" y="655"/>
                    <a:pt x="350" y="658"/>
                    <a:pt x="350" y="662"/>
                  </a:cubicBezTo>
                  <a:cubicBezTo>
                    <a:pt x="350" y="700"/>
                    <a:pt x="350" y="700"/>
                    <a:pt x="350" y="700"/>
                  </a:cubicBezTo>
                  <a:cubicBezTo>
                    <a:pt x="166" y="697"/>
                    <a:pt x="17" y="548"/>
                    <a:pt x="14" y="365"/>
                  </a:cubicBezTo>
                  <a:cubicBezTo>
                    <a:pt x="52" y="365"/>
                    <a:pt x="52" y="365"/>
                    <a:pt x="52" y="365"/>
                  </a:cubicBezTo>
                  <a:cubicBezTo>
                    <a:pt x="56" y="365"/>
                    <a:pt x="59" y="361"/>
                    <a:pt x="59" y="358"/>
                  </a:cubicBezTo>
                  <a:cubicBezTo>
                    <a:pt x="59" y="354"/>
                    <a:pt x="56" y="351"/>
                    <a:pt x="52" y="351"/>
                  </a:cubicBezTo>
                  <a:cubicBezTo>
                    <a:pt x="14" y="351"/>
                    <a:pt x="14" y="351"/>
                    <a:pt x="14" y="351"/>
                  </a:cubicBezTo>
                  <a:cubicBezTo>
                    <a:pt x="17" y="167"/>
                    <a:pt x="166" y="18"/>
                    <a:pt x="350" y="15"/>
                  </a:cubicBezTo>
                  <a:cubicBezTo>
                    <a:pt x="350" y="53"/>
                    <a:pt x="350" y="53"/>
                    <a:pt x="350" y="53"/>
                  </a:cubicBezTo>
                  <a:cubicBezTo>
                    <a:pt x="350" y="57"/>
                    <a:pt x="353" y="60"/>
                    <a:pt x="357" y="60"/>
                  </a:cubicBezTo>
                  <a:cubicBezTo>
                    <a:pt x="360" y="60"/>
                    <a:pt x="364" y="57"/>
                    <a:pt x="364" y="53"/>
                  </a:cubicBezTo>
                  <a:cubicBezTo>
                    <a:pt x="364" y="15"/>
                    <a:pt x="364" y="15"/>
                    <a:pt x="364" y="15"/>
                  </a:cubicBezTo>
                  <a:cubicBezTo>
                    <a:pt x="547" y="18"/>
                    <a:pt x="696" y="167"/>
                    <a:pt x="699" y="351"/>
                  </a:cubicBezTo>
                  <a:cubicBezTo>
                    <a:pt x="661" y="351"/>
                    <a:pt x="661" y="351"/>
                    <a:pt x="661" y="351"/>
                  </a:cubicBezTo>
                  <a:cubicBezTo>
                    <a:pt x="657" y="351"/>
                    <a:pt x="654" y="354"/>
                    <a:pt x="654" y="358"/>
                  </a:cubicBezTo>
                  <a:cubicBezTo>
                    <a:pt x="654" y="361"/>
                    <a:pt x="657" y="365"/>
                    <a:pt x="661" y="365"/>
                  </a:cubicBezTo>
                  <a:cubicBezTo>
                    <a:pt x="699" y="365"/>
                    <a:pt x="699" y="365"/>
                    <a:pt x="699" y="365"/>
                  </a:cubicBezTo>
                  <a:cubicBezTo>
                    <a:pt x="696" y="548"/>
                    <a:pt x="547" y="697"/>
                    <a:pt x="364" y="700"/>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3" name="Group 42"/>
          <p:cNvGrpSpPr/>
          <p:nvPr/>
        </p:nvGrpSpPr>
        <p:grpSpPr>
          <a:xfrm>
            <a:off x="7952855" y="4506796"/>
            <a:ext cx="759335" cy="760192"/>
            <a:chOff x="2979738" y="-2227262"/>
            <a:chExt cx="1406525" cy="1408112"/>
          </a:xfrm>
        </p:grpSpPr>
        <p:sp>
          <p:nvSpPr>
            <p:cNvPr id="34" name="Oval 15"/>
            <p:cNvSpPr>
              <a:spLocks noChangeArrowheads="1"/>
            </p:cNvSpPr>
            <p:nvPr/>
          </p:nvSpPr>
          <p:spPr bwMode="auto">
            <a:xfrm>
              <a:off x="2979738" y="-2227262"/>
              <a:ext cx="1406525" cy="1408112"/>
            </a:xfrm>
            <a:prstGeom prst="ellipse">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38" name="Freeform 19"/>
            <p:cNvSpPr>
              <a:spLocks noEditPoints="1"/>
            </p:cNvSpPr>
            <p:nvPr/>
          </p:nvSpPr>
          <p:spPr bwMode="auto">
            <a:xfrm>
              <a:off x="3181351" y="-1990725"/>
              <a:ext cx="1004887" cy="935037"/>
            </a:xfrm>
            <a:custGeom>
              <a:avLst/>
              <a:gdLst>
                <a:gd name="T0" fmla="*/ 387 w 759"/>
                <a:gd name="T1" fmla="*/ 56 h 705"/>
                <a:gd name="T2" fmla="*/ 387 w 759"/>
                <a:gd name="T3" fmla="*/ 7 h 705"/>
                <a:gd name="T4" fmla="*/ 380 w 759"/>
                <a:gd name="T5" fmla="*/ 0 h 705"/>
                <a:gd name="T6" fmla="*/ 373 w 759"/>
                <a:gd name="T7" fmla="*/ 7 h 705"/>
                <a:gd name="T8" fmla="*/ 373 w 759"/>
                <a:gd name="T9" fmla="*/ 56 h 705"/>
                <a:gd name="T10" fmla="*/ 0 w 759"/>
                <a:gd name="T11" fmla="*/ 404 h 705"/>
                <a:gd name="T12" fmla="*/ 0 w 759"/>
                <a:gd name="T13" fmla="*/ 405 h 705"/>
                <a:gd name="T14" fmla="*/ 5 w 759"/>
                <a:gd name="T15" fmla="*/ 411 h 705"/>
                <a:gd name="T16" fmla="*/ 13 w 759"/>
                <a:gd name="T17" fmla="*/ 409 h 705"/>
                <a:gd name="T18" fmla="*/ 131 w 759"/>
                <a:gd name="T19" fmla="*/ 346 h 705"/>
                <a:gd name="T20" fmla="*/ 250 w 759"/>
                <a:gd name="T21" fmla="*/ 409 h 705"/>
                <a:gd name="T22" fmla="*/ 261 w 759"/>
                <a:gd name="T23" fmla="*/ 409 h 705"/>
                <a:gd name="T24" fmla="*/ 373 w 759"/>
                <a:gd name="T25" fmla="*/ 346 h 705"/>
                <a:gd name="T26" fmla="*/ 373 w 759"/>
                <a:gd name="T27" fmla="*/ 631 h 705"/>
                <a:gd name="T28" fmla="*/ 308 w 759"/>
                <a:gd name="T29" fmla="*/ 691 h 705"/>
                <a:gd name="T30" fmla="*/ 243 w 759"/>
                <a:gd name="T31" fmla="*/ 631 h 705"/>
                <a:gd name="T32" fmla="*/ 236 w 759"/>
                <a:gd name="T33" fmla="*/ 624 h 705"/>
                <a:gd name="T34" fmla="*/ 229 w 759"/>
                <a:gd name="T35" fmla="*/ 631 h 705"/>
                <a:gd name="T36" fmla="*/ 308 w 759"/>
                <a:gd name="T37" fmla="*/ 705 h 705"/>
                <a:gd name="T38" fmla="*/ 387 w 759"/>
                <a:gd name="T39" fmla="*/ 631 h 705"/>
                <a:gd name="T40" fmla="*/ 387 w 759"/>
                <a:gd name="T41" fmla="*/ 346 h 705"/>
                <a:gd name="T42" fmla="*/ 498 w 759"/>
                <a:gd name="T43" fmla="*/ 409 h 705"/>
                <a:gd name="T44" fmla="*/ 504 w 759"/>
                <a:gd name="T45" fmla="*/ 412 h 705"/>
                <a:gd name="T46" fmla="*/ 510 w 759"/>
                <a:gd name="T47" fmla="*/ 409 h 705"/>
                <a:gd name="T48" fmla="*/ 628 w 759"/>
                <a:gd name="T49" fmla="*/ 346 h 705"/>
                <a:gd name="T50" fmla="*/ 747 w 759"/>
                <a:gd name="T51" fmla="*/ 409 h 705"/>
                <a:gd name="T52" fmla="*/ 752 w 759"/>
                <a:gd name="T53" fmla="*/ 412 h 705"/>
                <a:gd name="T54" fmla="*/ 754 w 759"/>
                <a:gd name="T55" fmla="*/ 411 h 705"/>
                <a:gd name="T56" fmla="*/ 759 w 759"/>
                <a:gd name="T57" fmla="*/ 405 h 705"/>
                <a:gd name="T58" fmla="*/ 759 w 759"/>
                <a:gd name="T59" fmla="*/ 404 h 705"/>
                <a:gd name="T60" fmla="*/ 387 w 759"/>
                <a:gd name="T61" fmla="*/ 56 h 705"/>
                <a:gd name="T62" fmla="*/ 628 w 759"/>
                <a:gd name="T63" fmla="*/ 332 h 705"/>
                <a:gd name="T64" fmla="*/ 504 w 759"/>
                <a:gd name="T65" fmla="*/ 393 h 705"/>
                <a:gd name="T66" fmla="*/ 380 w 759"/>
                <a:gd name="T67" fmla="*/ 332 h 705"/>
                <a:gd name="T68" fmla="*/ 256 w 759"/>
                <a:gd name="T69" fmla="*/ 393 h 705"/>
                <a:gd name="T70" fmla="*/ 131 w 759"/>
                <a:gd name="T71" fmla="*/ 332 h 705"/>
                <a:gd name="T72" fmla="*/ 15 w 759"/>
                <a:gd name="T73" fmla="*/ 384 h 705"/>
                <a:gd name="T74" fmla="*/ 380 w 759"/>
                <a:gd name="T75" fmla="*/ 70 h 705"/>
                <a:gd name="T76" fmla="*/ 745 w 759"/>
                <a:gd name="T77" fmla="*/ 384 h 705"/>
                <a:gd name="T78" fmla="*/ 628 w 759"/>
                <a:gd name="T79" fmla="*/ 332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59" h="705">
                  <a:moveTo>
                    <a:pt x="387" y="56"/>
                  </a:moveTo>
                  <a:cubicBezTo>
                    <a:pt x="387" y="7"/>
                    <a:pt x="387" y="7"/>
                    <a:pt x="387" y="7"/>
                  </a:cubicBezTo>
                  <a:cubicBezTo>
                    <a:pt x="387" y="3"/>
                    <a:pt x="384" y="0"/>
                    <a:pt x="380" y="0"/>
                  </a:cubicBezTo>
                  <a:cubicBezTo>
                    <a:pt x="376" y="0"/>
                    <a:pt x="373" y="3"/>
                    <a:pt x="373" y="7"/>
                  </a:cubicBezTo>
                  <a:cubicBezTo>
                    <a:pt x="373" y="56"/>
                    <a:pt x="373" y="56"/>
                    <a:pt x="373" y="56"/>
                  </a:cubicBezTo>
                  <a:cubicBezTo>
                    <a:pt x="167" y="59"/>
                    <a:pt x="0" y="214"/>
                    <a:pt x="0" y="404"/>
                  </a:cubicBezTo>
                  <a:cubicBezTo>
                    <a:pt x="0" y="405"/>
                    <a:pt x="0" y="405"/>
                    <a:pt x="0" y="405"/>
                  </a:cubicBezTo>
                  <a:cubicBezTo>
                    <a:pt x="0" y="408"/>
                    <a:pt x="2" y="410"/>
                    <a:pt x="5" y="411"/>
                  </a:cubicBezTo>
                  <a:cubicBezTo>
                    <a:pt x="8" y="412"/>
                    <a:pt x="11" y="411"/>
                    <a:pt x="13" y="409"/>
                  </a:cubicBezTo>
                  <a:cubicBezTo>
                    <a:pt x="40" y="369"/>
                    <a:pt x="85" y="346"/>
                    <a:pt x="131" y="346"/>
                  </a:cubicBezTo>
                  <a:cubicBezTo>
                    <a:pt x="178" y="346"/>
                    <a:pt x="223" y="369"/>
                    <a:pt x="250" y="409"/>
                  </a:cubicBezTo>
                  <a:cubicBezTo>
                    <a:pt x="253" y="412"/>
                    <a:pt x="259" y="412"/>
                    <a:pt x="261" y="409"/>
                  </a:cubicBezTo>
                  <a:cubicBezTo>
                    <a:pt x="287" y="371"/>
                    <a:pt x="329" y="348"/>
                    <a:pt x="373" y="346"/>
                  </a:cubicBezTo>
                  <a:cubicBezTo>
                    <a:pt x="373" y="631"/>
                    <a:pt x="373" y="631"/>
                    <a:pt x="373" y="631"/>
                  </a:cubicBezTo>
                  <a:cubicBezTo>
                    <a:pt x="373" y="664"/>
                    <a:pt x="344" y="691"/>
                    <a:pt x="308" y="691"/>
                  </a:cubicBezTo>
                  <a:cubicBezTo>
                    <a:pt x="272" y="691"/>
                    <a:pt x="243" y="664"/>
                    <a:pt x="243" y="631"/>
                  </a:cubicBezTo>
                  <a:cubicBezTo>
                    <a:pt x="243" y="627"/>
                    <a:pt x="240" y="624"/>
                    <a:pt x="236" y="624"/>
                  </a:cubicBezTo>
                  <a:cubicBezTo>
                    <a:pt x="233" y="624"/>
                    <a:pt x="229" y="627"/>
                    <a:pt x="229" y="631"/>
                  </a:cubicBezTo>
                  <a:cubicBezTo>
                    <a:pt x="229" y="672"/>
                    <a:pt x="265" y="705"/>
                    <a:pt x="308" y="705"/>
                  </a:cubicBezTo>
                  <a:cubicBezTo>
                    <a:pt x="352" y="705"/>
                    <a:pt x="387" y="672"/>
                    <a:pt x="387" y="631"/>
                  </a:cubicBezTo>
                  <a:cubicBezTo>
                    <a:pt x="387" y="346"/>
                    <a:pt x="387" y="346"/>
                    <a:pt x="387" y="346"/>
                  </a:cubicBezTo>
                  <a:cubicBezTo>
                    <a:pt x="431" y="348"/>
                    <a:pt x="472" y="371"/>
                    <a:pt x="498" y="409"/>
                  </a:cubicBezTo>
                  <a:cubicBezTo>
                    <a:pt x="500" y="410"/>
                    <a:pt x="502" y="412"/>
                    <a:pt x="504" y="412"/>
                  </a:cubicBezTo>
                  <a:cubicBezTo>
                    <a:pt x="506" y="412"/>
                    <a:pt x="508" y="410"/>
                    <a:pt x="510" y="409"/>
                  </a:cubicBezTo>
                  <a:cubicBezTo>
                    <a:pt x="537" y="369"/>
                    <a:pt x="581" y="346"/>
                    <a:pt x="628" y="346"/>
                  </a:cubicBezTo>
                  <a:cubicBezTo>
                    <a:pt x="675" y="346"/>
                    <a:pt x="719" y="369"/>
                    <a:pt x="747" y="409"/>
                  </a:cubicBezTo>
                  <a:cubicBezTo>
                    <a:pt x="748" y="411"/>
                    <a:pt x="750" y="412"/>
                    <a:pt x="752" y="412"/>
                  </a:cubicBezTo>
                  <a:cubicBezTo>
                    <a:pt x="753" y="412"/>
                    <a:pt x="754" y="411"/>
                    <a:pt x="754" y="411"/>
                  </a:cubicBezTo>
                  <a:cubicBezTo>
                    <a:pt x="757" y="410"/>
                    <a:pt x="759" y="408"/>
                    <a:pt x="759" y="405"/>
                  </a:cubicBezTo>
                  <a:cubicBezTo>
                    <a:pt x="759" y="404"/>
                    <a:pt x="759" y="404"/>
                    <a:pt x="759" y="404"/>
                  </a:cubicBezTo>
                  <a:cubicBezTo>
                    <a:pt x="759" y="214"/>
                    <a:pt x="593" y="59"/>
                    <a:pt x="387" y="56"/>
                  </a:cubicBezTo>
                  <a:close/>
                  <a:moveTo>
                    <a:pt x="628" y="332"/>
                  </a:moveTo>
                  <a:cubicBezTo>
                    <a:pt x="580" y="332"/>
                    <a:pt x="534" y="354"/>
                    <a:pt x="504" y="393"/>
                  </a:cubicBezTo>
                  <a:cubicBezTo>
                    <a:pt x="474" y="354"/>
                    <a:pt x="428" y="332"/>
                    <a:pt x="380" y="332"/>
                  </a:cubicBezTo>
                  <a:cubicBezTo>
                    <a:pt x="332" y="332"/>
                    <a:pt x="286" y="354"/>
                    <a:pt x="256" y="393"/>
                  </a:cubicBezTo>
                  <a:cubicBezTo>
                    <a:pt x="225" y="354"/>
                    <a:pt x="180" y="332"/>
                    <a:pt x="131" y="332"/>
                  </a:cubicBezTo>
                  <a:cubicBezTo>
                    <a:pt x="87" y="332"/>
                    <a:pt x="45" y="351"/>
                    <a:pt x="15" y="384"/>
                  </a:cubicBezTo>
                  <a:cubicBezTo>
                    <a:pt x="27" y="209"/>
                    <a:pt x="186" y="70"/>
                    <a:pt x="380" y="70"/>
                  </a:cubicBezTo>
                  <a:cubicBezTo>
                    <a:pt x="574" y="70"/>
                    <a:pt x="733" y="209"/>
                    <a:pt x="745" y="384"/>
                  </a:cubicBezTo>
                  <a:cubicBezTo>
                    <a:pt x="715" y="351"/>
                    <a:pt x="673" y="332"/>
                    <a:pt x="628" y="332"/>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grpSp>
        <p:nvGrpSpPr>
          <p:cNvPr id="42" name="Group 41"/>
          <p:cNvGrpSpPr/>
          <p:nvPr/>
        </p:nvGrpSpPr>
        <p:grpSpPr>
          <a:xfrm>
            <a:off x="7974204" y="5591014"/>
            <a:ext cx="759335" cy="760192"/>
            <a:chOff x="4488281" y="-2091408"/>
            <a:chExt cx="1406525" cy="1408112"/>
          </a:xfrm>
        </p:grpSpPr>
        <p:sp>
          <p:nvSpPr>
            <p:cNvPr id="33" name="Oval 14"/>
            <p:cNvSpPr>
              <a:spLocks noChangeArrowheads="1"/>
            </p:cNvSpPr>
            <p:nvPr/>
          </p:nvSpPr>
          <p:spPr bwMode="auto">
            <a:xfrm>
              <a:off x="4488281" y="-2091408"/>
              <a:ext cx="1406525" cy="1408112"/>
            </a:xfrm>
            <a:prstGeom prst="ellipse">
              <a:avLst/>
            </a:prstGeom>
            <a:solidFill>
              <a:schemeClr val="tx1">
                <a:lumMod val="50000"/>
                <a:lumOff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dirty="0"/>
            </a:p>
          </p:txBody>
        </p:sp>
        <p:sp>
          <p:nvSpPr>
            <p:cNvPr id="39" name="Freeform 20"/>
            <p:cNvSpPr>
              <a:spLocks noEditPoints="1"/>
            </p:cNvSpPr>
            <p:nvPr/>
          </p:nvSpPr>
          <p:spPr bwMode="auto">
            <a:xfrm>
              <a:off x="4710113" y="-1747837"/>
              <a:ext cx="1012825" cy="449262"/>
            </a:xfrm>
            <a:custGeom>
              <a:avLst/>
              <a:gdLst>
                <a:gd name="T0" fmla="*/ 596 w 765"/>
                <a:gd name="T1" fmla="*/ 0 h 339"/>
                <a:gd name="T2" fmla="*/ 443 w 765"/>
                <a:gd name="T3" fmla="*/ 97 h 339"/>
                <a:gd name="T4" fmla="*/ 415 w 765"/>
                <a:gd name="T5" fmla="*/ 88 h 339"/>
                <a:gd name="T6" fmla="*/ 382 w 765"/>
                <a:gd name="T7" fmla="*/ 58 h 339"/>
                <a:gd name="T8" fmla="*/ 349 w 765"/>
                <a:gd name="T9" fmla="*/ 88 h 339"/>
                <a:gd name="T10" fmla="*/ 321 w 765"/>
                <a:gd name="T11" fmla="*/ 97 h 339"/>
                <a:gd name="T12" fmla="*/ 169 w 765"/>
                <a:gd name="T13" fmla="*/ 0 h 339"/>
                <a:gd name="T14" fmla="*/ 0 w 765"/>
                <a:gd name="T15" fmla="*/ 170 h 339"/>
                <a:gd name="T16" fmla="*/ 169 w 765"/>
                <a:gd name="T17" fmla="*/ 339 h 339"/>
                <a:gd name="T18" fmla="*/ 338 w 765"/>
                <a:gd name="T19" fmla="*/ 170 h 339"/>
                <a:gd name="T20" fmla="*/ 327 w 765"/>
                <a:gd name="T21" fmla="*/ 109 h 339"/>
                <a:gd name="T22" fmla="*/ 351 w 765"/>
                <a:gd name="T23" fmla="*/ 102 h 339"/>
                <a:gd name="T24" fmla="*/ 382 w 765"/>
                <a:gd name="T25" fmla="*/ 124 h 339"/>
                <a:gd name="T26" fmla="*/ 414 w 765"/>
                <a:gd name="T27" fmla="*/ 102 h 339"/>
                <a:gd name="T28" fmla="*/ 438 w 765"/>
                <a:gd name="T29" fmla="*/ 109 h 339"/>
                <a:gd name="T30" fmla="*/ 427 w 765"/>
                <a:gd name="T31" fmla="*/ 170 h 339"/>
                <a:gd name="T32" fmla="*/ 596 w 765"/>
                <a:gd name="T33" fmla="*/ 339 h 339"/>
                <a:gd name="T34" fmla="*/ 765 w 765"/>
                <a:gd name="T35" fmla="*/ 170 h 339"/>
                <a:gd name="T36" fmla="*/ 596 w 765"/>
                <a:gd name="T37" fmla="*/ 0 h 339"/>
                <a:gd name="T38" fmla="*/ 169 w 765"/>
                <a:gd name="T39" fmla="*/ 325 h 339"/>
                <a:gd name="T40" fmla="*/ 14 w 765"/>
                <a:gd name="T41" fmla="*/ 170 h 339"/>
                <a:gd name="T42" fmla="*/ 169 w 765"/>
                <a:gd name="T43" fmla="*/ 14 h 339"/>
                <a:gd name="T44" fmla="*/ 324 w 765"/>
                <a:gd name="T45" fmla="*/ 170 h 339"/>
                <a:gd name="T46" fmla="*/ 169 w 765"/>
                <a:gd name="T47" fmla="*/ 325 h 339"/>
                <a:gd name="T48" fmla="*/ 382 w 765"/>
                <a:gd name="T49" fmla="*/ 110 h 339"/>
                <a:gd name="T50" fmla="*/ 363 w 765"/>
                <a:gd name="T51" fmla="*/ 91 h 339"/>
                <a:gd name="T52" fmla="*/ 382 w 765"/>
                <a:gd name="T53" fmla="*/ 72 h 339"/>
                <a:gd name="T54" fmla="*/ 401 w 765"/>
                <a:gd name="T55" fmla="*/ 91 h 339"/>
                <a:gd name="T56" fmla="*/ 382 w 765"/>
                <a:gd name="T57" fmla="*/ 110 h 339"/>
                <a:gd name="T58" fmla="*/ 596 w 765"/>
                <a:gd name="T59" fmla="*/ 325 h 339"/>
                <a:gd name="T60" fmla="*/ 441 w 765"/>
                <a:gd name="T61" fmla="*/ 170 h 339"/>
                <a:gd name="T62" fmla="*/ 596 w 765"/>
                <a:gd name="T63" fmla="*/ 14 h 339"/>
                <a:gd name="T64" fmla="*/ 751 w 765"/>
                <a:gd name="T65" fmla="*/ 170 h 339"/>
                <a:gd name="T66" fmla="*/ 596 w 765"/>
                <a:gd name="T67" fmla="*/ 325 h 3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65" h="339">
                  <a:moveTo>
                    <a:pt x="596" y="0"/>
                  </a:moveTo>
                  <a:cubicBezTo>
                    <a:pt x="529" y="0"/>
                    <a:pt x="471" y="40"/>
                    <a:pt x="443" y="97"/>
                  </a:cubicBezTo>
                  <a:cubicBezTo>
                    <a:pt x="434" y="93"/>
                    <a:pt x="425" y="90"/>
                    <a:pt x="415" y="88"/>
                  </a:cubicBezTo>
                  <a:cubicBezTo>
                    <a:pt x="414" y="71"/>
                    <a:pt x="399" y="58"/>
                    <a:pt x="382" y="58"/>
                  </a:cubicBezTo>
                  <a:cubicBezTo>
                    <a:pt x="365" y="58"/>
                    <a:pt x="351" y="71"/>
                    <a:pt x="349" y="88"/>
                  </a:cubicBezTo>
                  <a:cubicBezTo>
                    <a:pt x="340" y="90"/>
                    <a:pt x="330" y="93"/>
                    <a:pt x="321" y="97"/>
                  </a:cubicBezTo>
                  <a:cubicBezTo>
                    <a:pt x="294" y="40"/>
                    <a:pt x="236" y="0"/>
                    <a:pt x="169" y="0"/>
                  </a:cubicBezTo>
                  <a:cubicBezTo>
                    <a:pt x="76" y="0"/>
                    <a:pt x="0" y="76"/>
                    <a:pt x="0" y="170"/>
                  </a:cubicBezTo>
                  <a:cubicBezTo>
                    <a:pt x="0" y="263"/>
                    <a:pt x="76" y="339"/>
                    <a:pt x="169" y="339"/>
                  </a:cubicBezTo>
                  <a:cubicBezTo>
                    <a:pt x="262" y="339"/>
                    <a:pt x="338" y="263"/>
                    <a:pt x="338" y="170"/>
                  </a:cubicBezTo>
                  <a:cubicBezTo>
                    <a:pt x="338" y="148"/>
                    <a:pt x="334" y="128"/>
                    <a:pt x="327" y="109"/>
                  </a:cubicBezTo>
                  <a:cubicBezTo>
                    <a:pt x="335" y="106"/>
                    <a:pt x="343" y="103"/>
                    <a:pt x="351" y="102"/>
                  </a:cubicBezTo>
                  <a:cubicBezTo>
                    <a:pt x="355" y="115"/>
                    <a:pt x="368" y="124"/>
                    <a:pt x="382" y="124"/>
                  </a:cubicBezTo>
                  <a:cubicBezTo>
                    <a:pt x="397" y="124"/>
                    <a:pt x="409" y="115"/>
                    <a:pt x="414" y="102"/>
                  </a:cubicBezTo>
                  <a:cubicBezTo>
                    <a:pt x="422" y="103"/>
                    <a:pt x="430" y="106"/>
                    <a:pt x="438" y="109"/>
                  </a:cubicBezTo>
                  <a:cubicBezTo>
                    <a:pt x="431" y="128"/>
                    <a:pt x="427" y="148"/>
                    <a:pt x="427" y="170"/>
                  </a:cubicBezTo>
                  <a:cubicBezTo>
                    <a:pt x="427" y="263"/>
                    <a:pt x="502" y="339"/>
                    <a:pt x="596" y="339"/>
                  </a:cubicBezTo>
                  <a:cubicBezTo>
                    <a:pt x="689" y="339"/>
                    <a:pt x="765" y="263"/>
                    <a:pt x="765" y="170"/>
                  </a:cubicBezTo>
                  <a:cubicBezTo>
                    <a:pt x="765" y="76"/>
                    <a:pt x="689" y="0"/>
                    <a:pt x="596" y="0"/>
                  </a:cubicBezTo>
                  <a:close/>
                  <a:moveTo>
                    <a:pt x="169" y="325"/>
                  </a:moveTo>
                  <a:cubicBezTo>
                    <a:pt x="83" y="325"/>
                    <a:pt x="14" y="255"/>
                    <a:pt x="14" y="170"/>
                  </a:cubicBezTo>
                  <a:cubicBezTo>
                    <a:pt x="14" y="84"/>
                    <a:pt x="83" y="14"/>
                    <a:pt x="169" y="14"/>
                  </a:cubicBezTo>
                  <a:cubicBezTo>
                    <a:pt x="254" y="14"/>
                    <a:pt x="324" y="84"/>
                    <a:pt x="324" y="170"/>
                  </a:cubicBezTo>
                  <a:cubicBezTo>
                    <a:pt x="324" y="255"/>
                    <a:pt x="254" y="325"/>
                    <a:pt x="169" y="325"/>
                  </a:cubicBezTo>
                  <a:close/>
                  <a:moveTo>
                    <a:pt x="382" y="110"/>
                  </a:moveTo>
                  <a:cubicBezTo>
                    <a:pt x="372" y="110"/>
                    <a:pt x="363" y="102"/>
                    <a:pt x="363" y="91"/>
                  </a:cubicBezTo>
                  <a:cubicBezTo>
                    <a:pt x="363" y="80"/>
                    <a:pt x="372" y="72"/>
                    <a:pt x="382" y="72"/>
                  </a:cubicBezTo>
                  <a:cubicBezTo>
                    <a:pt x="393" y="72"/>
                    <a:pt x="401" y="80"/>
                    <a:pt x="401" y="91"/>
                  </a:cubicBezTo>
                  <a:cubicBezTo>
                    <a:pt x="401" y="102"/>
                    <a:pt x="393" y="110"/>
                    <a:pt x="382" y="110"/>
                  </a:cubicBezTo>
                  <a:close/>
                  <a:moveTo>
                    <a:pt x="596" y="325"/>
                  </a:moveTo>
                  <a:cubicBezTo>
                    <a:pt x="510" y="325"/>
                    <a:pt x="441" y="255"/>
                    <a:pt x="441" y="170"/>
                  </a:cubicBezTo>
                  <a:cubicBezTo>
                    <a:pt x="441" y="84"/>
                    <a:pt x="510" y="14"/>
                    <a:pt x="596" y="14"/>
                  </a:cubicBezTo>
                  <a:cubicBezTo>
                    <a:pt x="681" y="14"/>
                    <a:pt x="751" y="84"/>
                    <a:pt x="751" y="170"/>
                  </a:cubicBezTo>
                  <a:cubicBezTo>
                    <a:pt x="751" y="255"/>
                    <a:pt x="681" y="325"/>
                    <a:pt x="596" y="325"/>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0" name="Freeform 21"/>
            <p:cNvSpPr>
              <a:spLocks/>
            </p:cNvSpPr>
            <p:nvPr/>
          </p:nvSpPr>
          <p:spPr bwMode="auto">
            <a:xfrm>
              <a:off x="4767263" y="-1731962"/>
              <a:ext cx="252412" cy="141287"/>
            </a:xfrm>
            <a:custGeom>
              <a:avLst/>
              <a:gdLst>
                <a:gd name="T0" fmla="*/ 186 w 191"/>
                <a:gd name="T1" fmla="*/ 33 h 107"/>
                <a:gd name="T2" fmla="*/ 2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2"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41" name="Freeform 22"/>
            <p:cNvSpPr>
              <a:spLocks/>
            </p:cNvSpPr>
            <p:nvPr/>
          </p:nvSpPr>
          <p:spPr bwMode="auto">
            <a:xfrm>
              <a:off x="5332413" y="-1731962"/>
              <a:ext cx="252412" cy="141287"/>
            </a:xfrm>
            <a:custGeom>
              <a:avLst/>
              <a:gdLst>
                <a:gd name="T0" fmla="*/ 186 w 191"/>
                <a:gd name="T1" fmla="*/ 33 h 107"/>
                <a:gd name="T2" fmla="*/ 1 w 191"/>
                <a:gd name="T3" fmla="*/ 97 h 107"/>
                <a:gd name="T4" fmla="*/ 5 w 191"/>
                <a:gd name="T5" fmla="*/ 106 h 107"/>
                <a:gd name="T6" fmla="*/ 8 w 191"/>
                <a:gd name="T7" fmla="*/ 107 h 107"/>
                <a:gd name="T8" fmla="*/ 14 w 191"/>
                <a:gd name="T9" fmla="*/ 103 h 107"/>
                <a:gd name="T10" fmla="*/ 180 w 191"/>
                <a:gd name="T11" fmla="*/ 46 h 107"/>
                <a:gd name="T12" fmla="*/ 190 w 191"/>
                <a:gd name="T13" fmla="*/ 43 h 107"/>
                <a:gd name="T14" fmla="*/ 186 w 191"/>
                <a:gd name="T15" fmla="*/ 33 h 1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1" h="107">
                  <a:moveTo>
                    <a:pt x="186" y="33"/>
                  </a:moveTo>
                  <a:cubicBezTo>
                    <a:pt x="118" y="0"/>
                    <a:pt x="35" y="28"/>
                    <a:pt x="1" y="97"/>
                  </a:cubicBezTo>
                  <a:cubicBezTo>
                    <a:pt x="0" y="100"/>
                    <a:pt x="1" y="105"/>
                    <a:pt x="5" y="106"/>
                  </a:cubicBezTo>
                  <a:cubicBezTo>
                    <a:pt x="6" y="107"/>
                    <a:pt x="7" y="107"/>
                    <a:pt x="8" y="107"/>
                  </a:cubicBezTo>
                  <a:cubicBezTo>
                    <a:pt x="10" y="107"/>
                    <a:pt x="13" y="106"/>
                    <a:pt x="14" y="103"/>
                  </a:cubicBezTo>
                  <a:cubicBezTo>
                    <a:pt x="44" y="41"/>
                    <a:pt x="119" y="16"/>
                    <a:pt x="180" y="46"/>
                  </a:cubicBezTo>
                  <a:cubicBezTo>
                    <a:pt x="184" y="48"/>
                    <a:pt x="188" y="46"/>
                    <a:pt x="190" y="43"/>
                  </a:cubicBezTo>
                  <a:cubicBezTo>
                    <a:pt x="191" y="39"/>
                    <a:pt x="190" y="35"/>
                    <a:pt x="186" y="3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48" name="ZoneTexte 47">
            <a:extLst>
              <a:ext uri="{FF2B5EF4-FFF2-40B4-BE49-F238E27FC236}">
                <a16:creationId xmlns:a16="http://schemas.microsoft.com/office/drawing/2014/main" id="{22A553C2-39FF-476D-88F7-A266EB8E32B5}"/>
              </a:ext>
            </a:extLst>
          </p:cNvPr>
          <p:cNvSpPr txBox="1"/>
          <p:nvPr/>
        </p:nvSpPr>
        <p:spPr>
          <a:xfrm>
            <a:off x="942194" y="3417714"/>
            <a:ext cx="1987173" cy="590931"/>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Investissement personnelle</a:t>
            </a:r>
            <a:endParaRPr lang="fr-FR" sz="100" dirty="0">
              <a:solidFill>
                <a:srgbClr val="000000"/>
              </a:solidFill>
              <a:latin typeface="Arial"/>
              <a:ea typeface="Arial"/>
              <a:cs typeface="Arial"/>
              <a:sym typeface="Arial"/>
            </a:endParaRPr>
          </a:p>
        </p:txBody>
      </p:sp>
      <p:sp>
        <p:nvSpPr>
          <p:cNvPr id="49" name="ZoneTexte 48">
            <a:extLst>
              <a:ext uri="{FF2B5EF4-FFF2-40B4-BE49-F238E27FC236}">
                <a16:creationId xmlns:a16="http://schemas.microsoft.com/office/drawing/2014/main" id="{B021F619-EAF1-4106-8D3B-117214419408}"/>
              </a:ext>
            </a:extLst>
          </p:cNvPr>
          <p:cNvSpPr txBox="1"/>
          <p:nvPr/>
        </p:nvSpPr>
        <p:spPr>
          <a:xfrm>
            <a:off x="2631762" y="1939649"/>
            <a:ext cx="1987173" cy="590931"/>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Subventions</a:t>
            </a:r>
          </a:p>
          <a:p>
            <a:pPr lvl="0" algn="ctr">
              <a:lnSpc>
                <a:spcPct val="90000"/>
              </a:lnSpc>
              <a:buClr>
                <a:schemeClr val="lt1"/>
              </a:buClr>
              <a:buSzPts val="9600"/>
            </a:pPr>
            <a:r>
              <a:rPr lang="fr-FR" b="1" dirty="0">
                <a:solidFill>
                  <a:srgbClr val="434343"/>
                </a:solidFill>
                <a:latin typeface="Caveat"/>
                <a:ea typeface="Arial"/>
                <a:cs typeface="Arial"/>
                <a:sym typeface="Caveat"/>
              </a:rPr>
              <a:t>gouvernementales </a:t>
            </a:r>
            <a:endParaRPr lang="fr-FR" sz="100" dirty="0">
              <a:solidFill>
                <a:srgbClr val="000000"/>
              </a:solidFill>
              <a:latin typeface="Arial"/>
              <a:ea typeface="Arial"/>
              <a:cs typeface="Arial"/>
              <a:sym typeface="Arial"/>
            </a:endParaRPr>
          </a:p>
        </p:txBody>
      </p:sp>
      <p:sp>
        <p:nvSpPr>
          <p:cNvPr id="50" name="ZoneTexte 49">
            <a:extLst>
              <a:ext uri="{FF2B5EF4-FFF2-40B4-BE49-F238E27FC236}">
                <a16:creationId xmlns:a16="http://schemas.microsoft.com/office/drawing/2014/main" id="{1B5F1F88-2A13-47B7-83FF-AC0D7922CBFA}"/>
              </a:ext>
            </a:extLst>
          </p:cNvPr>
          <p:cNvSpPr txBox="1"/>
          <p:nvPr/>
        </p:nvSpPr>
        <p:spPr>
          <a:xfrm>
            <a:off x="5402832" y="2803188"/>
            <a:ext cx="1987173" cy="341632"/>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Prêt bancaire </a:t>
            </a:r>
            <a:endParaRPr lang="fr-FR" sz="100" dirty="0">
              <a:solidFill>
                <a:srgbClr val="000000"/>
              </a:solidFill>
              <a:latin typeface="Arial"/>
              <a:ea typeface="Arial"/>
              <a:cs typeface="Arial"/>
              <a:sym typeface="Arial"/>
            </a:endParaRPr>
          </a:p>
        </p:txBody>
      </p:sp>
      <p:sp>
        <p:nvSpPr>
          <p:cNvPr id="51" name="ZoneTexte 50">
            <a:extLst>
              <a:ext uri="{FF2B5EF4-FFF2-40B4-BE49-F238E27FC236}">
                <a16:creationId xmlns:a16="http://schemas.microsoft.com/office/drawing/2014/main" id="{67216B98-07BF-4A01-9954-B2F80B9E41DB}"/>
              </a:ext>
            </a:extLst>
          </p:cNvPr>
          <p:cNvSpPr txBox="1"/>
          <p:nvPr/>
        </p:nvSpPr>
        <p:spPr>
          <a:xfrm>
            <a:off x="7829550" y="1565701"/>
            <a:ext cx="4021883" cy="1338828"/>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Après un bon </a:t>
            </a:r>
            <a:r>
              <a:rPr lang="fr-FR" b="1" dirty="0" err="1">
                <a:solidFill>
                  <a:srgbClr val="434343"/>
                </a:solidFill>
                <a:latin typeface="Caveat"/>
                <a:ea typeface="Arial"/>
                <a:cs typeface="Arial"/>
                <a:sym typeface="Caveat"/>
              </a:rPr>
              <a:t>mind</a:t>
            </a:r>
            <a:r>
              <a:rPr lang="fr-FR" b="1" dirty="0">
                <a:solidFill>
                  <a:srgbClr val="434343"/>
                </a:solidFill>
                <a:latin typeface="Caveat"/>
                <a:ea typeface="Arial"/>
                <a:cs typeface="Arial"/>
                <a:sym typeface="Caveat"/>
              </a:rPr>
              <a:t> mapping et une </a:t>
            </a:r>
            <a:r>
              <a:rPr lang="fr-FR" b="1" dirty="0" err="1">
                <a:solidFill>
                  <a:srgbClr val="434343"/>
                </a:solidFill>
                <a:latin typeface="Caveat"/>
                <a:ea typeface="Arial"/>
                <a:cs typeface="Arial"/>
                <a:sym typeface="Caveat"/>
              </a:rPr>
              <a:t>etude</a:t>
            </a:r>
            <a:r>
              <a:rPr lang="fr-FR" b="1" dirty="0">
                <a:solidFill>
                  <a:srgbClr val="434343"/>
                </a:solidFill>
                <a:latin typeface="Caveat"/>
                <a:ea typeface="Arial"/>
                <a:cs typeface="Arial"/>
                <a:sym typeface="Caveat"/>
              </a:rPr>
              <a:t> </a:t>
            </a:r>
            <a:r>
              <a:rPr lang="fr-FR" b="1" dirty="0" err="1">
                <a:solidFill>
                  <a:srgbClr val="434343"/>
                </a:solidFill>
                <a:latin typeface="Caveat"/>
                <a:ea typeface="Arial"/>
                <a:cs typeface="Arial"/>
                <a:sym typeface="Caveat"/>
              </a:rPr>
              <a:t>compléte</a:t>
            </a:r>
            <a:r>
              <a:rPr lang="fr-FR" b="1" dirty="0">
                <a:solidFill>
                  <a:srgbClr val="434343"/>
                </a:solidFill>
                <a:latin typeface="Caveat"/>
                <a:ea typeface="Arial"/>
                <a:cs typeface="Arial"/>
                <a:sym typeface="Caveat"/>
              </a:rPr>
              <a:t>(</a:t>
            </a:r>
            <a:r>
              <a:rPr lang="fr-FR" b="1" dirty="0" err="1">
                <a:solidFill>
                  <a:srgbClr val="434343"/>
                </a:solidFill>
                <a:latin typeface="Caveat"/>
                <a:ea typeface="Arial"/>
                <a:cs typeface="Arial"/>
                <a:sym typeface="Caveat"/>
              </a:rPr>
              <a:t>marche,technique,marketing,financiére</a:t>
            </a:r>
            <a:r>
              <a:rPr lang="fr-FR" b="1" dirty="0">
                <a:solidFill>
                  <a:srgbClr val="434343"/>
                </a:solidFill>
                <a:latin typeface="Caveat"/>
                <a:ea typeface="Arial"/>
                <a:cs typeface="Arial"/>
                <a:sym typeface="Caveat"/>
              </a:rPr>
              <a:t>)pour notre </a:t>
            </a:r>
            <a:r>
              <a:rPr lang="fr-FR" b="1" dirty="0" err="1">
                <a:solidFill>
                  <a:srgbClr val="434343"/>
                </a:solidFill>
                <a:latin typeface="Caveat"/>
                <a:ea typeface="Arial"/>
                <a:cs typeface="Arial"/>
                <a:sym typeface="Caveat"/>
              </a:rPr>
              <a:t>projet,on</a:t>
            </a:r>
            <a:r>
              <a:rPr lang="fr-FR" b="1" dirty="0">
                <a:solidFill>
                  <a:srgbClr val="434343"/>
                </a:solidFill>
                <a:latin typeface="Caveat"/>
                <a:ea typeface="Arial"/>
                <a:cs typeface="Arial"/>
                <a:sym typeface="Caveat"/>
              </a:rPr>
              <a:t> a choisi comme sources de financements</a:t>
            </a:r>
            <a:endParaRPr lang="fr-FR" sz="100" dirty="0">
              <a:solidFill>
                <a:srgbClr val="000000"/>
              </a:solidFill>
              <a:latin typeface="Arial"/>
              <a:ea typeface="Arial"/>
              <a:cs typeface="Arial"/>
              <a:sym typeface="Arial"/>
            </a:endParaRPr>
          </a:p>
        </p:txBody>
      </p:sp>
      <p:sp>
        <p:nvSpPr>
          <p:cNvPr id="52" name="ZoneTexte 51">
            <a:extLst>
              <a:ext uri="{FF2B5EF4-FFF2-40B4-BE49-F238E27FC236}">
                <a16:creationId xmlns:a16="http://schemas.microsoft.com/office/drawing/2014/main" id="{F5DBA9E1-A5E2-4DA8-9A15-56319EFD0412}"/>
              </a:ext>
            </a:extLst>
          </p:cNvPr>
          <p:cNvSpPr txBox="1"/>
          <p:nvPr/>
        </p:nvSpPr>
        <p:spPr>
          <a:xfrm>
            <a:off x="8703657" y="3798171"/>
            <a:ext cx="1716379" cy="341632"/>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Prêt bancaires</a:t>
            </a:r>
            <a:endParaRPr lang="fr-FR" sz="100" dirty="0">
              <a:solidFill>
                <a:srgbClr val="000000"/>
              </a:solidFill>
              <a:latin typeface="Arial"/>
              <a:ea typeface="Arial"/>
              <a:cs typeface="Arial"/>
              <a:sym typeface="Arial"/>
            </a:endParaRPr>
          </a:p>
        </p:txBody>
      </p:sp>
      <p:sp>
        <p:nvSpPr>
          <p:cNvPr id="53" name="ZoneTexte 52">
            <a:extLst>
              <a:ext uri="{FF2B5EF4-FFF2-40B4-BE49-F238E27FC236}">
                <a16:creationId xmlns:a16="http://schemas.microsoft.com/office/drawing/2014/main" id="{21525801-C9D0-4DEB-A685-436A1C190E0E}"/>
              </a:ext>
            </a:extLst>
          </p:cNvPr>
          <p:cNvSpPr txBox="1"/>
          <p:nvPr/>
        </p:nvSpPr>
        <p:spPr>
          <a:xfrm>
            <a:off x="8640754" y="4686805"/>
            <a:ext cx="3422028" cy="341632"/>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Subventions gouvernementales</a:t>
            </a:r>
            <a:endParaRPr lang="fr-FR" sz="100" dirty="0">
              <a:solidFill>
                <a:srgbClr val="000000"/>
              </a:solidFill>
              <a:latin typeface="Arial"/>
              <a:ea typeface="Arial"/>
              <a:cs typeface="Arial"/>
              <a:sym typeface="Arial"/>
            </a:endParaRPr>
          </a:p>
        </p:txBody>
      </p:sp>
      <p:sp>
        <p:nvSpPr>
          <p:cNvPr id="54" name="ZoneTexte 53">
            <a:extLst>
              <a:ext uri="{FF2B5EF4-FFF2-40B4-BE49-F238E27FC236}">
                <a16:creationId xmlns:a16="http://schemas.microsoft.com/office/drawing/2014/main" id="{47A9B90D-59E9-44A7-B187-99F54E5E48BA}"/>
              </a:ext>
            </a:extLst>
          </p:cNvPr>
          <p:cNvSpPr txBox="1"/>
          <p:nvPr/>
        </p:nvSpPr>
        <p:spPr>
          <a:xfrm>
            <a:off x="8429405" y="5751263"/>
            <a:ext cx="3422028" cy="341632"/>
          </a:xfrm>
          <a:prstGeom prst="rect">
            <a:avLst/>
          </a:prstGeom>
          <a:noFill/>
        </p:spPr>
        <p:txBody>
          <a:bodyPr wrap="square">
            <a:spAutoFit/>
          </a:bodyPr>
          <a:lstStyle/>
          <a:p>
            <a:pPr lvl="0" algn="ctr">
              <a:lnSpc>
                <a:spcPct val="90000"/>
              </a:lnSpc>
              <a:buClr>
                <a:schemeClr val="lt1"/>
              </a:buClr>
              <a:buSzPts val="9600"/>
            </a:pPr>
            <a:r>
              <a:rPr lang="fr-FR" b="1" dirty="0">
                <a:solidFill>
                  <a:srgbClr val="434343"/>
                </a:solidFill>
                <a:latin typeface="Caveat"/>
                <a:ea typeface="Arial"/>
                <a:cs typeface="Arial"/>
                <a:sym typeface="Caveat"/>
              </a:rPr>
              <a:t>Investissement personnel</a:t>
            </a:r>
            <a:endParaRPr lang="fr-FR" sz="100" dirty="0">
              <a:solidFill>
                <a:srgbClr val="000000"/>
              </a:solidFill>
              <a:latin typeface="Arial"/>
              <a:ea typeface="Arial"/>
              <a:cs typeface="Arial"/>
              <a:sym typeface="Arial"/>
            </a:endParaRPr>
          </a:p>
        </p:txBody>
      </p:sp>
      <p:sp>
        <p:nvSpPr>
          <p:cNvPr id="55" name="ZoneTexte 54">
            <a:extLst>
              <a:ext uri="{FF2B5EF4-FFF2-40B4-BE49-F238E27FC236}">
                <a16:creationId xmlns:a16="http://schemas.microsoft.com/office/drawing/2014/main" id="{52F91526-EC2C-4402-B732-67CEF5CAC1BA}"/>
              </a:ext>
            </a:extLst>
          </p:cNvPr>
          <p:cNvSpPr txBox="1"/>
          <p:nvPr/>
        </p:nvSpPr>
        <p:spPr>
          <a:xfrm>
            <a:off x="3560578" y="366356"/>
            <a:ext cx="4635738" cy="867930"/>
          </a:xfrm>
          <a:prstGeom prst="rect">
            <a:avLst/>
          </a:prstGeom>
          <a:noFill/>
        </p:spPr>
        <p:txBody>
          <a:bodyPr wrap="square">
            <a:spAutoFit/>
          </a:bodyPr>
          <a:lstStyle/>
          <a:p>
            <a:pPr lvl="0" algn="ctr">
              <a:lnSpc>
                <a:spcPct val="90000"/>
              </a:lnSpc>
              <a:buClr>
                <a:schemeClr val="lt1"/>
              </a:buClr>
              <a:buSzPts val="9600"/>
            </a:pPr>
            <a:r>
              <a:rPr lang="fr-FR" sz="2800" b="1" dirty="0">
                <a:solidFill>
                  <a:srgbClr val="434343"/>
                </a:solidFill>
                <a:latin typeface="Caveat"/>
                <a:ea typeface="Arial"/>
                <a:cs typeface="Arial"/>
                <a:sym typeface="Caveat"/>
              </a:rPr>
              <a:t>Le choix des sources de financement</a:t>
            </a:r>
            <a:endParaRPr lang="fr-FR" sz="2800" dirty="0">
              <a:solidFill>
                <a:srgbClr val="000000"/>
              </a:solidFill>
              <a:latin typeface="Arial"/>
              <a:ea typeface="Arial"/>
              <a:cs typeface="Arial"/>
              <a:sym typeface="Arial"/>
            </a:endParaRPr>
          </a:p>
        </p:txBody>
      </p:sp>
      <p:sp>
        <p:nvSpPr>
          <p:cNvPr id="56" name="Freeform 147">
            <a:extLst>
              <a:ext uri="{FF2B5EF4-FFF2-40B4-BE49-F238E27FC236}">
                <a16:creationId xmlns:a16="http://schemas.microsoft.com/office/drawing/2014/main" id="{1B92EE41-98C8-47CE-BA71-4E1FF5702B03}"/>
              </a:ext>
            </a:extLst>
          </p:cNvPr>
          <p:cNvSpPr>
            <a:spLocks noEditPoints="1"/>
          </p:cNvSpPr>
          <p:nvPr/>
        </p:nvSpPr>
        <p:spPr bwMode="auto">
          <a:xfrm>
            <a:off x="4067783" y="5140241"/>
            <a:ext cx="591577" cy="682964"/>
          </a:xfrm>
          <a:custGeom>
            <a:avLst/>
            <a:gdLst>
              <a:gd name="T0" fmla="*/ 184 w 573"/>
              <a:gd name="T1" fmla="*/ 291 h 661"/>
              <a:gd name="T2" fmla="*/ 194 w 573"/>
              <a:gd name="T3" fmla="*/ 360 h 661"/>
              <a:gd name="T4" fmla="*/ 224 w 573"/>
              <a:gd name="T5" fmla="*/ 338 h 661"/>
              <a:gd name="T6" fmla="*/ 194 w 573"/>
              <a:gd name="T7" fmla="*/ 346 h 661"/>
              <a:gd name="T8" fmla="*/ 184 w 573"/>
              <a:gd name="T9" fmla="*/ 305 h 661"/>
              <a:gd name="T10" fmla="*/ 194 w 573"/>
              <a:gd name="T11" fmla="*/ 346 h 661"/>
              <a:gd name="T12" fmla="*/ 367 w 573"/>
              <a:gd name="T13" fmla="*/ 301 h 661"/>
              <a:gd name="T14" fmla="*/ 379 w 573"/>
              <a:gd name="T15" fmla="*/ 360 h 661"/>
              <a:gd name="T16" fmla="*/ 389 w 573"/>
              <a:gd name="T17" fmla="*/ 291 h 661"/>
              <a:gd name="T18" fmla="*/ 363 w 573"/>
              <a:gd name="T19" fmla="*/ 343 h 661"/>
              <a:gd name="T20" fmla="*/ 400 w 573"/>
              <a:gd name="T21" fmla="*/ 311 h 661"/>
              <a:gd name="T22" fmla="*/ 436 w 573"/>
              <a:gd name="T23" fmla="*/ 221 h 661"/>
              <a:gd name="T24" fmla="*/ 486 w 573"/>
              <a:gd name="T25" fmla="*/ 176 h 661"/>
              <a:gd name="T26" fmla="*/ 493 w 573"/>
              <a:gd name="T27" fmla="*/ 189 h 661"/>
              <a:gd name="T28" fmla="*/ 515 w 573"/>
              <a:gd name="T29" fmla="*/ 6 h 661"/>
              <a:gd name="T30" fmla="*/ 286 w 573"/>
              <a:gd name="T31" fmla="*/ 125 h 661"/>
              <a:gd name="T32" fmla="*/ 58 w 573"/>
              <a:gd name="T33" fmla="*/ 6 h 661"/>
              <a:gd name="T34" fmla="*/ 79 w 573"/>
              <a:gd name="T35" fmla="*/ 189 h 661"/>
              <a:gd name="T36" fmla="*/ 86 w 573"/>
              <a:gd name="T37" fmla="*/ 176 h 661"/>
              <a:gd name="T38" fmla="*/ 190 w 573"/>
              <a:gd name="T39" fmla="*/ 145 h 661"/>
              <a:gd name="T40" fmla="*/ 3 w 573"/>
              <a:gd name="T41" fmla="*/ 328 h 661"/>
              <a:gd name="T42" fmla="*/ 25 w 573"/>
              <a:gd name="T43" fmla="*/ 332 h 661"/>
              <a:gd name="T44" fmla="*/ 141 w 573"/>
              <a:gd name="T45" fmla="*/ 424 h 661"/>
              <a:gd name="T46" fmla="*/ 175 w 573"/>
              <a:gd name="T47" fmla="*/ 599 h 661"/>
              <a:gd name="T48" fmla="*/ 398 w 573"/>
              <a:gd name="T49" fmla="*/ 599 h 661"/>
              <a:gd name="T50" fmla="*/ 434 w 573"/>
              <a:gd name="T51" fmla="*/ 419 h 661"/>
              <a:gd name="T52" fmla="*/ 548 w 573"/>
              <a:gd name="T53" fmla="*/ 332 h 661"/>
              <a:gd name="T54" fmla="*/ 570 w 573"/>
              <a:gd name="T55" fmla="*/ 328 h 661"/>
              <a:gd name="T56" fmla="*/ 384 w 573"/>
              <a:gd name="T57" fmla="*/ 599 h 661"/>
              <a:gd name="T58" fmla="*/ 189 w 573"/>
              <a:gd name="T59" fmla="*/ 599 h 661"/>
              <a:gd name="T60" fmla="*/ 214 w 573"/>
              <a:gd name="T61" fmla="*/ 535 h 661"/>
              <a:gd name="T62" fmla="*/ 313 w 573"/>
              <a:gd name="T63" fmla="*/ 518 h 661"/>
              <a:gd name="T64" fmla="*/ 457 w 573"/>
              <a:gd name="T65" fmla="*/ 277 h 661"/>
              <a:gd name="T66" fmla="*/ 448 w 573"/>
              <a:gd name="T67" fmla="*/ 384 h 661"/>
              <a:gd name="T68" fmla="*/ 313 w 573"/>
              <a:gd name="T69" fmla="*/ 504 h 661"/>
              <a:gd name="T70" fmla="*/ 151 w 573"/>
              <a:gd name="T71" fmla="*/ 414 h 661"/>
              <a:gd name="T72" fmla="*/ 124 w 573"/>
              <a:gd name="T73" fmla="*/ 272 h 661"/>
              <a:gd name="T74" fmla="*/ 18 w 573"/>
              <a:gd name="T75" fmla="*/ 319 h 661"/>
              <a:gd name="T76" fmla="*/ 148 w 573"/>
              <a:gd name="T77" fmla="*/ 229 h 661"/>
              <a:gd name="T78" fmla="*/ 430 w 573"/>
              <a:gd name="T79" fmla="*/ 234 h 661"/>
              <a:gd name="T80" fmla="*/ 552 w 573"/>
              <a:gd name="T81" fmla="*/ 318 h 661"/>
              <a:gd name="T82" fmla="*/ 252 w 573"/>
              <a:gd name="T83" fmla="*/ 613 h 661"/>
              <a:gd name="T84" fmla="*/ 252 w 573"/>
              <a:gd name="T85" fmla="*/ 599 h 661"/>
              <a:gd name="T86" fmla="*/ 266 w 573"/>
              <a:gd name="T87" fmla="*/ 582 h 661"/>
              <a:gd name="T88" fmla="*/ 293 w 573"/>
              <a:gd name="T89" fmla="*/ 582 h 661"/>
              <a:gd name="T90" fmla="*/ 321 w 573"/>
              <a:gd name="T91" fmla="*/ 551 h 661"/>
              <a:gd name="T92" fmla="*/ 321 w 573"/>
              <a:gd name="T93" fmla="*/ 565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3" h="661">
                <a:moveTo>
                  <a:pt x="206" y="301"/>
                </a:moveTo>
                <a:cubicBezTo>
                  <a:pt x="206" y="300"/>
                  <a:pt x="204" y="298"/>
                  <a:pt x="203" y="297"/>
                </a:cubicBezTo>
                <a:cubicBezTo>
                  <a:pt x="197" y="293"/>
                  <a:pt x="191" y="291"/>
                  <a:pt x="184" y="291"/>
                </a:cubicBezTo>
                <a:cubicBezTo>
                  <a:pt x="173" y="291"/>
                  <a:pt x="163" y="297"/>
                  <a:pt x="160" y="306"/>
                </a:cubicBezTo>
                <a:cubicBezTo>
                  <a:pt x="155" y="316"/>
                  <a:pt x="155" y="343"/>
                  <a:pt x="173" y="354"/>
                </a:cubicBezTo>
                <a:cubicBezTo>
                  <a:pt x="178" y="358"/>
                  <a:pt x="186" y="360"/>
                  <a:pt x="194" y="360"/>
                </a:cubicBezTo>
                <a:cubicBezTo>
                  <a:pt x="194" y="360"/>
                  <a:pt x="194" y="360"/>
                  <a:pt x="194" y="360"/>
                </a:cubicBezTo>
                <a:cubicBezTo>
                  <a:pt x="207" y="360"/>
                  <a:pt x="222" y="355"/>
                  <a:pt x="226" y="346"/>
                </a:cubicBezTo>
                <a:cubicBezTo>
                  <a:pt x="227" y="343"/>
                  <a:pt x="227" y="340"/>
                  <a:pt x="224" y="338"/>
                </a:cubicBezTo>
                <a:cubicBezTo>
                  <a:pt x="217" y="330"/>
                  <a:pt x="211" y="322"/>
                  <a:pt x="206" y="301"/>
                </a:cubicBezTo>
                <a:close/>
                <a:moveTo>
                  <a:pt x="194" y="346"/>
                </a:moveTo>
                <a:cubicBezTo>
                  <a:pt x="194" y="346"/>
                  <a:pt x="194" y="346"/>
                  <a:pt x="194" y="346"/>
                </a:cubicBezTo>
                <a:cubicBezTo>
                  <a:pt x="190" y="346"/>
                  <a:pt x="185" y="346"/>
                  <a:pt x="180" y="343"/>
                </a:cubicBezTo>
                <a:cubicBezTo>
                  <a:pt x="169" y="335"/>
                  <a:pt x="170" y="317"/>
                  <a:pt x="173" y="311"/>
                </a:cubicBezTo>
                <a:cubicBezTo>
                  <a:pt x="173" y="309"/>
                  <a:pt x="178" y="305"/>
                  <a:pt x="184" y="305"/>
                </a:cubicBezTo>
                <a:cubicBezTo>
                  <a:pt x="187" y="305"/>
                  <a:pt x="190" y="306"/>
                  <a:pt x="193" y="308"/>
                </a:cubicBezTo>
                <a:cubicBezTo>
                  <a:pt x="197" y="323"/>
                  <a:pt x="202" y="334"/>
                  <a:pt x="210" y="343"/>
                </a:cubicBezTo>
                <a:cubicBezTo>
                  <a:pt x="206" y="344"/>
                  <a:pt x="201" y="346"/>
                  <a:pt x="194" y="346"/>
                </a:cubicBezTo>
                <a:close/>
                <a:moveTo>
                  <a:pt x="389" y="291"/>
                </a:moveTo>
                <a:cubicBezTo>
                  <a:pt x="382" y="291"/>
                  <a:pt x="376" y="293"/>
                  <a:pt x="370" y="297"/>
                </a:cubicBezTo>
                <a:cubicBezTo>
                  <a:pt x="368" y="298"/>
                  <a:pt x="367" y="300"/>
                  <a:pt x="367" y="301"/>
                </a:cubicBezTo>
                <a:cubicBezTo>
                  <a:pt x="362" y="322"/>
                  <a:pt x="356" y="330"/>
                  <a:pt x="348" y="338"/>
                </a:cubicBezTo>
                <a:cubicBezTo>
                  <a:pt x="346" y="340"/>
                  <a:pt x="346" y="343"/>
                  <a:pt x="347" y="346"/>
                </a:cubicBezTo>
                <a:cubicBezTo>
                  <a:pt x="350" y="355"/>
                  <a:pt x="366" y="360"/>
                  <a:pt x="379" y="360"/>
                </a:cubicBezTo>
                <a:cubicBezTo>
                  <a:pt x="387" y="360"/>
                  <a:pt x="394" y="358"/>
                  <a:pt x="400" y="354"/>
                </a:cubicBezTo>
                <a:cubicBezTo>
                  <a:pt x="418" y="343"/>
                  <a:pt x="418" y="316"/>
                  <a:pt x="413" y="306"/>
                </a:cubicBezTo>
                <a:cubicBezTo>
                  <a:pt x="410" y="297"/>
                  <a:pt x="400" y="291"/>
                  <a:pt x="389" y="291"/>
                </a:cubicBezTo>
                <a:close/>
                <a:moveTo>
                  <a:pt x="393" y="343"/>
                </a:moveTo>
                <a:cubicBezTo>
                  <a:pt x="388" y="346"/>
                  <a:pt x="382" y="346"/>
                  <a:pt x="379" y="346"/>
                </a:cubicBezTo>
                <a:cubicBezTo>
                  <a:pt x="372" y="346"/>
                  <a:pt x="367" y="344"/>
                  <a:pt x="363" y="343"/>
                </a:cubicBezTo>
                <a:cubicBezTo>
                  <a:pt x="371" y="334"/>
                  <a:pt x="376" y="323"/>
                  <a:pt x="380" y="308"/>
                </a:cubicBezTo>
                <a:cubicBezTo>
                  <a:pt x="383" y="306"/>
                  <a:pt x="386" y="305"/>
                  <a:pt x="389" y="305"/>
                </a:cubicBezTo>
                <a:cubicBezTo>
                  <a:pt x="395" y="305"/>
                  <a:pt x="399" y="309"/>
                  <a:pt x="400" y="311"/>
                </a:cubicBezTo>
                <a:cubicBezTo>
                  <a:pt x="403" y="317"/>
                  <a:pt x="404" y="335"/>
                  <a:pt x="393" y="343"/>
                </a:cubicBezTo>
                <a:close/>
                <a:moveTo>
                  <a:pt x="447" y="223"/>
                </a:moveTo>
                <a:cubicBezTo>
                  <a:pt x="443" y="222"/>
                  <a:pt x="440" y="221"/>
                  <a:pt x="436" y="221"/>
                </a:cubicBezTo>
                <a:cubicBezTo>
                  <a:pt x="423" y="183"/>
                  <a:pt x="406" y="160"/>
                  <a:pt x="383" y="145"/>
                </a:cubicBezTo>
                <a:cubicBezTo>
                  <a:pt x="464" y="140"/>
                  <a:pt x="508" y="85"/>
                  <a:pt x="524" y="30"/>
                </a:cubicBezTo>
                <a:cubicBezTo>
                  <a:pt x="552" y="100"/>
                  <a:pt x="526" y="154"/>
                  <a:pt x="486" y="176"/>
                </a:cubicBezTo>
                <a:cubicBezTo>
                  <a:pt x="483" y="178"/>
                  <a:pt x="482" y="183"/>
                  <a:pt x="484" y="186"/>
                </a:cubicBezTo>
                <a:cubicBezTo>
                  <a:pt x="485" y="188"/>
                  <a:pt x="487" y="190"/>
                  <a:pt x="490" y="190"/>
                </a:cubicBezTo>
                <a:cubicBezTo>
                  <a:pt x="491" y="190"/>
                  <a:pt x="492" y="189"/>
                  <a:pt x="493" y="189"/>
                </a:cubicBezTo>
                <a:cubicBezTo>
                  <a:pt x="542" y="161"/>
                  <a:pt x="573" y="92"/>
                  <a:pt x="528" y="4"/>
                </a:cubicBezTo>
                <a:cubicBezTo>
                  <a:pt x="527" y="2"/>
                  <a:pt x="524" y="0"/>
                  <a:pt x="521" y="1"/>
                </a:cubicBezTo>
                <a:cubicBezTo>
                  <a:pt x="518" y="1"/>
                  <a:pt x="516" y="3"/>
                  <a:pt x="515" y="6"/>
                </a:cubicBezTo>
                <a:cubicBezTo>
                  <a:pt x="511" y="30"/>
                  <a:pt x="485" y="146"/>
                  <a:pt x="345" y="131"/>
                </a:cubicBezTo>
                <a:cubicBezTo>
                  <a:pt x="345" y="131"/>
                  <a:pt x="345" y="131"/>
                  <a:pt x="345" y="131"/>
                </a:cubicBezTo>
                <a:cubicBezTo>
                  <a:pt x="327" y="127"/>
                  <a:pt x="308" y="125"/>
                  <a:pt x="286" y="125"/>
                </a:cubicBezTo>
                <a:cubicBezTo>
                  <a:pt x="265" y="125"/>
                  <a:pt x="245" y="127"/>
                  <a:pt x="228" y="131"/>
                </a:cubicBezTo>
                <a:cubicBezTo>
                  <a:pt x="228" y="131"/>
                  <a:pt x="228" y="131"/>
                  <a:pt x="228" y="131"/>
                </a:cubicBezTo>
                <a:cubicBezTo>
                  <a:pt x="88" y="146"/>
                  <a:pt x="62" y="30"/>
                  <a:pt x="58" y="6"/>
                </a:cubicBezTo>
                <a:cubicBezTo>
                  <a:pt x="57" y="3"/>
                  <a:pt x="55" y="1"/>
                  <a:pt x="52" y="1"/>
                </a:cubicBezTo>
                <a:cubicBezTo>
                  <a:pt x="49" y="0"/>
                  <a:pt x="46" y="2"/>
                  <a:pt x="45" y="4"/>
                </a:cubicBezTo>
                <a:cubicBezTo>
                  <a:pt x="0" y="92"/>
                  <a:pt x="31" y="161"/>
                  <a:pt x="79" y="189"/>
                </a:cubicBezTo>
                <a:cubicBezTo>
                  <a:pt x="81" y="189"/>
                  <a:pt x="82" y="190"/>
                  <a:pt x="83" y="190"/>
                </a:cubicBezTo>
                <a:cubicBezTo>
                  <a:pt x="85" y="190"/>
                  <a:pt x="88" y="188"/>
                  <a:pt x="89" y="186"/>
                </a:cubicBezTo>
                <a:cubicBezTo>
                  <a:pt x="91" y="183"/>
                  <a:pt x="90" y="178"/>
                  <a:pt x="86" y="176"/>
                </a:cubicBezTo>
                <a:cubicBezTo>
                  <a:pt x="47" y="154"/>
                  <a:pt x="21" y="100"/>
                  <a:pt x="49" y="29"/>
                </a:cubicBezTo>
                <a:cubicBezTo>
                  <a:pt x="55" y="50"/>
                  <a:pt x="67" y="79"/>
                  <a:pt x="91" y="103"/>
                </a:cubicBezTo>
                <a:cubicBezTo>
                  <a:pt x="117" y="129"/>
                  <a:pt x="150" y="143"/>
                  <a:pt x="190" y="145"/>
                </a:cubicBezTo>
                <a:cubicBezTo>
                  <a:pt x="167" y="160"/>
                  <a:pt x="150" y="183"/>
                  <a:pt x="137" y="221"/>
                </a:cubicBezTo>
                <a:cubicBezTo>
                  <a:pt x="133" y="221"/>
                  <a:pt x="130" y="222"/>
                  <a:pt x="126" y="223"/>
                </a:cubicBezTo>
                <a:cubicBezTo>
                  <a:pt x="74" y="230"/>
                  <a:pt x="10" y="240"/>
                  <a:pt x="3" y="328"/>
                </a:cubicBezTo>
                <a:cubicBezTo>
                  <a:pt x="3" y="331"/>
                  <a:pt x="4" y="333"/>
                  <a:pt x="5" y="334"/>
                </a:cubicBezTo>
                <a:cubicBezTo>
                  <a:pt x="7" y="336"/>
                  <a:pt x="10" y="336"/>
                  <a:pt x="12" y="336"/>
                </a:cubicBezTo>
                <a:cubicBezTo>
                  <a:pt x="25" y="332"/>
                  <a:pt x="25" y="332"/>
                  <a:pt x="25" y="332"/>
                </a:cubicBezTo>
                <a:cubicBezTo>
                  <a:pt x="63" y="320"/>
                  <a:pt x="92" y="311"/>
                  <a:pt x="109" y="301"/>
                </a:cubicBezTo>
                <a:cubicBezTo>
                  <a:pt x="101" y="339"/>
                  <a:pt x="98" y="366"/>
                  <a:pt x="113" y="391"/>
                </a:cubicBezTo>
                <a:cubicBezTo>
                  <a:pt x="118" y="401"/>
                  <a:pt x="129" y="412"/>
                  <a:pt x="141" y="424"/>
                </a:cubicBezTo>
                <a:cubicBezTo>
                  <a:pt x="168" y="449"/>
                  <a:pt x="200" y="481"/>
                  <a:pt x="206" y="523"/>
                </a:cubicBezTo>
                <a:cubicBezTo>
                  <a:pt x="187" y="539"/>
                  <a:pt x="175" y="563"/>
                  <a:pt x="175" y="589"/>
                </a:cubicBezTo>
                <a:cubicBezTo>
                  <a:pt x="175" y="599"/>
                  <a:pt x="175" y="599"/>
                  <a:pt x="175" y="599"/>
                </a:cubicBezTo>
                <a:cubicBezTo>
                  <a:pt x="175" y="633"/>
                  <a:pt x="203" y="661"/>
                  <a:pt x="237" y="661"/>
                </a:cubicBezTo>
                <a:cubicBezTo>
                  <a:pt x="336" y="661"/>
                  <a:pt x="336" y="661"/>
                  <a:pt x="336" y="661"/>
                </a:cubicBezTo>
                <a:cubicBezTo>
                  <a:pt x="370" y="661"/>
                  <a:pt x="398" y="633"/>
                  <a:pt x="398" y="599"/>
                </a:cubicBezTo>
                <a:cubicBezTo>
                  <a:pt x="398" y="589"/>
                  <a:pt x="398" y="589"/>
                  <a:pt x="398" y="589"/>
                </a:cubicBezTo>
                <a:cubicBezTo>
                  <a:pt x="398" y="565"/>
                  <a:pt x="388" y="543"/>
                  <a:pt x="372" y="528"/>
                </a:cubicBezTo>
                <a:cubicBezTo>
                  <a:pt x="377" y="471"/>
                  <a:pt x="409" y="442"/>
                  <a:pt x="434" y="419"/>
                </a:cubicBezTo>
                <a:cubicBezTo>
                  <a:pt x="445" y="409"/>
                  <a:pt x="455" y="401"/>
                  <a:pt x="460" y="391"/>
                </a:cubicBezTo>
                <a:cubicBezTo>
                  <a:pt x="474" y="366"/>
                  <a:pt x="472" y="339"/>
                  <a:pt x="463" y="301"/>
                </a:cubicBezTo>
                <a:cubicBezTo>
                  <a:pt x="481" y="311"/>
                  <a:pt x="510" y="320"/>
                  <a:pt x="548" y="332"/>
                </a:cubicBezTo>
                <a:cubicBezTo>
                  <a:pt x="561" y="336"/>
                  <a:pt x="561" y="336"/>
                  <a:pt x="561" y="336"/>
                </a:cubicBezTo>
                <a:cubicBezTo>
                  <a:pt x="563" y="336"/>
                  <a:pt x="566" y="336"/>
                  <a:pt x="567" y="334"/>
                </a:cubicBezTo>
                <a:cubicBezTo>
                  <a:pt x="569" y="333"/>
                  <a:pt x="570" y="331"/>
                  <a:pt x="570" y="328"/>
                </a:cubicBezTo>
                <a:cubicBezTo>
                  <a:pt x="563" y="240"/>
                  <a:pt x="499" y="230"/>
                  <a:pt x="447" y="223"/>
                </a:cubicBezTo>
                <a:close/>
                <a:moveTo>
                  <a:pt x="384" y="589"/>
                </a:moveTo>
                <a:cubicBezTo>
                  <a:pt x="384" y="599"/>
                  <a:pt x="384" y="599"/>
                  <a:pt x="384" y="599"/>
                </a:cubicBezTo>
                <a:cubicBezTo>
                  <a:pt x="384" y="625"/>
                  <a:pt x="362" y="647"/>
                  <a:pt x="336" y="647"/>
                </a:cubicBezTo>
                <a:cubicBezTo>
                  <a:pt x="237" y="647"/>
                  <a:pt x="237" y="647"/>
                  <a:pt x="237" y="647"/>
                </a:cubicBezTo>
                <a:cubicBezTo>
                  <a:pt x="211" y="647"/>
                  <a:pt x="189" y="625"/>
                  <a:pt x="189" y="599"/>
                </a:cubicBezTo>
                <a:cubicBezTo>
                  <a:pt x="189" y="589"/>
                  <a:pt x="189" y="589"/>
                  <a:pt x="189" y="589"/>
                </a:cubicBezTo>
                <a:cubicBezTo>
                  <a:pt x="189" y="567"/>
                  <a:pt x="199" y="548"/>
                  <a:pt x="213" y="535"/>
                </a:cubicBezTo>
                <a:cubicBezTo>
                  <a:pt x="214" y="535"/>
                  <a:pt x="214" y="535"/>
                  <a:pt x="214" y="535"/>
                </a:cubicBezTo>
                <a:cubicBezTo>
                  <a:pt x="217" y="535"/>
                  <a:pt x="219" y="533"/>
                  <a:pt x="220" y="530"/>
                </a:cubicBezTo>
                <a:cubicBezTo>
                  <a:pt x="232" y="522"/>
                  <a:pt x="245" y="518"/>
                  <a:pt x="260" y="518"/>
                </a:cubicBezTo>
                <a:cubicBezTo>
                  <a:pt x="313" y="518"/>
                  <a:pt x="313" y="518"/>
                  <a:pt x="313" y="518"/>
                </a:cubicBezTo>
                <a:cubicBezTo>
                  <a:pt x="352" y="518"/>
                  <a:pt x="384" y="550"/>
                  <a:pt x="384" y="589"/>
                </a:cubicBezTo>
                <a:close/>
                <a:moveTo>
                  <a:pt x="552" y="318"/>
                </a:moveTo>
                <a:cubicBezTo>
                  <a:pt x="509" y="306"/>
                  <a:pt x="461" y="291"/>
                  <a:pt x="457" y="277"/>
                </a:cubicBezTo>
                <a:cubicBezTo>
                  <a:pt x="456" y="273"/>
                  <a:pt x="453" y="271"/>
                  <a:pt x="449" y="272"/>
                </a:cubicBezTo>
                <a:cubicBezTo>
                  <a:pt x="445" y="273"/>
                  <a:pt x="443" y="277"/>
                  <a:pt x="444" y="281"/>
                </a:cubicBezTo>
                <a:cubicBezTo>
                  <a:pt x="456" y="328"/>
                  <a:pt x="463" y="358"/>
                  <a:pt x="448" y="384"/>
                </a:cubicBezTo>
                <a:cubicBezTo>
                  <a:pt x="444" y="392"/>
                  <a:pt x="435" y="400"/>
                  <a:pt x="425" y="409"/>
                </a:cubicBezTo>
                <a:cubicBezTo>
                  <a:pt x="400" y="431"/>
                  <a:pt x="367" y="461"/>
                  <a:pt x="359" y="517"/>
                </a:cubicBezTo>
                <a:cubicBezTo>
                  <a:pt x="346" y="509"/>
                  <a:pt x="330" y="504"/>
                  <a:pt x="313" y="504"/>
                </a:cubicBezTo>
                <a:cubicBezTo>
                  <a:pt x="260" y="504"/>
                  <a:pt x="260" y="504"/>
                  <a:pt x="260" y="504"/>
                </a:cubicBezTo>
                <a:cubicBezTo>
                  <a:pt x="245" y="504"/>
                  <a:pt x="231" y="508"/>
                  <a:pt x="218" y="515"/>
                </a:cubicBezTo>
                <a:cubicBezTo>
                  <a:pt x="210" y="471"/>
                  <a:pt x="176" y="438"/>
                  <a:pt x="151" y="414"/>
                </a:cubicBezTo>
                <a:cubicBezTo>
                  <a:pt x="139" y="402"/>
                  <a:pt x="129" y="392"/>
                  <a:pt x="125" y="384"/>
                </a:cubicBezTo>
                <a:cubicBezTo>
                  <a:pt x="110" y="358"/>
                  <a:pt x="117" y="328"/>
                  <a:pt x="129" y="281"/>
                </a:cubicBezTo>
                <a:cubicBezTo>
                  <a:pt x="130" y="277"/>
                  <a:pt x="128" y="273"/>
                  <a:pt x="124" y="272"/>
                </a:cubicBezTo>
                <a:cubicBezTo>
                  <a:pt x="120" y="271"/>
                  <a:pt x="116" y="273"/>
                  <a:pt x="115" y="277"/>
                </a:cubicBezTo>
                <a:cubicBezTo>
                  <a:pt x="112" y="291"/>
                  <a:pt x="64" y="306"/>
                  <a:pt x="21" y="318"/>
                </a:cubicBezTo>
                <a:cubicBezTo>
                  <a:pt x="18" y="319"/>
                  <a:pt x="18" y="319"/>
                  <a:pt x="18" y="319"/>
                </a:cubicBezTo>
                <a:cubicBezTo>
                  <a:pt x="28" y="251"/>
                  <a:pt x="79" y="244"/>
                  <a:pt x="128" y="236"/>
                </a:cubicBezTo>
                <a:cubicBezTo>
                  <a:pt x="133" y="236"/>
                  <a:pt x="138" y="235"/>
                  <a:pt x="143" y="234"/>
                </a:cubicBezTo>
                <a:cubicBezTo>
                  <a:pt x="146" y="234"/>
                  <a:pt x="148" y="232"/>
                  <a:pt x="148" y="229"/>
                </a:cubicBezTo>
                <a:cubicBezTo>
                  <a:pt x="173" y="154"/>
                  <a:pt x="216" y="139"/>
                  <a:pt x="286" y="139"/>
                </a:cubicBezTo>
                <a:cubicBezTo>
                  <a:pt x="357" y="139"/>
                  <a:pt x="400" y="154"/>
                  <a:pt x="424" y="229"/>
                </a:cubicBezTo>
                <a:cubicBezTo>
                  <a:pt x="425" y="232"/>
                  <a:pt x="427" y="234"/>
                  <a:pt x="430" y="234"/>
                </a:cubicBezTo>
                <a:cubicBezTo>
                  <a:pt x="435" y="235"/>
                  <a:pt x="440" y="236"/>
                  <a:pt x="445" y="236"/>
                </a:cubicBezTo>
                <a:cubicBezTo>
                  <a:pt x="494" y="244"/>
                  <a:pt x="545" y="251"/>
                  <a:pt x="555" y="319"/>
                </a:cubicBezTo>
                <a:lnTo>
                  <a:pt x="552" y="318"/>
                </a:lnTo>
                <a:close/>
                <a:moveTo>
                  <a:pt x="252" y="551"/>
                </a:moveTo>
                <a:cubicBezTo>
                  <a:pt x="236" y="551"/>
                  <a:pt x="224" y="564"/>
                  <a:pt x="224" y="582"/>
                </a:cubicBezTo>
                <a:cubicBezTo>
                  <a:pt x="224" y="600"/>
                  <a:pt x="236" y="613"/>
                  <a:pt x="252" y="613"/>
                </a:cubicBezTo>
                <a:cubicBezTo>
                  <a:pt x="268" y="613"/>
                  <a:pt x="280" y="600"/>
                  <a:pt x="280" y="582"/>
                </a:cubicBezTo>
                <a:cubicBezTo>
                  <a:pt x="280" y="564"/>
                  <a:pt x="268" y="551"/>
                  <a:pt x="252" y="551"/>
                </a:cubicBezTo>
                <a:close/>
                <a:moveTo>
                  <a:pt x="252" y="599"/>
                </a:moveTo>
                <a:cubicBezTo>
                  <a:pt x="244" y="599"/>
                  <a:pt x="238" y="593"/>
                  <a:pt x="238" y="582"/>
                </a:cubicBezTo>
                <a:cubicBezTo>
                  <a:pt x="238" y="572"/>
                  <a:pt x="244" y="565"/>
                  <a:pt x="252" y="565"/>
                </a:cubicBezTo>
                <a:cubicBezTo>
                  <a:pt x="260" y="565"/>
                  <a:pt x="266" y="572"/>
                  <a:pt x="266" y="582"/>
                </a:cubicBezTo>
                <a:cubicBezTo>
                  <a:pt x="266" y="593"/>
                  <a:pt x="260" y="599"/>
                  <a:pt x="252" y="599"/>
                </a:cubicBezTo>
                <a:close/>
                <a:moveTo>
                  <a:pt x="321" y="551"/>
                </a:moveTo>
                <a:cubicBezTo>
                  <a:pt x="305" y="551"/>
                  <a:pt x="293" y="564"/>
                  <a:pt x="293" y="582"/>
                </a:cubicBezTo>
                <a:cubicBezTo>
                  <a:pt x="293" y="600"/>
                  <a:pt x="305" y="613"/>
                  <a:pt x="321" y="613"/>
                </a:cubicBezTo>
                <a:cubicBezTo>
                  <a:pt x="337" y="613"/>
                  <a:pt x="348" y="600"/>
                  <a:pt x="348" y="582"/>
                </a:cubicBezTo>
                <a:cubicBezTo>
                  <a:pt x="348" y="564"/>
                  <a:pt x="337" y="551"/>
                  <a:pt x="321" y="551"/>
                </a:cubicBezTo>
                <a:close/>
                <a:moveTo>
                  <a:pt x="321" y="599"/>
                </a:moveTo>
                <a:cubicBezTo>
                  <a:pt x="312" y="599"/>
                  <a:pt x="307" y="593"/>
                  <a:pt x="307" y="582"/>
                </a:cubicBezTo>
                <a:cubicBezTo>
                  <a:pt x="307" y="572"/>
                  <a:pt x="312" y="565"/>
                  <a:pt x="321" y="565"/>
                </a:cubicBezTo>
                <a:cubicBezTo>
                  <a:pt x="329" y="565"/>
                  <a:pt x="334" y="572"/>
                  <a:pt x="334" y="582"/>
                </a:cubicBezTo>
                <a:cubicBezTo>
                  <a:pt x="334" y="593"/>
                  <a:pt x="329" y="599"/>
                  <a:pt x="321" y="59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pic>
        <p:nvPicPr>
          <p:cNvPr id="59" name="Google Shape;467;g85461d8b95_0_15">
            <a:extLst>
              <a:ext uri="{FF2B5EF4-FFF2-40B4-BE49-F238E27FC236}">
                <a16:creationId xmlns:a16="http://schemas.microsoft.com/office/drawing/2014/main" id="{75C2BCB8-1B59-4AB8-ABFB-D47D6C6E9259}"/>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1411749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3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3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3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fade">
                                      <p:cBhvr>
                                        <p:cTn id="18" dur="300"/>
                                        <p:tgtEl>
                                          <p:spTgt spid="44"/>
                                        </p:tgtEl>
                                      </p:cBhvr>
                                    </p:animEffect>
                                  </p:childTnLst>
                                </p:cTn>
                              </p:par>
                              <p:par>
                                <p:cTn id="19" presetID="10" presetClass="entr" presetSubtype="0" fill="hold" nodeType="withEffect">
                                  <p:stCondLst>
                                    <p:cond delay="10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300"/>
                                        <p:tgtEl>
                                          <p:spTgt spid="43"/>
                                        </p:tgtEl>
                                      </p:cBhvr>
                                    </p:animEffect>
                                  </p:childTnLst>
                                </p:cTn>
                              </p:par>
                              <p:par>
                                <p:cTn id="22" presetID="10" presetClass="entr" presetSubtype="0" fill="hold" nodeType="withEffect">
                                  <p:stCondLst>
                                    <p:cond delay="300"/>
                                  </p:stCondLst>
                                  <p:childTnLst>
                                    <p:set>
                                      <p:cBhvr>
                                        <p:cTn id="23" dur="1" fill="hold">
                                          <p:stCondLst>
                                            <p:cond delay="0"/>
                                          </p:stCondLst>
                                        </p:cTn>
                                        <p:tgtEl>
                                          <p:spTgt spid="42"/>
                                        </p:tgtEl>
                                        <p:attrNameLst>
                                          <p:attrName>style.visibility</p:attrName>
                                        </p:attrNameLst>
                                      </p:cBhvr>
                                      <p:to>
                                        <p:strVal val="visible"/>
                                      </p:to>
                                    </p:set>
                                    <p:animEffect transition="in" filter="fade">
                                      <p:cBhvr>
                                        <p:cTn id="24" dur="3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500" name="Google Shape;500;g885885a0b1_0_92"/>
          <p:cNvSpPr txBox="1"/>
          <p:nvPr/>
        </p:nvSpPr>
        <p:spPr>
          <a:xfrm>
            <a:off x="3204150" y="484188"/>
            <a:ext cx="5783700" cy="781350"/>
          </a:xfrm>
          <a:prstGeom prst="rect">
            <a:avLst/>
          </a:prstGeom>
          <a:noFill/>
          <a:ln>
            <a:noFill/>
          </a:ln>
        </p:spPr>
        <p:txBody>
          <a:bodyPr spcFirstLastPara="1" wrap="square" lIns="45713" tIns="45713" rIns="45713" bIns="45713" anchor="t" anchorCtr="0">
            <a:noAutofit/>
          </a:bodyPr>
          <a:lstStyle/>
          <a:p>
            <a:pPr algn="ctr">
              <a:lnSpc>
                <a:spcPct val="90000"/>
              </a:lnSpc>
              <a:buClr>
                <a:schemeClr val="lt1"/>
              </a:buClr>
              <a:buSzPts val="9600"/>
            </a:pPr>
            <a:r>
              <a:rPr lang="en-US" sz="4800" b="1">
                <a:solidFill>
                  <a:schemeClr val="dk2"/>
                </a:solidFill>
                <a:latin typeface="Caveat"/>
                <a:ea typeface="Caveat"/>
                <a:cs typeface="Caveat"/>
                <a:sym typeface="Caveat"/>
              </a:rPr>
              <a:t>Conclusion:</a:t>
            </a:r>
            <a:endParaRPr sz="700" b="1">
              <a:solidFill>
                <a:schemeClr val="dk2"/>
              </a:solidFill>
              <a:latin typeface="Caveat"/>
              <a:ea typeface="Caveat"/>
              <a:cs typeface="Caveat"/>
              <a:sym typeface="Caveat"/>
            </a:endParaRPr>
          </a:p>
          <a:p>
            <a:pPr>
              <a:buClr>
                <a:srgbClr val="000000"/>
              </a:buClr>
              <a:buSzPts val="1400"/>
            </a:pPr>
            <a:r>
              <a:rPr lang="en-US" sz="700">
                <a:solidFill>
                  <a:srgbClr val="000000"/>
                </a:solidFill>
                <a:latin typeface="Arial"/>
                <a:ea typeface="Arial"/>
                <a:cs typeface="Arial"/>
                <a:sym typeface="Arial"/>
              </a:rPr>
              <a:t>:</a:t>
            </a:r>
            <a:endParaRPr sz="700">
              <a:solidFill>
                <a:srgbClr val="000000"/>
              </a:solidFill>
              <a:latin typeface="Arial"/>
              <a:ea typeface="Arial"/>
              <a:cs typeface="Arial"/>
              <a:sym typeface="Arial"/>
            </a:endParaRPr>
          </a:p>
        </p:txBody>
      </p:sp>
      <p:sp>
        <p:nvSpPr>
          <p:cNvPr id="501" name="Google Shape;501;g885885a0b1_0_92"/>
          <p:cNvSpPr txBox="1"/>
          <p:nvPr/>
        </p:nvSpPr>
        <p:spPr>
          <a:xfrm>
            <a:off x="364991" y="1811638"/>
            <a:ext cx="11083800" cy="3814050"/>
          </a:xfrm>
          <a:prstGeom prst="rect">
            <a:avLst/>
          </a:prstGeom>
          <a:noFill/>
          <a:ln>
            <a:noFill/>
          </a:ln>
        </p:spPr>
        <p:txBody>
          <a:bodyPr spcFirstLastPara="1" wrap="square" lIns="45713" tIns="45713" rIns="45713" bIns="45713" anchor="t" anchorCtr="0">
            <a:noAutofit/>
          </a:bodyPr>
          <a:lstStyle/>
          <a:p>
            <a:pPr algn="ctr">
              <a:spcBef>
                <a:spcPts val="600"/>
              </a:spcBef>
            </a:pPr>
            <a:r>
              <a:rPr lang="fr-FR" sz="2400" b="1" dirty="0">
                <a:latin typeface="Caveat"/>
                <a:ea typeface="Caveat"/>
                <a:cs typeface="Caveat"/>
              </a:rPr>
              <a:t>Nous savons que l'idée de changer le système peut être un sujet d'inquiétude.</a:t>
            </a:r>
          </a:p>
          <a:p>
            <a:pPr algn="ctr">
              <a:spcBef>
                <a:spcPts val="600"/>
              </a:spcBef>
            </a:pPr>
            <a:r>
              <a:rPr lang="fr-FR" sz="2400" b="1" dirty="0">
                <a:latin typeface="Caveat"/>
                <a:ea typeface="Caveat"/>
                <a:cs typeface="Caveat"/>
              </a:rPr>
              <a:t>Soyez sûre qu'à long terme, le</a:t>
            </a:r>
          </a:p>
          <a:p>
            <a:pPr algn="ctr">
              <a:spcBef>
                <a:spcPts val="600"/>
              </a:spcBef>
            </a:pPr>
            <a:r>
              <a:rPr lang="fr-FR" sz="2400" b="1" dirty="0">
                <a:latin typeface="Caveat"/>
                <a:ea typeface="Caveat"/>
                <a:cs typeface="Caveat"/>
              </a:rPr>
              <a:t>changement qu’ont vient de voir dans notre étude vous permettra à d'économiser beaucoup de temps, d'argent et d'efforts.</a:t>
            </a:r>
          </a:p>
          <a:p>
            <a:pPr algn="ctr">
              <a:spcBef>
                <a:spcPts val="600"/>
              </a:spcBef>
            </a:pPr>
            <a:endParaRPr lang="fr-FR" sz="2400" b="1" dirty="0">
              <a:latin typeface="Caveat"/>
              <a:ea typeface="Caveat"/>
              <a:cs typeface="Caveat"/>
            </a:endParaRPr>
          </a:p>
        </p:txBody>
      </p:sp>
      <p:pic>
        <p:nvPicPr>
          <p:cNvPr id="6" name="Google Shape;467;g85461d8b95_0_15">
            <a:extLst>
              <a:ext uri="{FF2B5EF4-FFF2-40B4-BE49-F238E27FC236}">
                <a16:creationId xmlns:a16="http://schemas.microsoft.com/office/drawing/2014/main" id="{202BFF1B-288E-47F9-AFDC-3664041AD254}"/>
              </a:ext>
            </a:extLst>
          </p:cNvPr>
          <p:cNvPicPr preferRelativeResize="0"/>
          <p:nvPr/>
        </p:nvPicPr>
        <p:blipFill>
          <a:blip r:embed="rId3">
            <a:alphaModFix/>
          </a:blip>
          <a:stretch>
            <a:fillRect/>
          </a:stretch>
        </p:blipFill>
        <p:spPr>
          <a:xfrm>
            <a:off x="160850" y="6171788"/>
            <a:ext cx="1350450" cy="6213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5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Rectangle 1"/>
          <p:cNvSpPr/>
          <p:nvPr/>
        </p:nvSpPr>
        <p:spPr>
          <a:xfrm>
            <a:off x="1524000" y="2245809"/>
            <a:ext cx="9144000" cy="1564716"/>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4800" b="1" kern="1200" dirty="0">
                <a:solidFill>
                  <a:schemeClr val="tx1"/>
                </a:solidFill>
                <a:latin typeface="Andalus" panose="02020603050405020304" pitchFamily="18" charset="-78"/>
                <a:ea typeface="+mj-ea"/>
                <a:cs typeface="Andalus" panose="02020603050405020304" pitchFamily="18" charset="-78"/>
              </a:rPr>
              <a:t>MERCI  POUR VOTRE  ATTENTION</a:t>
            </a:r>
          </a:p>
        </p:txBody>
      </p:sp>
      <p:sp>
        <p:nvSpPr>
          <p:cNvPr id="7" name="Freeform 14">
            <a:extLst>
              <a:ext uri="{FF2B5EF4-FFF2-40B4-BE49-F238E27FC236}">
                <a16:creationId xmlns:a16="http://schemas.microsoft.com/office/drawing/2014/main" id="{C66F2F30-5DC0-44A0-BFA6-E12F46ED16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5920619" cy="2130951"/>
          </a:xfrm>
          <a:custGeom>
            <a:avLst/>
            <a:gdLst>
              <a:gd name="connsiteX0" fmla="*/ 0 w 5920619"/>
              <a:gd name="connsiteY0" fmla="*/ 0 h 2130951"/>
              <a:gd name="connsiteX1" fmla="*/ 3191370 w 5920619"/>
              <a:gd name="connsiteY1" fmla="*/ 0 h 2130951"/>
              <a:gd name="connsiteX2" fmla="*/ 3346315 w 5920619"/>
              <a:gd name="connsiteY2" fmla="*/ 0 h 2130951"/>
              <a:gd name="connsiteX3" fmla="*/ 5920619 w 5920619"/>
              <a:gd name="connsiteY3" fmla="*/ 0 h 2130951"/>
              <a:gd name="connsiteX4" fmla="*/ 4936971 w 5920619"/>
              <a:gd name="connsiteY4" fmla="*/ 2130951 h 2130951"/>
              <a:gd name="connsiteX5" fmla="*/ 0 w 5920619"/>
              <a:gd name="connsiteY5" fmla="*/ 2130951 h 2130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20619" h="2130951">
                <a:moveTo>
                  <a:pt x="0" y="0"/>
                </a:moveTo>
                <a:lnTo>
                  <a:pt x="3191370" y="0"/>
                </a:lnTo>
                <a:lnTo>
                  <a:pt x="3346315" y="0"/>
                </a:lnTo>
                <a:lnTo>
                  <a:pt x="5920619" y="0"/>
                </a:lnTo>
                <a:lnTo>
                  <a:pt x="4936971" y="2130951"/>
                </a:lnTo>
                <a:lnTo>
                  <a:pt x="0" y="2130951"/>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21">
            <a:extLst>
              <a:ext uri="{FF2B5EF4-FFF2-40B4-BE49-F238E27FC236}">
                <a16:creationId xmlns:a16="http://schemas.microsoft.com/office/drawing/2014/main" id="{85872F57-7F42-4F97-8391-DDC8D0054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7839" y="0"/>
            <a:ext cx="7094160" cy="2130952"/>
          </a:xfrm>
          <a:custGeom>
            <a:avLst/>
            <a:gdLst>
              <a:gd name="connsiteX0" fmla="*/ 4417853 w 7094160"/>
              <a:gd name="connsiteY0" fmla="*/ 0 h 2130952"/>
              <a:gd name="connsiteX1" fmla="*/ 7094160 w 7094160"/>
              <a:gd name="connsiteY1" fmla="*/ 0 h 2130952"/>
              <a:gd name="connsiteX2" fmla="*/ 7094160 w 7094160"/>
              <a:gd name="connsiteY2" fmla="*/ 2130552 h 2130952"/>
              <a:gd name="connsiteX3" fmla="*/ 5920619 w 7094160"/>
              <a:gd name="connsiteY3" fmla="*/ 2130552 h 2130952"/>
              <a:gd name="connsiteX4" fmla="*/ 5920619 w 7094160"/>
              <a:gd name="connsiteY4" fmla="*/ 2130952 h 2130952"/>
              <a:gd name="connsiteX5" fmla="*/ 2729249 w 7094160"/>
              <a:gd name="connsiteY5" fmla="*/ 2130952 h 2130952"/>
              <a:gd name="connsiteX6" fmla="*/ 2574304 w 7094160"/>
              <a:gd name="connsiteY6" fmla="*/ 2130952 h 2130952"/>
              <a:gd name="connsiteX7" fmla="*/ 0 w 7094160"/>
              <a:gd name="connsiteY7" fmla="*/ 2130952 h 2130952"/>
              <a:gd name="connsiteX8" fmla="*/ 983648 w 7094160"/>
              <a:gd name="connsiteY8" fmla="*/ 1 h 2130952"/>
              <a:gd name="connsiteX9" fmla="*/ 4417853 w 7094160"/>
              <a:gd name="connsiteY9" fmla="*/ 1 h 2130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4160" h="2130952">
                <a:moveTo>
                  <a:pt x="4417853" y="0"/>
                </a:moveTo>
                <a:lnTo>
                  <a:pt x="7094160" y="0"/>
                </a:lnTo>
                <a:lnTo>
                  <a:pt x="7094160" y="2130552"/>
                </a:lnTo>
                <a:lnTo>
                  <a:pt x="5920619" y="2130552"/>
                </a:lnTo>
                <a:lnTo>
                  <a:pt x="5920619" y="2130952"/>
                </a:lnTo>
                <a:lnTo>
                  <a:pt x="2729249" y="2130952"/>
                </a:lnTo>
                <a:lnTo>
                  <a:pt x="2574304" y="2130952"/>
                </a:lnTo>
                <a:lnTo>
                  <a:pt x="0" y="2130952"/>
                </a:lnTo>
                <a:lnTo>
                  <a:pt x="983648" y="1"/>
                </a:lnTo>
                <a:lnTo>
                  <a:pt x="4417853" y="1"/>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04DC2037-48A0-4F22-B9D4-8EAEBC780A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49721" y="4682920"/>
            <a:ext cx="4522796" cy="2175080"/>
          </a:xfrm>
          <a:custGeom>
            <a:avLst/>
            <a:gdLst>
              <a:gd name="connsiteX0" fmla="*/ 3515449 w 4522796"/>
              <a:gd name="connsiteY0" fmla="*/ 0 h 2175080"/>
              <a:gd name="connsiteX1" fmla="*/ 0 w 4522796"/>
              <a:gd name="connsiteY1" fmla="*/ 0 h 2175080"/>
              <a:gd name="connsiteX2" fmla="*/ 0 w 4522796"/>
              <a:gd name="connsiteY2" fmla="*/ 2175080 h 2175080"/>
              <a:gd name="connsiteX3" fmla="*/ 4522796 w 4522796"/>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4522796" h="2175080">
                <a:moveTo>
                  <a:pt x="3515449" y="0"/>
                </a:moveTo>
                <a:lnTo>
                  <a:pt x="0" y="0"/>
                </a:lnTo>
                <a:lnTo>
                  <a:pt x="0" y="2175080"/>
                </a:lnTo>
                <a:lnTo>
                  <a:pt x="4522796" y="217508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13" name="Freeform 22">
            <a:extLst>
              <a:ext uri="{FF2B5EF4-FFF2-40B4-BE49-F238E27FC236}">
                <a16:creationId xmlns:a16="http://schemas.microsoft.com/office/drawing/2014/main" id="{0006CBFD-ADA0-43D1-9332-9C34CA1C76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4682920"/>
            <a:ext cx="5925190" cy="2175080"/>
          </a:xfrm>
          <a:custGeom>
            <a:avLst/>
            <a:gdLst>
              <a:gd name="connsiteX0" fmla="*/ 1007347 w 5925190"/>
              <a:gd name="connsiteY0" fmla="*/ 0 h 2175080"/>
              <a:gd name="connsiteX1" fmla="*/ 5925190 w 5925190"/>
              <a:gd name="connsiteY1" fmla="*/ 0 h 2175080"/>
              <a:gd name="connsiteX2" fmla="*/ 5925190 w 5925190"/>
              <a:gd name="connsiteY2" fmla="*/ 2175080 h 2175080"/>
              <a:gd name="connsiteX3" fmla="*/ 0 w 5925190"/>
              <a:gd name="connsiteY3" fmla="*/ 2175080 h 2175080"/>
            </a:gdLst>
            <a:ahLst/>
            <a:cxnLst>
              <a:cxn ang="0">
                <a:pos x="connsiteX0" y="connsiteY0"/>
              </a:cxn>
              <a:cxn ang="0">
                <a:pos x="connsiteX1" y="connsiteY1"/>
              </a:cxn>
              <a:cxn ang="0">
                <a:pos x="connsiteX2" y="connsiteY2"/>
              </a:cxn>
              <a:cxn ang="0">
                <a:pos x="connsiteX3" y="connsiteY3"/>
              </a:cxn>
            </a:cxnLst>
            <a:rect l="l" t="t" r="r" b="b"/>
            <a:pathLst>
              <a:path w="5925190" h="2175080">
                <a:moveTo>
                  <a:pt x="1007347" y="0"/>
                </a:moveTo>
                <a:lnTo>
                  <a:pt x="5925190" y="0"/>
                </a:lnTo>
                <a:lnTo>
                  <a:pt x="5925190" y="2175080"/>
                </a:lnTo>
                <a:lnTo>
                  <a:pt x="0" y="217508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25">
            <a:extLst>
              <a:ext uri="{FF2B5EF4-FFF2-40B4-BE49-F238E27FC236}">
                <a16:creationId xmlns:a16="http://schemas.microsoft.com/office/drawing/2014/main" id="{2B931666-F28F-45F3-A074-66D2272D5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82920"/>
            <a:ext cx="7114535" cy="2175080"/>
          </a:xfrm>
          <a:custGeom>
            <a:avLst/>
            <a:gdLst>
              <a:gd name="connsiteX0" fmla="*/ 0 w 7114535"/>
              <a:gd name="connsiteY0" fmla="*/ 0 h 2175080"/>
              <a:gd name="connsiteX1" fmla="*/ 1189345 w 7114535"/>
              <a:gd name="connsiteY1" fmla="*/ 0 h 2175080"/>
              <a:gd name="connsiteX2" fmla="*/ 7114535 w 7114535"/>
              <a:gd name="connsiteY2" fmla="*/ 0 h 2175080"/>
              <a:gd name="connsiteX3" fmla="*/ 6107188 w 7114535"/>
              <a:gd name="connsiteY3" fmla="*/ 2175080 h 2175080"/>
              <a:gd name="connsiteX4" fmla="*/ 1189345 w 7114535"/>
              <a:gd name="connsiteY4" fmla="*/ 2175080 h 2175080"/>
              <a:gd name="connsiteX5" fmla="*/ 0 w 7114535"/>
              <a:gd name="connsiteY5" fmla="*/ 2175080 h 2175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4535" h="2175080">
                <a:moveTo>
                  <a:pt x="0" y="0"/>
                </a:moveTo>
                <a:lnTo>
                  <a:pt x="1189345" y="0"/>
                </a:lnTo>
                <a:lnTo>
                  <a:pt x="7114535" y="0"/>
                </a:lnTo>
                <a:lnTo>
                  <a:pt x="6107188" y="2175080"/>
                </a:lnTo>
                <a:lnTo>
                  <a:pt x="1189345" y="2175080"/>
                </a:lnTo>
                <a:lnTo>
                  <a:pt x="0" y="2175080"/>
                </a:lnTo>
                <a:close/>
              </a:path>
            </a:pathLst>
          </a:custGeom>
          <a:solidFill>
            <a:srgbClr val="7F7F7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oogle Shape;455;g85461d8b95_0_10">
            <a:extLst>
              <a:ext uri="{FF2B5EF4-FFF2-40B4-BE49-F238E27FC236}">
                <a16:creationId xmlns:a16="http://schemas.microsoft.com/office/drawing/2014/main" id="{8E4663D8-054B-4C4B-A7B2-2D23BB6035D3}"/>
              </a:ext>
            </a:extLst>
          </p:cNvPr>
          <p:cNvPicPr preferRelativeResize="0"/>
          <p:nvPr/>
        </p:nvPicPr>
        <p:blipFill>
          <a:blip r:embed="rId2">
            <a:alphaModFix/>
          </a:blip>
          <a:stretch>
            <a:fillRect/>
          </a:stretch>
        </p:blipFill>
        <p:spPr>
          <a:xfrm>
            <a:off x="6149721" y="4682921"/>
            <a:ext cx="6028657" cy="217508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222105" y="112079"/>
            <a:ext cx="10515600" cy="1325563"/>
          </a:xfrm>
        </p:spPr>
        <p:txBody>
          <a:bodyPr/>
          <a:lstStyle/>
          <a:p>
            <a:r>
              <a:rPr lang="en-US" dirty="0"/>
              <a:t> Introduction</a:t>
            </a:r>
          </a:p>
        </p:txBody>
      </p:sp>
      <p:sp>
        <p:nvSpPr>
          <p:cNvPr id="5" name="Freeform 6"/>
          <p:cNvSpPr>
            <a:spLocks/>
          </p:cNvSpPr>
          <p:nvPr/>
        </p:nvSpPr>
        <p:spPr bwMode="auto">
          <a:xfrm>
            <a:off x="5479905" y="5300362"/>
            <a:ext cx="1283355" cy="1051815"/>
          </a:xfrm>
          <a:custGeom>
            <a:avLst/>
            <a:gdLst>
              <a:gd name="T0" fmla="*/ 1775 w 1775"/>
              <a:gd name="T1" fmla="*/ 272 h 1788"/>
              <a:gd name="T2" fmla="*/ 1775 w 1775"/>
              <a:gd name="T3" fmla="*/ 272 h 1788"/>
              <a:gd name="T4" fmla="*/ 1775 w 1775"/>
              <a:gd name="T5" fmla="*/ 53 h 1788"/>
              <a:gd name="T6" fmla="*/ 1723 w 1775"/>
              <a:gd name="T7" fmla="*/ 0 h 1788"/>
              <a:gd name="T8" fmla="*/ 52 w 1775"/>
              <a:gd name="T9" fmla="*/ 0 h 1788"/>
              <a:gd name="T10" fmla="*/ 0 w 1775"/>
              <a:gd name="T11" fmla="*/ 53 h 1788"/>
              <a:gd name="T12" fmla="*/ 0 w 1775"/>
              <a:gd name="T13" fmla="*/ 342 h 1788"/>
              <a:gd name="T14" fmla="*/ 80 w 1775"/>
              <a:gd name="T15" fmla="*/ 466 h 1788"/>
              <a:gd name="T16" fmla="*/ 0 w 1775"/>
              <a:gd name="T17" fmla="*/ 584 h 1788"/>
              <a:gd name="T18" fmla="*/ 80 w 1775"/>
              <a:gd name="T19" fmla="*/ 711 h 1788"/>
              <a:gd name="T20" fmla="*/ 0 w 1775"/>
              <a:gd name="T21" fmla="*/ 822 h 1788"/>
              <a:gd name="T22" fmla="*/ 80 w 1775"/>
              <a:gd name="T23" fmla="*/ 964 h 1788"/>
              <a:gd name="T24" fmla="*/ 0 w 1775"/>
              <a:gd name="T25" fmla="*/ 1076 h 1788"/>
              <a:gd name="T26" fmla="*/ 80 w 1775"/>
              <a:gd name="T27" fmla="*/ 1209 h 1788"/>
              <a:gd name="T28" fmla="*/ 80 w 1775"/>
              <a:gd name="T29" fmla="*/ 1303 h 1788"/>
              <a:gd name="T30" fmla="*/ 581 w 1775"/>
              <a:gd name="T31" fmla="*/ 1745 h 1788"/>
              <a:gd name="T32" fmla="*/ 693 w 1775"/>
              <a:gd name="T33" fmla="*/ 1788 h 1788"/>
              <a:gd name="T34" fmla="*/ 1086 w 1775"/>
              <a:gd name="T35" fmla="*/ 1788 h 1788"/>
              <a:gd name="T36" fmla="*/ 1198 w 1775"/>
              <a:gd name="T37" fmla="*/ 1745 h 1788"/>
              <a:gd name="T38" fmla="*/ 1695 w 1775"/>
              <a:gd name="T39" fmla="*/ 1303 h 1788"/>
              <a:gd name="T40" fmla="*/ 1695 w 1775"/>
              <a:gd name="T41" fmla="*/ 1139 h 1788"/>
              <a:gd name="T42" fmla="*/ 1775 w 1775"/>
              <a:gd name="T43" fmla="*/ 1005 h 1788"/>
              <a:gd name="T44" fmla="*/ 1695 w 1775"/>
              <a:gd name="T45" fmla="*/ 894 h 1788"/>
              <a:gd name="T46" fmla="*/ 1775 w 1775"/>
              <a:gd name="T47" fmla="*/ 752 h 1788"/>
              <a:gd name="T48" fmla="*/ 1695 w 1775"/>
              <a:gd name="T49" fmla="*/ 641 h 1788"/>
              <a:gd name="T50" fmla="*/ 1775 w 1775"/>
              <a:gd name="T51" fmla="*/ 514 h 1788"/>
              <a:gd name="T52" fmla="*/ 1695 w 1775"/>
              <a:gd name="T53" fmla="*/ 396 h 1788"/>
              <a:gd name="T54" fmla="*/ 1775 w 1775"/>
              <a:gd name="T55" fmla="*/ 272 h 1788"/>
              <a:gd name="T56" fmla="*/ 1775 w 1775"/>
              <a:gd name="T57" fmla="*/ 272 h 1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75" h="1788">
                <a:moveTo>
                  <a:pt x="1775" y="272"/>
                </a:moveTo>
                <a:lnTo>
                  <a:pt x="1775" y="272"/>
                </a:lnTo>
                <a:lnTo>
                  <a:pt x="1775" y="53"/>
                </a:lnTo>
                <a:cubicBezTo>
                  <a:pt x="1775" y="24"/>
                  <a:pt x="1752" y="0"/>
                  <a:pt x="1723" y="0"/>
                </a:cubicBezTo>
                <a:lnTo>
                  <a:pt x="52" y="0"/>
                </a:lnTo>
                <a:cubicBezTo>
                  <a:pt x="23" y="0"/>
                  <a:pt x="0" y="24"/>
                  <a:pt x="0" y="53"/>
                </a:cubicBezTo>
                <a:lnTo>
                  <a:pt x="0" y="342"/>
                </a:lnTo>
                <a:cubicBezTo>
                  <a:pt x="0" y="386"/>
                  <a:pt x="80" y="409"/>
                  <a:pt x="80" y="466"/>
                </a:cubicBezTo>
                <a:cubicBezTo>
                  <a:pt x="80" y="523"/>
                  <a:pt x="0" y="523"/>
                  <a:pt x="0" y="584"/>
                </a:cubicBezTo>
                <a:cubicBezTo>
                  <a:pt x="0" y="645"/>
                  <a:pt x="80" y="639"/>
                  <a:pt x="80" y="711"/>
                </a:cubicBezTo>
                <a:cubicBezTo>
                  <a:pt x="80" y="783"/>
                  <a:pt x="0" y="757"/>
                  <a:pt x="0" y="822"/>
                </a:cubicBezTo>
                <a:cubicBezTo>
                  <a:pt x="0" y="888"/>
                  <a:pt x="80" y="892"/>
                  <a:pt x="80" y="964"/>
                </a:cubicBezTo>
                <a:cubicBezTo>
                  <a:pt x="80" y="1036"/>
                  <a:pt x="0" y="1012"/>
                  <a:pt x="0" y="1076"/>
                </a:cubicBezTo>
                <a:cubicBezTo>
                  <a:pt x="0" y="1139"/>
                  <a:pt x="80" y="1141"/>
                  <a:pt x="80" y="1209"/>
                </a:cubicBezTo>
                <a:lnTo>
                  <a:pt x="80" y="1303"/>
                </a:lnTo>
                <a:lnTo>
                  <a:pt x="581" y="1745"/>
                </a:lnTo>
                <a:cubicBezTo>
                  <a:pt x="612" y="1773"/>
                  <a:pt x="651" y="1788"/>
                  <a:pt x="693" y="1788"/>
                </a:cubicBezTo>
                <a:lnTo>
                  <a:pt x="1086" y="1788"/>
                </a:lnTo>
                <a:cubicBezTo>
                  <a:pt x="1127" y="1788"/>
                  <a:pt x="1167" y="1773"/>
                  <a:pt x="1198" y="1745"/>
                </a:cubicBezTo>
                <a:lnTo>
                  <a:pt x="1695" y="1303"/>
                </a:lnTo>
                <a:lnTo>
                  <a:pt x="1695" y="1139"/>
                </a:lnTo>
                <a:cubicBezTo>
                  <a:pt x="1695" y="1071"/>
                  <a:pt x="1775" y="1069"/>
                  <a:pt x="1775" y="1005"/>
                </a:cubicBezTo>
                <a:cubicBezTo>
                  <a:pt x="1775" y="942"/>
                  <a:pt x="1695" y="966"/>
                  <a:pt x="1695" y="894"/>
                </a:cubicBezTo>
                <a:cubicBezTo>
                  <a:pt x="1695" y="822"/>
                  <a:pt x="1775" y="818"/>
                  <a:pt x="1775" y="752"/>
                </a:cubicBezTo>
                <a:cubicBezTo>
                  <a:pt x="1775" y="687"/>
                  <a:pt x="1695" y="713"/>
                  <a:pt x="1695" y="641"/>
                </a:cubicBezTo>
                <a:cubicBezTo>
                  <a:pt x="1695" y="569"/>
                  <a:pt x="1775" y="575"/>
                  <a:pt x="1775" y="514"/>
                </a:cubicBezTo>
                <a:cubicBezTo>
                  <a:pt x="1775" y="453"/>
                  <a:pt x="1695" y="453"/>
                  <a:pt x="1695" y="396"/>
                </a:cubicBezTo>
                <a:cubicBezTo>
                  <a:pt x="1695" y="339"/>
                  <a:pt x="1775" y="315"/>
                  <a:pt x="1775" y="272"/>
                </a:cubicBezTo>
                <a:lnTo>
                  <a:pt x="1775" y="272"/>
                </a:lnTo>
                <a:close/>
              </a:path>
            </a:pathLst>
          </a:custGeom>
          <a:solidFill>
            <a:srgbClr val="7F7F7F">
              <a:alpha val="50196"/>
            </a:srgbClr>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6" name="Freeform 7"/>
          <p:cNvSpPr>
            <a:spLocks/>
          </p:cNvSpPr>
          <p:nvPr/>
        </p:nvSpPr>
        <p:spPr bwMode="auto">
          <a:xfrm>
            <a:off x="4646405" y="1270364"/>
            <a:ext cx="2906220" cy="952329"/>
          </a:xfrm>
          <a:custGeom>
            <a:avLst/>
            <a:gdLst>
              <a:gd name="T0" fmla="*/ 4021 w 4021"/>
              <a:gd name="T1" fmla="*/ 1317 h 1317"/>
              <a:gd name="T2" fmla="*/ 4021 w 4021"/>
              <a:gd name="T3" fmla="*/ 1317 h 1317"/>
              <a:gd name="T4" fmla="*/ 2010 w 4021"/>
              <a:gd name="T5" fmla="*/ 0 h 1317"/>
              <a:gd name="T6" fmla="*/ 0 w 4021"/>
              <a:gd name="T7" fmla="*/ 1317 h 1317"/>
              <a:gd name="T8" fmla="*/ 4021 w 4021"/>
              <a:gd name="T9" fmla="*/ 1317 h 1317"/>
            </a:gdLst>
            <a:ahLst/>
            <a:cxnLst>
              <a:cxn ang="0">
                <a:pos x="T0" y="T1"/>
              </a:cxn>
              <a:cxn ang="0">
                <a:pos x="T2" y="T3"/>
              </a:cxn>
              <a:cxn ang="0">
                <a:pos x="T4" y="T5"/>
              </a:cxn>
              <a:cxn ang="0">
                <a:pos x="T6" y="T7"/>
              </a:cxn>
              <a:cxn ang="0">
                <a:pos x="T8" y="T9"/>
              </a:cxn>
            </a:cxnLst>
            <a:rect l="0" t="0" r="r" b="b"/>
            <a:pathLst>
              <a:path w="4021" h="1317">
                <a:moveTo>
                  <a:pt x="4021" y="1317"/>
                </a:moveTo>
                <a:lnTo>
                  <a:pt x="4021" y="1317"/>
                </a:lnTo>
                <a:cubicBezTo>
                  <a:pt x="3733" y="492"/>
                  <a:pt x="2960" y="0"/>
                  <a:pt x="2010" y="0"/>
                </a:cubicBezTo>
                <a:cubicBezTo>
                  <a:pt x="1060" y="0"/>
                  <a:pt x="287" y="492"/>
                  <a:pt x="0" y="1317"/>
                </a:cubicBezTo>
                <a:lnTo>
                  <a:pt x="4021" y="1317"/>
                </a:lnTo>
                <a:close/>
              </a:path>
            </a:pathLst>
          </a:custGeom>
          <a:solidFill>
            <a:schemeClr val="bg2"/>
          </a:solidFill>
          <a:ln w="0">
            <a:noFill/>
            <a:prstDash val="solid"/>
            <a:round/>
            <a:headEnd/>
            <a:tailEnd/>
          </a:ln>
        </p:spPr>
        <p:txBody>
          <a:bodyPr vert="horz" wrap="square" lIns="121920" tIns="60960" rIns="121920" bIns="60960" numCol="1" anchor="t" anchorCtr="0" compatLnSpc="1">
            <a:prstTxWarp prst="textNoShape">
              <a:avLst/>
            </a:prstTxWarp>
          </a:bodyPr>
          <a:lstStyle/>
          <a:p>
            <a:endParaRPr lang="en-US" sz="3200"/>
          </a:p>
        </p:txBody>
      </p:sp>
      <p:sp>
        <p:nvSpPr>
          <p:cNvPr id="7" name="Freeform 10"/>
          <p:cNvSpPr>
            <a:spLocks/>
          </p:cNvSpPr>
          <p:nvPr/>
        </p:nvSpPr>
        <p:spPr bwMode="auto">
          <a:xfrm>
            <a:off x="4559829" y="2293988"/>
            <a:ext cx="3079371" cy="916680"/>
          </a:xfrm>
          <a:custGeom>
            <a:avLst/>
            <a:gdLst>
              <a:gd name="T0" fmla="*/ 0 w 4262"/>
              <a:gd name="T1" fmla="*/ 643 h 1268"/>
              <a:gd name="T2" fmla="*/ 0 w 4262"/>
              <a:gd name="T3" fmla="*/ 643 h 1268"/>
              <a:gd name="T4" fmla="*/ 85 w 4262"/>
              <a:gd name="T5" fmla="*/ 1268 h 1268"/>
              <a:gd name="T6" fmla="*/ 4178 w 4262"/>
              <a:gd name="T7" fmla="*/ 1268 h 1268"/>
              <a:gd name="T8" fmla="*/ 4262 w 4262"/>
              <a:gd name="T9" fmla="*/ 643 h 1268"/>
              <a:gd name="T10" fmla="*/ 4174 w 4262"/>
              <a:gd name="T11" fmla="*/ 0 h 1268"/>
              <a:gd name="T12" fmla="*/ 89 w 4262"/>
              <a:gd name="T13" fmla="*/ 0 h 1268"/>
              <a:gd name="T14" fmla="*/ 0 w 4262"/>
              <a:gd name="T15" fmla="*/ 643 h 1268"/>
              <a:gd name="T16" fmla="*/ 0 w 4262"/>
              <a:gd name="T17" fmla="*/ 643 h 1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62" h="1268">
                <a:moveTo>
                  <a:pt x="0" y="643"/>
                </a:moveTo>
                <a:lnTo>
                  <a:pt x="0" y="643"/>
                </a:lnTo>
                <a:cubicBezTo>
                  <a:pt x="0" y="876"/>
                  <a:pt x="32" y="1082"/>
                  <a:pt x="85" y="1268"/>
                </a:cubicBezTo>
                <a:lnTo>
                  <a:pt x="4178" y="1268"/>
                </a:lnTo>
                <a:cubicBezTo>
                  <a:pt x="4230" y="1082"/>
                  <a:pt x="4262" y="876"/>
                  <a:pt x="4262" y="643"/>
                </a:cubicBezTo>
                <a:cubicBezTo>
                  <a:pt x="4262" y="412"/>
                  <a:pt x="4231" y="198"/>
                  <a:pt x="4174" y="0"/>
                </a:cubicBezTo>
                <a:lnTo>
                  <a:pt x="89" y="0"/>
                </a:lnTo>
                <a:cubicBezTo>
                  <a:pt x="31" y="198"/>
                  <a:pt x="0" y="412"/>
                  <a:pt x="0" y="643"/>
                </a:cubicBezTo>
                <a:lnTo>
                  <a:pt x="0" y="643"/>
                </a:lnTo>
                <a:close/>
              </a:path>
            </a:pathLst>
          </a:custGeom>
          <a:solidFill>
            <a:schemeClr val="accent5"/>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8" name="Freeform 12"/>
          <p:cNvSpPr>
            <a:spLocks/>
          </p:cNvSpPr>
          <p:nvPr/>
        </p:nvSpPr>
        <p:spPr bwMode="auto">
          <a:xfrm>
            <a:off x="5145487" y="4271644"/>
            <a:ext cx="1906359" cy="952329"/>
          </a:xfrm>
          <a:custGeom>
            <a:avLst/>
            <a:gdLst>
              <a:gd name="T0" fmla="*/ 0 w 2640"/>
              <a:gd name="T1" fmla="*/ 0 h 1317"/>
              <a:gd name="T2" fmla="*/ 0 w 2640"/>
              <a:gd name="T3" fmla="*/ 0 h 1317"/>
              <a:gd name="T4" fmla="*/ 127 w 2640"/>
              <a:gd name="T5" fmla="*/ 630 h 1317"/>
              <a:gd name="T6" fmla="*/ 610 w 2640"/>
              <a:gd name="T7" fmla="*/ 1317 h 1317"/>
              <a:gd name="T8" fmla="*/ 2030 w 2640"/>
              <a:gd name="T9" fmla="*/ 1317 h 1317"/>
              <a:gd name="T10" fmla="*/ 2513 w 2640"/>
              <a:gd name="T11" fmla="*/ 630 h 1317"/>
              <a:gd name="T12" fmla="*/ 2640 w 2640"/>
              <a:gd name="T13" fmla="*/ 0 h 1317"/>
              <a:gd name="T14" fmla="*/ 0 w 2640"/>
              <a:gd name="T15" fmla="*/ 0 h 1317"/>
              <a:gd name="T16" fmla="*/ 0 w 2640"/>
              <a:gd name="T17" fmla="*/ 0 h 1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0" h="1317">
                <a:moveTo>
                  <a:pt x="0" y="0"/>
                </a:moveTo>
                <a:lnTo>
                  <a:pt x="0" y="0"/>
                </a:lnTo>
                <a:cubicBezTo>
                  <a:pt x="77" y="190"/>
                  <a:pt x="127" y="394"/>
                  <a:pt x="127" y="630"/>
                </a:cubicBezTo>
                <a:cubicBezTo>
                  <a:pt x="127" y="857"/>
                  <a:pt x="340" y="1317"/>
                  <a:pt x="610" y="1317"/>
                </a:cubicBezTo>
                <a:lnTo>
                  <a:pt x="2030" y="1317"/>
                </a:lnTo>
                <a:cubicBezTo>
                  <a:pt x="2300" y="1317"/>
                  <a:pt x="2513" y="857"/>
                  <a:pt x="2513" y="630"/>
                </a:cubicBezTo>
                <a:cubicBezTo>
                  <a:pt x="2513" y="394"/>
                  <a:pt x="2563" y="190"/>
                  <a:pt x="2640" y="0"/>
                </a:cubicBezTo>
                <a:lnTo>
                  <a:pt x="0" y="0"/>
                </a:lnTo>
                <a:lnTo>
                  <a:pt x="0" y="0"/>
                </a:lnTo>
                <a:close/>
              </a:path>
            </a:pathLst>
          </a:custGeom>
          <a:solidFill>
            <a:schemeClr val="accent1"/>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sp>
        <p:nvSpPr>
          <p:cNvPr id="9" name="Freeform 14"/>
          <p:cNvSpPr>
            <a:spLocks/>
          </p:cNvSpPr>
          <p:nvPr/>
        </p:nvSpPr>
        <p:spPr bwMode="auto">
          <a:xfrm>
            <a:off x="4643010" y="3283664"/>
            <a:ext cx="2913009" cy="916680"/>
          </a:xfrm>
          <a:custGeom>
            <a:avLst/>
            <a:gdLst>
              <a:gd name="T0" fmla="*/ 3379 w 4032"/>
              <a:gd name="T1" fmla="*/ 1267 h 1267"/>
              <a:gd name="T2" fmla="*/ 3379 w 4032"/>
              <a:gd name="T3" fmla="*/ 1267 h 1267"/>
              <a:gd name="T4" fmla="*/ 4032 w 4032"/>
              <a:gd name="T5" fmla="*/ 0 h 1267"/>
              <a:gd name="T6" fmla="*/ 0 w 4032"/>
              <a:gd name="T7" fmla="*/ 0 h 1267"/>
              <a:gd name="T8" fmla="*/ 653 w 4032"/>
              <a:gd name="T9" fmla="*/ 1267 h 1267"/>
              <a:gd name="T10" fmla="*/ 3379 w 4032"/>
              <a:gd name="T11" fmla="*/ 1267 h 1267"/>
              <a:gd name="T12" fmla="*/ 3379 w 4032"/>
              <a:gd name="T13" fmla="*/ 1267 h 1267"/>
            </a:gdLst>
            <a:ahLst/>
            <a:cxnLst>
              <a:cxn ang="0">
                <a:pos x="T0" y="T1"/>
              </a:cxn>
              <a:cxn ang="0">
                <a:pos x="T2" y="T3"/>
              </a:cxn>
              <a:cxn ang="0">
                <a:pos x="T4" y="T5"/>
              </a:cxn>
              <a:cxn ang="0">
                <a:pos x="T6" y="T7"/>
              </a:cxn>
              <a:cxn ang="0">
                <a:pos x="T8" y="T9"/>
              </a:cxn>
              <a:cxn ang="0">
                <a:pos x="T10" y="T11"/>
              </a:cxn>
              <a:cxn ang="0">
                <a:pos x="T12" y="T13"/>
              </a:cxn>
            </a:cxnLst>
            <a:rect l="0" t="0" r="r" b="b"/>
            <a:pathLst>
              <a:path w="4032" h="1267">
                <a:moveTo>
                  <a:pt x="3379" y="1267"/>
                </a:moveTo>
                <a:lnTo>
                  <a:pt x="3379" y="1267"/>
                </a:lnTo>
                <a:cubicBezTo>
                  <a:pt x="3568" y="854"/>
                  <a:pt x="3869" y="495"/>
                  <a:pt x="4032" y="0"/>
                </a:cubicBezTo>
                <a:lnTo>
                  <a:pt x="0" y="0"/>
                </a:lnTo>
                <a:cubicBezTo>
                  <a:pt x="163" y="495"/>
                  <a:pt x="464" y="854"/>
                  <a:pt x="653" y="1267"/>
                </a:cubicBezTo>
                <a:lnTo>
                  <a:pt x="3379" y="1267"/>
                </a:lnTo>
                <a:lnTo>
                  <a:pt x="3379" y="1267"/>
                </a:lnTo>
                <a:close/>
              </a:path>
            </a:pathLst>
          </a:custGeom>
          <a:solidFill>
            <a:schemeClr val="accent3"/>
          </a:solidFill>
          <a:ln w="9525" cap="flat">
            <a:noFill/>
            <a:prstDash val="solid"/>
            <a:miter lim="800000"/>
            <a:headEnd/>
            <a:tailEnd/>
          </a:ln>
        </p:spPr>
        <p:txBody>
          <a:bodyPr vert="horz" wrap="square" lIns="121920" tIns="60960" rIns="121920" bIns="60960" numCol="1" anchor="t" anchorCtr="0" compatLnSpc="1">
            <a:prstTxWarp prst="textNoShape">
              <a:avLst/>
            </a:prstTxWarp>
          </a:bodyPr>
          <a:lstStyle/>
          <a:p>
            <a:endParaRPr lang="en-US" sz="3200"/>
          </a:p>
        </p:txBody>
      </p:sp>
      <p:cxnSp>
        <p:nvCxnSpPr>
          <p:cNvPr id="32" name="Straight Connector 31"/>
          <p:cNvCxnSpPr/>
          <p:nvPr/>
        </p:nvCxnSpPr>
        <p:spPr>
          <a:xfrm>
            <a:off x="6854649" y="1753259"/>
            <a:ext cx="1228944"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8083577" y="1359611"/>
            <a:ext cx="787296" cy="787296"/>
          </a:xfrm>
          <a:prstGeom prst="ellipse">
            <a:avLst/>
          </a:prstGeom>
          <a:solidFill>
            <a:schemeClr val="bg2">
              <a:alpha val="20000"/>
            </a:schemeClr>
          </a:solidFill>
          <a:ln w="19050">
            <a:solidFill>
              <a:schemeClr val="bg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D</a:t>
            </a:r>
          </a:p>
        </p:txBody>
      </p:sp>
      <p:cxnSp>
        <p:nvCxnSpPr>
          <p:cNvPr id="37" name="Straight Connector 36"/>
          <p:cNvCxnSpPr/>
          <p:nvPr/>
        </p:nvCxnSpPr>
        <p:spPr>
          <a:xfrm flipV="1">
            <a:off x="7238694" y="2752328"/>
            <a:ext cx="844884"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38" name="Oval 37"/>
          <p:cNvSpPr/>
          <p:nvPr/>
        </p:nvSpPr>
        <p:spPr>
          <a:xfrm>
            <a:off x="8083577" y="2358680"/>
            <a:ext cx="787296" cy="787296"/>
          </a:xfrm>
          <a:prstGeom prst="ellipse">
            <a:avLst/>
          </a:prstGeom>
          <a:solidFill>
            <a:schemeClr val="accent5">
              <a:alpha val="20000"/>
            </a:schemeClr>
          </a:solidFill>
          <a:ln w="19050">
            <a:solidFill>
              <a:schemeClr val="accent5"/>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C</a:t>
            </a:r>
          </a:p>
        </p:txBody>
      </p:sp>
      <p:cxnSp>
        <p:nvCxnSpPr>
          <p:cNvPr id="39" name="Straight Connector 38"/>
          <p:cNvCxnSpPr/>
          <p:nvPr/>
        </p:nvCxnSpPr>
        <p:spPr>
          <a:xfrm>
            <a:off x="6854649" y="3739731"/>
            <a:ext cx="1228944"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8083577" y="3346083"/>
            <a:ext cx="787296" cy="787296"/>
          </a:xfrm>
          <a:prstGeom prst="ellipse">
            <a:avLst/>
          </a:prstGeom>
          <a:solidFill>
            <a:schemeClr val="accent3">
              <a:alpha val="20000"/>
            </a:schemeClr>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B</a:t>
            </a:r>
          </a:p>
        </p:txBody>
      </p:sp>
      <p:cxnSp>
        <p:nvCxnSpPr>
          <p:cNvPr id="41" name="Straight Connector 40"/>
          <p:cNvCxnSpPr/>
          <p:nvPr/>
        </p:nvCxnSpPr>
        <p:spPr>
          <a:xfrm>
            <a:off x="6559631" y="4727199"/>
            <a:ext cx="1523963"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2" name="Oval 41"/>
          <p:cNvSpPr/>
          <p:nvPr/>
        </p:nvSpPr>
        <p:spPr>
          <a:xfrm>
            <a:off x="8083577" y="4354159"/>
            <a:ext cx="787296" cy="787296"/>
          </a:xfrm>
          <a:prstGeom prst="ellipse">
            <a:avLst/>
          </a:prstGeom>
          <a:solidFill>
            <a:schemeClr val="accent1">
              <a:alpha val="20000"/>
            </a:schemeClr>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rtlCol="0" anchor="ctr"/>
          <a:lstStyle/>
          <a:p>
            <a:pPr algn="ctr"/>
            <a:r>
              <a:rPr lang="en-US" sz="3200" dirty="0">
                <a:solidFill>
                  <a:schemeClr val="tx1"/>
                </a:solidFill>
              </a:rPr>
              <a:t>A</a:t>
            </a:r>
          </a:p>
        </p:txBody>
      </p:sp>
      <p:sp>
        <p:nvSpPr>
          <p:cNvPr id="49" name="Rectangle 48"/>
          <p:cNvSpPr/>
          <p:nvPr/>
        </p:nvSpPr>
        <p:spPr>
          <a:xfrm>
            <a:off x="9024326" y="3427803"/>
            <a:ext cx="2625855" cy="387735"/>
          </a:xfrm>
          <a:prstGeom prst="rect">
            <a:avLst/>
          </a:prstGeom>
        </p:spPr>
        <p:txBody>
          <a:bodyPr wrap="square">
            <a:spAutoFit/>
          </a:bodyPr>
          <a:lstStyle/>
          <a:p>
            <a:pPr>
              <a:lnSpc>
                <a:spcPct val="90000"/>
              </a:lnSpc>
            </a:pPr>
            <a:r>
              <a:rPr lang="en-US" sz="2133" dirty="0" err="1"/>
              <a:t>Perte</a:t>
            </a:r>
            <a:r>
              <a:rPr lang="en-US" sz="2133" dirty="0"/>
              <a:t> du </a:t>
            </a:r>
            <a:r>
              <a:rPr lang="fr-FR" sz="2133" dirty="0"/>
              <a:t>temps </a:t>
            </a:r>
            <a:endParaRPr lang="en-US" sz="1467" dirty="0"/>
          </a:p>
        </p:txBody>
      </p:sp>
      <p:sp>
        <p:nvSpPr>
          <p:cNvPr id="50" name="Rectangle 49"/>
          <p:cNvSpPr/>
          <p:nvPr/>
        </p:nvSpPr>
        <p:spPr>
          <a:xfrm>
            <a:off x="9024326" y="2388688"/>
            <a:ext cx="2625855" cy="683136"/>
          </a:xfrm>
          <a:prstGeom prst="rect">
            <a:avLst/>
          </a:prstGeom>
        </p:spPr>
        <p:txBody>
          <a:bodyPr wrap="square">
            <a:spAutoFit/>
          </a:bodyPr>
          <a:lstStyle/>
          <a:p>
            <a:pPr>
              <a:lnSpc>
                <a:spcPct val="90000"/>
              </a:lnSpc>
            </a:pPr>
            <a:r>
              <a:rPr lang="fr-FR" sz="2133" dirty="0"/>
              <a:t>Sécurité de contamination</a:t>
            </a:r>
            <a:endParaRPr lang="en-US" sz="1467" dirty="0"/>
          </a:p>
        </p:txBody>
      </p:sp>
      <p:sp>
        <p:nvSpPr>
          <p:cNvPr id="51" name="Rectangle 50"/>
          <p:cNvSpPr/>
          <p:nvPr/>
        </p:nvSpPr>
        <p:spPr>
          <a:xfrm>
            <a:off x="8978909" y="1212565"/>
            <a:ext cx="3150568" cy="978538"/>
          </a:xfrm>
          <a:prstGeom prst="rect">
            <a:avLst/>
          </a:prstGeom>
        </p:spPr>
        <p:txBody>
          <a:bodyPr wrap="square">
            <a:spAutoFit/>
          </a:bodyPr>
          <a:lstStyle/>
          <a:p>
            <a:pPr>
              <a:lnSpc>
                <a:spcPct val="90000"/>
              </a:lnSpc>
            </a:pPr>
            <a:r>
              <a:rPr lang="en-US" sz="2133" dirty="0" err="1"/>
              <a:t>Encombrement</a:t>
            </a:r>
            <a:endParaRPr lang="en-US" sz="2133" dirty="0"/>
          </a:p>
          <a:p>
            <a:pPr>
              <a:lnSpc>
                <a:spcPct val="90000"/>
              </a:lnSpc>
            </a:pPr>
            <a:r>
              <a:rPr lang="en-US" sz="2133" dirty="0"/>
              <a:t> </a:t>
            </a:r>
            <a:r>
              <a:rPr lang="fr-FR" sz="2133" dirty="0"/>
              <a:t>non-confort  du patient </a:t>
            </a:r>
            <a:endParaRPr lang="en-US" sz="1467" dirty="0"/>
          </a:p>
          <a:p>
            <a:pPr>
              <a:lnSpc>
                <a:spcPct val="90000"/>
              </a:lnSpc>
            </a:pPr>
            <a:endParaRPr lang="en-US" sz="2133" dirty="0"/>
          </a:p>
        </p:txBody>
      </p:sp>
      <p:sp>
        <p:nvSpPr>
          <p:cNvPr id="52" name="Rectangle 51"/>
          <p:cNvSpPr/>
          <p:nvPr/>
        </p:nvSpPr>
        <p:spPr>
          <a:xfrm>
            <a:off x="9024326" y="4287947"/>
            <a:ext cx="2832314" cy="1273938"/>
          </a:xfrm>
          <a:prstGeom prst="rect">
            <a:avLst/>
          </a:prstGeom>
        </p:spPr>
        <p:txBody>
          <a:bodyPr wrap="square">
            <a:spAutoFit/>
          </a:bodyPr>
          <a:lstStyle/>
          <a:p>
            <a:pPr>
              <a:lnSpc>
                <a:spcPct val="90000"/>
              </a:lnSpc>
            </a:pPr>
            <a:r>
              <a:rPr lang="en-US" sz="2133" dirty="0" err="1"/>
              <a:t>Mauvais</a:t>
            </a:r>
            <a:r>
              <a:rPr lang="en-US" sz="2133" dirty="0"/>
              <a:t> </a:t>
            </a:r>
            <a:r>
              <a:rPr lang="en-US" sz="2133" dirty="0" err="1"/>
              <a:t>choix</a:t>
            </a:r>
            <a:r>
              <a:rPr lang="en-US" sz="2133" dirty="0"/>
              <a:t> </a:t>
            </a:r>
            <a:r>
              <a:rPr lang="fr-FR" sz="2133" dirty="0"/>
              <a:t>d'investissement  des ressources  financiers, humaine et matériels </a:t>
            </a:r>
            <a:endParaRPr lang="en-US" sz="1467" dirty="0"/>
          </a:p>
        </p:txBody>
      </p:sp>
      <p:sp>
        <p:nvSpPr>
          <p:cNvPr id="53" name="Rectangle 52"/>
          <p:cNvSpPr/>
          <p:nvPr/>
        </p:nvSpPr>
        <p:spPr>
          <a:xfrm>
            <a:off x="533073" y="1722833"/>
            <a:ext cx="3197656" cy="1372492"/>
          </a:xfrm>
          <a:prstGeom prst="rect">
            <a:avLst/>
          </a:prstGeom>
        </p:spPr>
        <p:txBody>
          <a:bodyPr wrap="square">
            <a:spAutoFit/>
          </a:bodyPr>
          <a:lstStyle/>
          <a:p>
            <a:pPr>
              <a:lnSpc>
                <a:spcPct val="130000"/>
              </a:lnSpc>
            </a:pPr>
            <a:r>
              <a:rPr lang="en-US" sz="2133" dirty="0"/>
              <a:t>Le </a:t>
            </a:r>
            <a:r>
              <a:rPr lang="en-US" sz="2133" dirty="0" err="1"/>
              <a:t>sécteur</a:t>
            </a:r>
            <a:r>
              <a:rPr lang="en-US" sz="2133" dirty="0"/>
              <a:t> de </a:t>
            </a:r>
            <a:r>
              <a:rPr lang="fr-FR" sz="2133" dirty="0"/>
              <a:t>santé  de la Tunisie  rencontre de plus en plus de difficultés </a:t>
            </a:r>
            <a:endParaRPr lang="en-US" sz="1467" dirty="0"/>
          </a:p>
        </p:txBody>
      </p:sp>
      <p:pic>
        <p:nvPicPr>
          <p:cNvPr id="21" name="Google Shape;455;g85461d8b95_0_10">
            <a:extLst>
              <a:ext uri="{FF2B5EF4-FFF2-40B4-BE49-F238E27FC236}">
                <a16:creationId xmlns:a16="http://schemas.microsoft.com/office/drawing/2014/main" id="{8CD27BB0-27B0-43AA-AAE5-99737E7B53A4}"/>
              </a:ext>
            </a:extLst>
          </p:cNvPr>
          <p:cNvPicPr preferRelativeResize="0"/>
          <p:nvPr/>
        </p:nvPicPr>
        <p:blipFill>
          <a:blip r:embed="rId2">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301263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60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500"/>
                                        <p:tgtEl>
                                          <p:spTgt spid="49"/>
                                        </p:tgtEl>
                                      </p:cBhvr>
                                    </p:animEffect>
                                  </p:childTnLst>
                                </p:cTn>
                              </p:par>
                              <p:par>
                                <p:cTn id="8" presetID="10" presetClass="entr" presetSubtype="0" fill="hold" grpId="0" nodeType="withEffect">
                                  <p:stCondLst>
                                    <p:cond delay="900"/>
                                  </p:stCondLst>
                                  <p:childTnLst>
                                    <p:set>
                                      <p:cBhvr>
                                        <p:cTn id="9" dur="1" fill="hold">
                                          <p:stCondLst>
                                            <p:cond delay="0"/>
                                          </p:stCondLst>
                                        </p:cTn>
                                        <p:tgtEl>
                                          <p:spTgt spid="50"/>
                                        </p:tgtEl>
                                        <p:attrNameLst>
                                          <p:attrName>style.visibility</p:attrName>
                                        </p:attrNameLst>
                                      </p:cBhvr>
                                      <p:to>
                                        <p:strVal val="visible"/>
                                      </p:to>
                                    </p:set>
                                    <p:animEffect transition="in" filter="fade">
                                      <p:cBhvr>
                                        <p:cTn id="10" dur="500"/>
                                        <p:tgtEl>
                                          <p:spTgt spid="50"/>
                                        </p:tgtEl>
                                      </p:cBhvr>
                                    </p:animEffect>
                                  </p:childTnLst>
                                </p:cTn>
                              </p:par>
                              <p:par>
                                <p:cTn id="11" presetID="10" presetClass="entr" presetSubtype="0" fill="hold" grpId="0" nodeType="withEffect">
                                  <p:stCondLst>
                                    <p:cond delay="1200"/>
                                  </p:stCondLst>
                                  <p:childTnLst>
                                    <p:set>
                                      <p:cBhvr>
                                        <p:cTn id="12" dur="1" fill="hold">
                                          <p:stCondLst>
                                            <p:cond delay="0"/>
                                          </p:stCondLst>
                                        </p:cTn>
                                        <p:tgtEl>
                                          <p:spTgt spid="51"/>
                                        </p:tgtEl>
                                        <p:attrNameLst>
                                          <p:attrName>style.visibility</p:attrName>
                                        </p:attrNameLst>
                                      </p:cBhvr>
                                      <p:to>
                                        <p:strVal val="visible"/>
                                      </p:to>
                                    </p:set>
                                    <p:animEffect transition="in" filter="fade">
                                      <p:cBhvr>
                                        <p:cTn id="13" dur="500"/>
                                        <p:tgtEl>
                                          <p:spTgt spid="51"/>
                                        </p:tgtEl>
                                      </p:cBhvr>
                                    </p:animEffect>
                                  </p:childTnLst>
                                </p:cTn>
                              </p:par>
                              <p:par>
                                <p:cTn id="14" presetID="10" presetClass="entr" presetSubtype="0" fill="hold" grpId="0" nodeType="withEffect">
                                  <p:stCondLst>
                                    <p:cond delay="140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53"/>
                                        </p:tgtEl>
                                        <p:attrNameLst>
                                          <p:attrName>style.visibility</p:attrName>
                                        </p:attrNameLst>
                                      </p:cBhvr>
                                      <p:to>
                                        <p:strVal val="visible"/>
                                      </p:to>
                                    </p:set>
                                    <p:animEffect transition="in" filter="fade">
                                      <p:cBhvr>
                                        <p:cTn id="19"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Rectangle 16"/>
          <p:cNvSpPr/>
          <p:nvPr/>
        </p:nvSpPr>
        <p:spPr>
          <a:xfrm>
            <a:off x="1016000" y="2226358"/>
            <a:ext cx="5538091" cy="96906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8" name="Rectangle 17"/>
          <p:cNvSpPr/>
          <p:nvPr/>
        </p:nvSpPr>
        <p:spPr>
          <a:xfrm>
            <a:off x="1016000" y="3188643"/>
            <a:ext cx="5538091" cy="96906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9" name="Rectangle 18"/>
          <p:cNvSpPr/>
          <p:nvPr/>
        </p:nvSpPr>
        <p:spPr>
          <a:xfrm>
            <a:off x="1016000" y="4152430"/>
            <a:ext cx="5538091" cy="96906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20" name="Rectangle 19"/>
          <p:cNvSpPr/>
          <p:nvPr/>
        </p:nvSpPr>
        <p:spPr>
          <a:xfrm>
            <a:off x="1016000" y="1264072"/>
            <a:ext cx="5538091" cy="96906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6" name="Title 15"/>
          <p:cNvSpPr>
            <a:spLocks noGrp="1"/>
          </p:cNvSpPr>
          <p:nvPr>
            <p:ph type="title"/>
          </p:nvPr>
        </p:nvSpPr>
        <p:spPr>
          <a:xfrm>
            <a:off x="696131" y="161005"/>
            <a:ext cx="10515600" cy="1325563"/>
          </a:xfrm>
        </p:spPr>
        <p:txBody>
          <a:bodyPr/>
          <a:lstStyle/>
          <a:p>
            <a:r>
              <a:rPr lang="fr-FR" dirty="0"/>
              <a:t>Problématique </a:t>
            </a:r>
            <a:endParaRPr lang="en-US" dirty="0"/>
          </a:p>
        </p:txBody>
      </p:sp>
      <p:sp>
        <p:nvSpPr>
          <p:cNvPr id="10" name="Freeform 37"/>
          <p:cNvSpPr>
            <a:spLocks/>
          </p:cNvSpPr>
          <p:nvPr/>
        </p:nvSpPr>
        <p:spPr bwMode="auto">
          <a:xfrm>
            <a:off x="1196637" y="6309573"/>
            <a:ext cx="5000668" cy="4436500"/>
          </a:xfrm>
          <a:custGeom>
            <a:avLst/>
            <a:gdLst>
              <a:gd name="T0" fmla="*/ 1178 w 1554"/>
              <a:gd name="T1" fmla="*/ 59 h 1379"/>
              <a:gd name="T2" fmla="*/ 1171 w 1554"/>
              <a:gd name="T3" fmla="*/ 26 h 1379"/>
              <a:gd name="T4" fmla="*/ 1149 w 1554"/>
              <a:gd name="T5" fmla="*/ 0 h 1379"/>
              <a:gd name="T6" fmla="*/ 1120 w 1554"/>
              <a:gd name="T7" fmla="*/ 7 h 1379"/>
              <a:gd name="T8" fmla="*/ 1085 w 1554"/>
              <a:gd name="T9" fmla="*/ 8 h 1379"/>
              <a:gd name="T10" fmla="*/ 1038 w 1554"/>
              <a:gd name="T11" fmla="*/ 24 h 1379"/>
              <a:gd name="T12" fmla="*/ 960 w 1554"/>
              <a:gd name="T13" fmla="*/ 59 h 1379"/>
              <a:gd name="T14" fmla="*/ 902 w 1554"/>
              <a:gd name="T15" fmla="*/ 98 h 1379"/>
              <a:gd name="T16" fmla="*/ 864 w 1554"/>
              <a:gd name="T17" fmla="*/ 118 h 1379"/>
              <a:gd name="T18" fmla="*/ 757 w 1554"/>
              <a:gd name="T19" fmla="*/ 209 h 1379"/>
              <a:gd name="T20" fmla="*/ 653 w 1554"/>
              <a:gd name="T21" fmla="*/ 295 h 1379"/>
              <a:gd name="T22" fmla="*/ 607 w 1554"/>
              <a:gd name="T23" fmla="*/ 352 h 1379"/>
              <a:gd name="T24" fmla="*/ 543 w 1554"/>
              <a:gd name="T25" fmla="*/ 404 h 1379"/>
              <a:gd name="T26" fmla="*/ 502 w 1554"/>
              <a:gd name="T27" fmla="*/ 444 h 1379"/>
              <a:gd name="T28" fmla="*/ 469 w 1554"/>
              <a:gd name="T29" fmla="*/ 479 h 1379"/>
              <a:gd name="T30" fmla="*/ 528 w 1554"/>
              <a:gd name="T31" fmla="*/ 366 h 1379"/>
              <a:gd name="T32" fmla="*/ 558 w 1554"/>
              <a:gd name="T33" fmla="*/ 304 h 1379"/>
              <a:gd name="T34" fmla="*/ 524 w 1554"/>
              <a:gd name="T35" fmla="*/ 181 h 1379"/>
              <a:gd name="T36" fmla="*/ 406 w 1554"/>
              <a:gd name="T37" fmla="*/ 272 h 1379"/>
              <a:gd name="T38" fmla="*/ 379 w 1554"/>
              <a:gd name="T39" fmla="*/ 397 h 1379"/>
              <a:gd name="T40" fmla="*/ 263 w 1554"/>
              <a:gd name="T41" fmla="*/ 581 h 1379"/>
              <a:gd name="T42" fmla="*/ 214 w 1554"/>
              <a:gd name="T43" fmla="*/ 697 h 1379"/>
              <a:gd name="T44" fmla="*/ 133 w 1554"/>
              <a:gd name="T45" fmla="*/ 878 h 1379"/>
              <a:gd name="T46" fmla="*/ 77 w 1554"/>
              <a:gd name="T47" fmla="*/ 1078 h 1379"/>
              <a:gd name="T48" fmla="*/ 0 w 1554"/>
              <a:gd name="T49" fmla="*/ 1293 h 1379"/>
              <a:gd name="T50" fmla="*/ 1477 w 1554"/>
              <a:gd name="T51" fmla="*/ 1379 h 1379"/>
              <a:gd name="T52" fmla="*/ 1495 w 1554"/>
              <a:gd name="T53" fmla="*/ 1298 h 1379"/>
              <a:gd name="T54" fmla="*/ 1509 w 1554"/>
              <a:gd name="T55" fmla="*/ 1188 h 1379"/>
              <a:gd name="T56" fmla="*/ 1503 w 1554"/>
              <a:gd name="T57" fmla="*/ 1122 h 1379"/>
              <a:gd name="T58" fmla="*/ 1542 w 1554"/>
              <a:gd name="T59" fmla="*/ 1006 h 1379"/>
              <a:gd name="T60" fmla="*/ 1542 w 1554"/>
              <a:gd name="T61" fmla="*/ 953 h 1379"/>
              <a:gd name="T62" fmla="*/ 1543 w 1554"/>
              <a:gd name="T63" fmla="*/ 898 h 1379"/>
              <a:gd name="T64" fmla="*/ 1537 w 1554"/>
              <a:gd name="T65" fmla="*/ 841 h 1379"/>
              <a:gd name="T66" fmla="*/ 1509 w 1554"/>
              <a:gd name="T67" fmla="*/ 764 h 1379"/>
              <a:gd name="T68" fmla="*/ 1472 w 1554"/>
              <a:gd name="T69" fmla="*/ 716 h 1379"/>
              <a:gd name="T70" fmla="*/ 1468 w 1554"/>
              <a:gd name="T71" fmla="*/ 673 h 1379"/>
              <a:gd name="T72" fmla="*/ 1427 w 1554"/>
              <a:gd name="T73" fmla="*/ 574 h 1379"/>
              <a:gd name="T74" fmla="*/ 1399 w 1554"/>
              <a:gd name="T75" fmla="*/ 550 h 1379"/>
              <a:gd name="T76" fmla="*/ 1405 w 1554"/>
              <a:gd name="T77" fmla="*/ 495 h 1379"/>
              <a:gd name="T78" fmla="*/ 1384 w 1554"/>
              <a:gd name="T79" fmla="*/ 448 h 1379"/>
              <a:gd name="T80" fmla="*/ 1352 w 1554"/>
              <a:gd name="T81" fmla="*/ 359 h 1379"/>
              <a:gd name="T82" fmla="*/ 1314 w 1554"/>
              <a:gd name="T83" fmla="*/ 287 h 1379"/>
              <a:gd name="T84" fmla="*/ 1245 w 1554"/>
              <a:gd name="T85" fmla="*/ 181 h 1379"/>
              <a:gd name="T86" fmla="*/ 1237 w 1554"/>
              <a:gd name="T87" fmla="*/ 145 h 1379"/>
              <a:gd name="T88" fmla="*/ 1241 w 1554"/>
              <a:gd name="T89" fmla="*/ 81 h 1379"/>
              <a:gd name="T90" fmla="*/ 1178 w 1554"/>
              <a:gd name="T91" fmla="*/ 59 h 1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54" h="1379">
                <a:moveTo>
                  <a:pt x="1178" y="59"/>
                </a:moveTo>
                <a:cubicBezTo>
                  <a:pt x="1178" y="59"/>
                  <a:pt x="1176" y="36"/>
                  <a:pt x="1171" y="26"/>
                </a:cubicBezTo>
                <a:cubicBezTo>
                  <a:pt x="1167" y="16"/>
                  <a:pt x="1166" y="0"/>
                  <a:pt x="1149" y="0"/>
                </a:cubicBezTo>
                <a:cubicBezTo>
                  <a:pt x="1132" y="0"/>
                  <a:pt x="1126" y="6"/>
                  <a:pt x="1120" y="7"/>
                </a:cubicBezTo>
                <a:cubicBezTo>
                  <a:pt x="1113" y="8"/>
                  <a:pt x="1099" y="7"/>
                  <a:pt x="1085" y="8"/>
                </a:cubicBezTo>
                <a:cubicBezTo>
                  <a:pt x="1070" y="9"/>
                  <a:pt x="1065" y="19"/>
                  <a:pt x="1038" y="24"/>
                </a:cubicBezTo>
                <a:cubicBezTo>
                  <a:pt x="1011" y="28"/>
                  <a:pt x="975" y="46"/>
                  <a:pt x="960" y="59"/>
                </a:cubicBezTo>
                <a:cubicBezTo>
                  <a:pt x="944" y="71"/>
                  <a:pt x="914" y="88"/>
                  <a:pt x="902" y="98"/>
                </a:cubicBezTo>
                <a:cubicBezTo>
                  <a:pt x="890" y="108"/>
                  <a:pt x="875" y="104"/>
                  <a:pt x="864" y="118"/>
                </a:cubicBezTo>
                <a:cubicBezTo>
                  <a:pt x="852" y="133"/>
                  <a:pt x="779" y="187"/>
                  <a:pt x="757" y="209"/>
                </a:cubicBezTo>
                <a:cubicBezTo>
                  <a:pt x="734" y="230"/>
                  <a:pt x="663" y="268"/>
                  <a:pt x="653" y="295"/>
                </a:cubicBezTo>
                <a:cubicBezTo>
                  <a:pt x="643" y="323"/>
                  <a:pt x="627" y="345"/>
                  <a:pt x="607" y="352"/>
                </a:cubicBezTo>
                <a:cubicBezTo>
                  <a:pt x="586" y="359"/>
                  <a:pt x="551" y="388"/>
                  <a:pt x="543" y="404"/>
                </a:cubicBezTo>
                <a:cubicBezTo>
                  <a:pt x="536" y="419"/>
                  <a:pt x="513" y="428"/>
                  <a:pt x="502" y="444"/>
                </a:cubicBezTo>
                <a:cubicBezTo>
                  <a:pt x="490" y="460"/>
                  <a:pt x="469" y="479"/>
                  <a:pt x="469" y="479"/>
                </a:cubicBezTo>
                <a:cubicBezTo>
                  <a:pt x="469" y="479"/>
                  <a:pt x="514" y="385"/>
                  <a:pt x="528" y="366"/>
                </a:cubicBezTo>
                <a:cubicBezTo>
                  <a:pt x="541" y="348"/>
                  <a:pt x="546" y="314"/>
                  <a:pt x="558" y="304"/>
                </a:cubicBezTo>
                <a:cubicBezTo>
                  <a:pt x="552" y="279"/>
                  <a:pt x="534" y="216"/>
                  <a:pt x="524" y="181"/>
                </a:cubicBezTo>
                <a:cubicBezTo>
                  <a:pt x="483" y="203"/>
                  <a:pt x="418" y="248"/>
                  <a:pt x="406" y="272"/>
                </a:cubicBezTo>
                <a:cubicBezTo>
                  <a:pt x="394" y="295"/>
                  <a:pt x="382" y="373"/>
                  <a:pt x="379" y="397"/>
                </a:cubicBezTo>
                <a:cubicBezTo>
                  <a:pt x="345" y="416"/>
                  <a:pt x="272" y="552"/>
                  <a:pt x="263" y="581"/>
                </a:cubicBezTo>
                <a:cubicBezTo>
                  <a:pt x="254" y="609"/>
                  <a:pt x="219" y="652"/>
                  <a:pt x="214" y="697"/>
                </a:cubicBezTo>
                <a:cubicBezTo>
                  <a:pt x="208" y="743"/>
                  <a:pt x="151" y="831"/>
                  <a:pt x="133" y="878"/>
                </a:cubicBezTo>
                <a:cubicBezTo>
                  <a:pt x="115" y="924"/>
                  <a:pt x="87" y="1041"/>
                  <a:pt x="77" y="1078"/>
                </a:cubicBezTo>
                <a:cubicBezTo>
                  <a:pt x="67" y="1115"/>
                  <a:pt x="0" y="1293"/>
                  <a:pt x="0" y="1293"/>
                </a:cubicBezTo>
                <a:cubicBezTo>
                  <a:pt x="1477" y="1379"/>
                  <a:pt x="1477" y="1379"/>
                  <a:pt x="1477" y="1379"/>
                </a:cubicBezTo>
                <a:cubicBezTo>
                  <a:pt x="1477" y="1379"/>
                  <a:pt x="1493" y="1335"/>
                  <a:pt x="1495" y="1298"/>
                </a:cubicBezTo>
                <a:cubicBezTo>
                  <a:pt x="1497" y="1262"/>
                  <a:pt x="1510" y="1219"/>
                  <a:pt x="1509" y="1188"/>
                </a:cubicBezTo>
                <a:cubicBezTo>
                  <a:pt x="1508" y="1158"/>
                  <a:pt x="1500" y="1150"/>
                  <a:pt x="1503" y="1122"/>
                </a:cubicBezTo>
                <a:cubicBezTo>
                  <a:pt x="1507" y="1094"/>
                  <a:pt x="1539" y="1032"/>
                  <a:pt x="1542" y="1006"/>
                </a:cubicBezTo>
                <a:cubicBezTo>
                  <a:pt x="1544" y="980"/>
                  <a:pt x="1541" y="973"/>
                  <a:pt x="1542" y="953"/>
                </a:cubicBezTo>
                <a:cubicBezTo>
                  <a:pt x="1543" y="933"/>
                  <a:pt x="1554" y="910"/>
                  <a:pt x="1543" y="898"/>
                </a:cubicBezTo>
                <a:cubicBezTo>
                  <a:pt x="1531" y="886"/>
                  <a:pt x="1542" y="860"/>
                  <a:pt x="1537" y="841"/>
                </a:cubicBezTo>
                <a:cubicBezTo>
                  <a:pt x="1532" y="822"/>
                  <a:pt x="1527" y="782"/>
                  <a:pt x="1509" y="764"/>
                </a:cubicBezTo>
                <a:cubicBezTo>
                  <a:pt x="1491" y="745"/>
                  <a:pt x="1468" y="725"/>
                  <a:pt x="1472" y="716"/>
                </a:cubicBezTo>
                <a:cubicBezTo>
                  <a:pt x="1475" y="706"/>
                  <a:pt x="1474" y="692"/>
                  <a:pt x="1468" y="673"/>
                </a:cubicBezTo>
                <a:cubicBezTo>
                  <a:pt x="1461" y="653"/>
                  <a:pt x="1434" y="584"/>
                  <a:pt x="1427" y="574"/>
                </a:cubicBezTo>
                <a:cubicBezTo>
                  <a:pt x="1420" y="565"/>
                  <a:pt x="1405" y="559"/>
                  <a:pt x="1399" y="550"/>
                </a:cubicBezTo>
                <a:cubicBezTo>
                  <a:pt x="1394" y="541"/>
                  <a:pt x="1409" y="513"/>
                  <a:pt x="1405" y="495"/>
                </a:cubicBezTo>
                <a:cubicBezTo>
                  <a:pt x="1402" y="477"/>
                  <a:pt x="1391" y="468"/>
                  <a:pt x="1384" y="448"/>
                </a:cubicBezTo>
                <a:cubicBezTo>
                  <a:pt x="1369" y="411"/>
                  <a:pt x="1351" y="375"/>
                  <a:pt x="1352" y="359"/>
                </a:cubicBezTo>
                <a:cubicBezTo>
                  <a:pt x="1352" y="342"/>
                  <a:pt x="1319" y="311"/>
                  <a:pt x="1314" y="287"/>
                </a:cubicBezTo>
                <a:cubicBezTo>
                  <a:pt x="1309" y="262"/>
                  <a:pt x="1251" y="201"/>
                  <a:pt x="1245" y="181"/>
                </a:cubicBezTo>
                <a:cubicBezTo>
                  <a:pt x="1239" y="161"/>
                  <a:pt x="1233" y="161"/>
                  <a:pt x="1237" y="145"/>
                </a:cubicBezTo>
                <a:cubicBezTo>
                  <a:pt x="1241" y="130"/>
                  <a:pt x="1255" y="98"/>
                  <a:pt x="1241" y="81"/>
                </a:cubicBezTo>
                <a:cubicBezTo>
                  <a:pt x="1228" y="64"/>
                  <a:pt x="1197" y="59"/>
                  <a:pt x="1178" y="5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52" name="Freeform 51"/>
          <p:cNvSpPr/>
          <p:nvPr/>
        </p:nvSpPr>
        <p:spPr>
          <a:xfrm rot="16200000">
            <a:off x="6197642" y="1608506"/>
            <a:ext cx="1322845" cy="633980"/>
          </a:xfrm>
          <a:custGeom>
            <a:avLst/>
            <a:gdLst>
              <a:gd name="connsiteX0" fmla="*/ 992134 w 992134"/>
              <a:gd name="connsiteY0" fmla="*/ 1 h 475485"/>
              <a:gd name="connsiteX1" fmla="*/ 992134 w 992134"/>
              <a:gd name="connsiteY1" fmla="*/ 475485 h 475485"/>
              <a:gd name="connsiteX2" fmla="*/ 306334 w 992134"/>
              <a:gd name="connsiteY2" fmla="*/ 475485 h 475485"/>
              <a:gd name="connsiteX3" fmla="*/ 306334 w 992134"/>
              <a:gd name="connsiteY3" fmla="*/ 475484 h 475485"/>
              <a:gd name="connsiteX4" fmla="*/ 0 w 992134"/>
              <a:gd name="connsiteY4" fmla="*/ 475484 h 475485"/>
              <a:gd name="connsiteX5" fmla="*/ 253885 w 992134"/>
              <a:gd name="connsiteY5" fmla="*/ 0 h 475485"/>
              <a:gd name="connsiteX6" fmla="*/ 685800 w 992134"/>
              <a:gd name="connsiteY6" fmla="*/ 0 h 475485"/>
              <a:gd name="connsiteX7" fmla="*/ 685800 w 992134"/>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2134" h="475485">
                <a:moveTo>
                  <a:pt x="992134" y="1"/>
                </a:moveTo>
                <a:lnTo>
                  <a:pt x="992134" y="475485"/>
                </a:lnTo>
                <a:lnTo>
                  <a:pt x="306334" y="475485"/>
                </a:lnTo>
                <a:lnTo>
                  <a:pt x="306334" y="475484"/>
                </a:lnTo>
                <a:lnTo>
                  <a:pt x="0" y="475484"/>
                </a:lnTo>
                <a:lnTo>
                  <a:pt x="253885" y="0"/>
                </a:lnTo>
                <a:lnTo>
                  <a:pt x="685800" y="0"/>
                </a:lnTo>
                <a:lnTo>
                  <a:pt x="685800"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51" name="Freeform 50"/>
          <p:cNvSpPr/>
          <p:nvPr/>
        </p:nvSpPr>
        <p:spPr>
          <a:xfrm rot="16200000">
            <a:off x="6026025" y="2742410"/>
            <a:ext cx="1666081" cy="633980"/>
          </a:xfrm>
          <a:custGeom>
            <a:avLst/>
            <a:gdLst>
              <a:gd name="connsiteX0" fmla="*/ 1249561 w 1249561"/>
              <a:gd name="connsiteY0" fmla="*/ 1 h 475485"/>
              <a:gd name="connsiteX1" fmla="*/ 991278 w 1249561"/>
              <a:gd name="connsiteY1" fmla="*/ 475485 h 475485"/>
              <a:gd name="connsiteX2" fmla="*/ 434530 w 1249561"/>
              <a:gd name="connsiteY2" fmla="*/ 475485 h 475485"/>
              <a:gd name="connsiteX3" fmla="*/ 434531 w 1249561"/>
              <a:gd name="connsiteY3" fmla="*/ 475484 h 475485"/>
              <a:gd name="connsiteX4" fmla="*/ 0 w 1249561"/>
              <a:gd name="connsiteY4" fmla="*/ 475484 h 475485"/>
              <a:gd name="connsiteX5" fmla="*/ 521910 w 1249561"/>
              <a:gd name="connsiteY5" fmla="*/ 0 h 475485"/>
              <a:gd name="connsiteX6" fmla="*/ 1109579 w 1249561"/>
              <a:gd name="connsiteY6" fmla="*/ 0 h 475485"/>
              <a:gd name="connsiteX7" fmla="*/ 1109578 w 1249561"/>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9561" h="475485">
                <a:moveTo>
                  <a:pt x="1249561" y="1"/>
                </a:moveTo>
                <a:lnTo>
                  <a:pt x="991278" y="475485"/>
                </a:lnTo>
                <a:lnTo>
                  <a:pt x="434530" y="475485"/>
                </a:lnTo>
                <a:lnTo>
                  <a:pt x="434531" y="475484"/>
                </a:lnTo>
                <a:lnTo>
                  <a:pt x="0" y="475484"/>
                </a:lnTo>
                <a:lnTo>
                  <a:pt x="521910" y="0"/>
                </a:lnTo>
                <a:lnTo>
                  <a:pt x="1109579" y="0"/>
                </a:lnTo>
                <a:lnTo>
                  <a:pt x="1109578" y="1"/>
                </a:ln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50" name="Freeform 49"/>
          <p:cNvSpPr/>
          <p:nvPr/>
        </p:nvSpPr>
        <p:spPr>
          <a:xfrm rot="16200000">
            <a:off x="5841628" y="3889091"/>
            <a:ext cx="2034875" cy="633980"/>
          </a:xfrm>
          <a:custGeom>
            <a:avLst/>
            <a:gdLst>
              <a:gd name="connsiteX0" fmla="*/ 1526156 w 1526156"/>
              <a:gd name="connsiteY0" fmla="*/ 1 h 475485"/>
              <a:gd name="connsiteX1" fmla="*/ 1025091 w 1526156"/>
              <a:gd name="connsiteY1" fmla="*/ 475485 h 475485"/>
              <a:gd name="connsiteX2" fmla="*/ 355289 w 1526156"/>
              <a:gd name="connsiteY2" fmla="*/ 475485 h 475485"/>
              <a:gd name="connsiteX3" fmla="*/ 355289 w 1526156"/>
              <a:gd name="connsiteY3" fmla="*/ 475484 h 475485"/>
              <a:gd name="connsiteX4" fmla="*/ 0 w 1526156"/>
              <a:gd name="connsiteY4" fmla="*/ 475484 h 475485"/>
              <a:gd name="connsiteX5" fmla="*/ 789589 w 1526156"/>
              <a:gd name="connsiteY5" fmla="*/ 0 h 475485"/>
              <a:gd name="connsiteX6" fmla="*/ 1345888 w 1526156"/>
              <a:gd name="connsiteY6" fmla="*/ 0 h 475485"/>
              <a:gd name="connsiteX7" fmla="*/ 1345887 w 1526156"/>
              <a:gd name="connsiteY7" fmla="*/ 1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26156" h="475485">
                <a:moveTo>
                  <a:pt x="1526156" y="1"/>
                </a:moveTo>
                <a:lnTo>
                  <a:pt x="1025091" y="475485"/>
                </a:lnTo>
                <a:lnTo>
                  <a:pt x="355289" y="475485"/>
                </a:lnTo>
                <a:lnTo>
                  <a:pt x="355289" y="475484"/>
                </a:lnTo>
                <a:lnTo>
                  <a:pt x="0" y="475484"/>
                </a:lnTo>
                <a:lnTo>
                  <a:pt x="789589" y="0"/>
                </a:lnTo>
                <a:lnTo>
                  <a:pt x="1345888" y="0"/>
                </a:lnTo>
                <a:lnTo>
                  <a:pt x="1345887" y="1"/>
                </a:ln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4267"/>
          </a:p>
        </p:txBody>
      </p:sp>
      <p:sp>
        <p:nvSpPr>
          <p:cNvPr id="31" name="Freeform 30"/>
          <p:cNvSpPr/>
          <p:nvPr/>
        </p:nvSpPr>
        <p:spPr>
          <a:xfrm rot="16200000">
            <a:off x="5664833" y="5029674"/>
            <a:ext cx="2388467" cy="633980"/>
          </a:xfrm>
          <a:custGeom>
            <a:avLst/>
            <a:gdLst>
              <a:gd name="connsiteX0" fmla="*/ 1791350 w 1791350"/>
              <a:gd name="connsiteY0" fmla="*/ 0 h 475485"/>
              <a:gd name="connsiteX1" fmla="*/ 998932 w 1791350"/>
              <a:gd name="connsiteY1" fmla="*/ 475485 h 475485"/>
              <a:gd name="connsiteX2" fmla="*/ 496283 w 1791350"/>
              <a:gd name="connsiteY2" fmla="*/ 475485 h 475485"/>
              <a:gd name="connsiteX3" fmla="*/ 496282 w 1791350"/>
              <a:gd name="connsiteY3" fmla="*/ 475485 h 475485"/>
              <a:gd name="connsiteX4" fmla="*/ 0 w 1791350"/>
              <a:gd name="connsiteY4" fmla="*/ 475485 h 475485"/>
              <a:gd name="connsiteX5" fmla="*/ 1075640 w 1791350"/>
              <a:gd name="connsiteY5" fmla="*/ 1 h 475485"/>
              <a:gd name="connsiteX6" fmla="*/ 1145140 w 1791350"/>
              <a:gd name="connsiteY6" fmla="*/ 1 h 475485"/>
              <a:gd name="connsiteX7" fmla="*/ 1145141 w 1791350"/>
              <a:gd name="connsiteY7" fmla="*/ 0 h 475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1350" h="475485">
                <a:moveTo>
                  <a:pt x="1791350" y="0"/>
                </a:moveTo>
                <a:lnTo>
                  <a:pt x="998932" y="475485"/>
                </a:lnTo>
                <a:lnTo>
                  <a:pt x="496283" y="475485"/>
                </a:lnTo>
                <a:lnTo>
                  <a:pt x="496282" y="475485"/>
                </a:lnTo>
                <a:lnTo>
                  <a:pt x="0" y="475485"/>
                </a:lnTo>
                <a:lnTo>
                  <a:pt x="1075640" y="1"/>
                </a:lnTo>
                <a:lnTo>
                  <a:pt x="1145140" y="1"/>
                </a:lnTo>
                <a:lnTo>
                  <a:pt x="1145141" y="0"/>
                </a:lnTo>
                <a:close/>
              </a:path>
            </a:pathLst>
          </a:cu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3200"/>
          </a:p>
        </p:txBody>
      </p:sp>
      <p:sp>
        <p:nvSpPr>
          <p:cNvPr id="27" name="Rectangle 26"/>
          <p:cNvSpPr/>
          <p:nvPr/>
        </p:nvSpPr>
        <p:spPr>
          <a:xfrm>
            <a:off x="7174939" y="2582927"/>
            <a:ext cx="5165228"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02</a:t>
            </a:r>
          </a:p>
        </p:txBody>
      </p:sp>
      <p:sp>
        <p:nvSpPr>
          <p:cNvPr id="28" name="Rectangle 27"/>
          <p:cNvSpPr/>
          <p:nvPr/>
        </p:nvSpPr>
        <p:spPr>
          <a:xfrm>
            <a:off x="7174939" y="1264073"/>
            <a:ext cx="5165228"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01</a:t>
            </a:r>
          </a:p>
        </p:txBody>
      </p:sp>
      <p:sp>
        <p:nvSpPr>
          <p:cNvPr id="29" name="Rectangle 28"/>
          <p:cNvSpPr/>
          <p:nvPr/>
        </p:nvSpPr>
        <p:spPr>
          <a:xfrm>
            <a:off x="7174939" y="3900670"/>
            <a:ext cx="5165228"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rgbClr val="FFFFFF"/>
                </a:solidFill>
              </a:rPr>
              <a:t>03</a:t>
            </a:r>
          </a:p>
        </p:txBody>
      </p:sp>
      <p:sp>
        <p:nvSpPr>
          <p:cNvPr id="30" name="Rectangle 29"/>
          <p:cNvSpPr/>
          <p:nvPr/>
        </p:nvSpPr>
        <p:spPr>
          <a:xfrm>
            <a:off x="7174939" y="5218050"/>
            <a:ext cx="5165228"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lIns="365760" tIns="0" rtlCol="0" anchor="ctr"/>
          <a:lstStyle/>
          <a:p>
            <a:r>
              <a:rPr lang="en-US" sz="4267" dirty="0">
                <a:solidFill>
                  <a:schemeClr val="bg1">
                    <a:lumMod val="65000"/>
                  </a:schemeClr>
                </a:solidFill>
              </a:rPr>
              <a:t>04</a:t>
            </a:r>
          </a:p>
        </p:txBody>
      </p:sp>
      <p:sp>
        <p:nvSpPr>
          <p:cNvPr id="33" name="Rectangle 32"/>
          <p:cNvSpPr/>
          <p:nvPr/>
        </p:nvSpPr>
        <p:spPr>
          <a:xfrm>
            <a:off x="8432800" y="1612366"/>
            <a:ext cx="3454400" cy="563231"/>
          </a:xfrm>
          <a:prstGeom prst="rect">
            <a:avLst/>
          </a:prstGeom>
        </p:spPr>
        <p:txBody>
          <a:bodyPr wrap="square" lIns="0" rIns="0">
            <a:spAutoFit/>
          </a:bodyPr>
          <a:lstStyle/>
          <a:p>
            <a:pPr>
              <a:lnSpc>
                <a:spcPct val="85000"/>
              </a:lnSpc>
            </a:pPr>
            <a:r>
              <a:rPr lang="fr-FR" sz="2133" dirty="0">
                <a:solidFill>
                  <a:srgbClr val="FFFFFF"/>
                </a:solidFill>
              </a:rPr>
              <a:t>Diminuer l'encombrement </a:t>
            </a:r>
            <a:endParaRPr lang="en-US" sz="2133" dirty="0">
              <a:solidFill>
                <a:srgbClr val="FFFFFF"/>
              </a:solidFill>
            </a:endParaRPr>
          </a:p>
          <a:p>
            <a:pPr>
              <a:lnSpc>
                <a:spcPct val="85000"/>
              </a:lnSpc>
            </a:pPr>
            <a:endParaRPr lang="en-US" sz="1467" dirty="0">
              <a:solidFill>
                <a:srgbClr val="FFFFFF"/>
              </a:solidFill>
            </a:endParaRPr>
          </a:p>
        </p:txBody>
      </p:sp>
      <p:sp>
        <p:nvSpPr>
          <p:cNvPr id="34" name="Rectangle 33"/>
          <p:cNvSpPr/>
          <p:nvPr/>
        </p:nvSpPr>
        <p:spPr>
          <a:xfrm>
            <a:off x="8432800" y="2937934"/>
            <a:ext cx="3454400" cy="373820"/>
          </a:xfrm>
          <a:prstGeom prst="rect">
            <a:avLst/>
          </a:prstGeom>
        </p:spPr>
        <p:txBody>
          <a:bodyPr wrap="square" lIns="0" rIns="0">
            <a:spAutoFit/>
          </a:bodyPr>
          <a:lstStyle/>
          <a:p>
            <a:pPr>
              <a:lnSpc>
                <a:spcPct val="85000"/>
              </a:lnSpc>
            </a:pPr>
            <a:r>
              <a:rPr lang="en-US" sz="2133" dirty="0">
                <a:solidFill>
                  <a:srgbClr val="FFFFFF"/>
                </a:solidFill>
              </a:rPr>
              <a:t> </a:t>
            </a:r>
            <a:r>
              <a:rPr lang="en-US" sz="2133" dirty="0" err="1">
                <a:solidFill>
                  <a:srgbClr val="FFFFFF"/>
                </a:solidFill>
              </a:rPr>
              <a:t>Optimiser</a:t>
            </a:r>
            <a:r>
              <a:rPr lang="en-US" sz="2133" dirty="0">
                <a:solidFill>
                  <a:srgbClr val="FFFFFF"/>
                </a:solidFill>
              </a:rPr>
              <a:t> le temps </a:t>
            </a:r>
          </a:p>
        </p:txBody>
      </p:sp>
      <p:sp>
        <p:nvSpPr>
          <p:cNvPr id="39" name="Rectangle 38"/>
          <p:cNvSpPr/>
          <p:nvPr/>
        </p:nvSpPr>
        <p:spPr>
          <a:xfrm>
            <a:off x="8432800" y="4249390"/>
            <a:ext cx="3454400" cy="842218"/>
          </a:xfrm>
          <a:prstGeom prst="rect">
            <a:avLst/>
          </a:prstGeom>
        </p:spPr>
        <p:txBody>
          <a:bodyPr wrap="square" lIns="0" rIns="0">
            <a:spAutoFit/>
          </a:bodyPr>
          <a:lstStyle/>
          <a:p>
            <a:pPr>
              <a:lnSpc>
                <a:spcPct val="85000"/>
              </a:lnSpc>
            </a:pPr>
            <a:r>
              <a:rPr lang="fr-FR" sz="2133" dirty="0">
                <a:solidFill>
                  <a:srgbClr val="FFFFFF"/>
                </a:solidFill>
              </a:rPr>
              <a:t>Fournir plus de matériel aux hôpitaux </a:t>
            </a:r>
            <a:endParaRPr lang="en-US" sz="2133" dirty="0">
              <a:solidFill>
                <a:srgbClr val="FFFFFF"/>
              </a:solidFill>
            </a:endParaRPr>
          </a:p>
          <a:p>
            <a:pPr>
              <a:lnSpc>
                <a:spcPct val="85000"/>
              </a:lnSpc>
            </a:pPr>
            <a:endParaRPr lang="en-US" sz="1467" dirty="0">
              <a:solidFill>
                <a:srgbClr val="FFFFFF"/>
              </a:solidFill>
            </a:endParaRPr>
          </a:p>
        </p:txBody>
      </p:sp>
      <p:sp>
        <p:nvSpPr>
          <p:cNvPr id="42" name="Rectangle 41"/>
          <p:cNvSpPr/>
          <p:nvPr/>
        </p:nvSpPr>
        <p:spPr>
          <a:xfrm>
            <a:off x="8432800" y="5589945"/>
            <a:ext cx="3454400" cy="929293"/>
          </a:xfrm>
          <a:prstGeom prst="rect">
            <a:avLst/>
          </a:prstGeom>
        </p:spPr>
        <p:txBody>
          <a:bodyPr wrap="square" lIns="0" rIns="0">
            <a:spAutoFit/>
          </a:bodyPr>
          <a:lstStyle/>
          <a:p>
            <a:pPr>
              <a:lnSpc>
                <a:spcPct val="85000"/>
              </a:lnSpc>
            </a:pPr>
            <a:r>
              <a:rPr lang="en-US" sz="2133" dirty="0">
                <a:solidFill>
                  <a:srgbClr val="FFFFFF"/>
                </a:solidFill>
              </a:rPr>
              <a:t> </a:t>
            </a:r>
            <a:r>
              <a:rPr lang="en-US" sz="2133" dirty="0">
                <a:solidFill>
                  <a:schemeClr val="bg1">
                    <a:lumMod val="65000"/>
                  </a:schemeClr>
                </a:solidFill>
              </a:rPr>
              <a:t>Assurer la </a:t>
            </a:r>
            <a:r>
              <a:rPr lang="en-US" sz="2133" dirty="0" err="1">
                <a:solidFill>
                  <a:schemeClr val="bg1">
                    <a:lumMod val="65000"/>
                  </a:schemeClr>
                </a:solidFill>
              </a:rPr>
              <a:t>sécurité</a:t>
            </a:r>
            <a:r>
              <a:rPr lang="en-US" sz="2133" dirty="0">
                <a:solidFill>
                  <a:schemeClr val="bg1">
                    <a:lumMod val="65000"/>
                  </a:schemeClr>
                </a:solidFill>
              </a:rPr>
              <a:t> des </a:t>
            </a:r>
            <a:r>
              <a:rPr lang="fr-FR" sz="2133" dirty="0">
                <a:solidFill>
                  <a:schemeClr val="bg1">
                    <a:lumMod val="65000"/>
                  </a:schemeClr>
                </a:solidFill>
              </a:rPr>
              <a:t>patients  contre les contaminations </a:t>
            </a:r>
            <a:endParaRPr lang="en-US" sz="2133" dirty="0">
              <a:solidFill>
                <a:schemeClr val="bg1">
                  <a:lumMod val="65000"/>
                </a:schemeClr>
              </a:solidFill>
            </a:endParaRPr>
          </a:p>
        </p:txBody>
      </p:sp>
      <p:sp>
        <p:nvSpPr>
          <p:cNvPr id="49" name="Freeform 33"/>
          <p:cNvSpPr>
            <a:spLocks noEditPoints="1"/>
          </p:cNvSpPr>
          <p:nvPr/>
        </p:nvSpPr>
        <p:spPr bwMode="auto">
          <a:xfrm>
            <a:off x="2942583" y="1985555"/>
            <a:ext cx="1542077" cy="1643192"/>
          </a:xfrm>
          <a:custGeom>
            <a:avLst/>
            <a:gdLst>
              <a:gd name="T0" fmla="*/ 352 w 847"/>
              <a:gd name="T1" fmla="*/ 452 h 903"/>
              <a:gd name="T2" fmla="*/ 495 w 847"/>
              <a:gd name="T3" fmla="*/ 452 h 903"/>
              <a:gd name="T4" fmla="*/ 423 w 847"/>
              <a:gd name="T5" fmla="*/ 495 h 903"/>
              <a:gd name="T6" fmla="*/ 423 w 847"/>
              <a:gd name="T7" fmla="*/ 409 h 903"/>
              <a:gd name="T8" fmla="*/ 423 w 847"/>
              <a:gd name="T9" fmla="*/ 495 h 903"/>
              <a:gd name="T10" fmla="*/ 814 w 847"/>
              <a:gd name="T11" fmla="*/ 226 h 903"/>
              <a:gd name="T12" fmla="*/ 559 w 847"/>
              <a:gd name="T13" fmla="*/ 217 h 903"/>
              <a:gd name="T14" fmla="*/ 288 w 847"/>
              <a:gd name="T15" fmla="*/ 217 h 903"/>
              <a:gd name="T16" fmla="*/ 33 w 847"/>
              <a:gd name="T17" fmla="*/ 226 h 903"/>
              <a:gd name="T18" fmla="*/ 94 w 847"/>
              <a:gd name="T19" fmla="*/ 509 h 903"/>
              <a:gd name="T20" fmla="*/ 129 w 847"/>
              <a:gd name="T21" fmla="*/ 717 h 903"/>
              <a:gd name="T22" fmla="*/ 423 w 847"/>
              <a:gd name="T23" fmla="*/ 903 h 903"/>
              <a:gd name="T24" fmla="*/ 717 w 847"/>
              <a:gd name="T25" fmla="*/ 717 h 903"/>
              <a:gd name="T26" fmla="*/ 814 w 847"/>
              <a:gd name="T27" fmla="*/ 677 h 903"/>
              <a:gd name="T28" fmla="*/ 129 w 847"/>
              <a:gd name="T29" fmla="*/ 689 h 903"/>
              <a:gd name="T30" fmla="*/ 57 w 847"/>
              <a:gd name="T31" fmla="*/ 663 h 903"/>
              <a:gd name="T32" fmla="*/ 174 w 847"/>
              <a:gd name="T33" fmla="*/ 471 h 903"/>
              <a:gd name="T34" fmla="*/ 283 w 847"/>
              <a:gd name="T35" fmla="*/ 658 h 903"/>
              <a:gd name="T36" fmla="*/ 267 w 847"/>
              <a:gd name="T37" fmla="*/ 505 h 903"/>
              <a:gd name="T38" fmla="*/ 267 w 847"/>
              <a:gd name="T39" fmla="*/ 399 h 903"/>
              <a:gd name="T40" fmla="*/ 267 w 847"/>
              <a:gd name="T41" fmla="*/ 505 h 903"/>
              <a:gd name="T42" fmla="*/ 175 w 847"/>
              <a:gd name="T43" fmla="*/ 433 h 903"/>
              <a:gd name="T44" fmla="*/ 129 w 847"/>
              <a:gd name="T45" fmla="*/ 215 h 903"/>
              <a:gd name="T46" fmla="*/ 269 w 847"/>
              <a:gd name="T47" fmla="*/ 362 h 903"/>
              <a:gd name="T48" fmla="*/ 502 w 847"/>
              <a:gd name="T49" fmla="*/ 315 h 903"/>
              <a:gd name="T50" fmla="*/ 537 w 847"/>
              <a:gd name="T51" fmla="*/ 255 h 903"/>
              <a:gd name="T52" fmla="*/ 423 w 847"/>
              <a:gd name="T53" fmla="*/ 29 h 903"/>
              <a:gd name="T54" fmla="*/ 423 w 847"/>
              <a:gd name="T55" fmla="*/ 273 h 903"/>
              <a:gd name="T56" fmla="*/ 423 w 847"/>
              <a:gd name="T57" fmla="*/ 29 h 903"/>
              <a:gd name="T58" fmla="*/ 391 w 847"/>
              <a:gd name="T59" fmla="*/ 290 h 903"/>
              <a:gd name="T60" fmla="*/ 299 w 847"/>
              <a:gd name="T61" fmla="*/ 343 h 903"/>
              <a:gd name="T62" fmla="*/ 299 w 847"/>
              <a:gd name="T63" fmla="*/ 561 h 903"/>
              <a:gd name="T64" fmla="*/ 391 w 847"/>
              <a:gd name="T65" fmla="*/ 614 h 903"/>
              <a:gd name="T66" fmla="*/ 299 w 847"/>
              <a:gd name="T67" fmla="*/ 561 h 903"/>
              <a:gd name="T68" fmla="*/ 315 w 847"/>
              <a:gd name="T69" fmla="*/ 677 h 903"/>
              <a:gd name="T70" fmla="*/ 532 w 847"/>
              <a:gd name="T71" fmla="*/ 677 h 903"/>
              <a:gd name="T72" fmla="*/ 537 w 847"/>
              <a:gd name="T73" fmla="*/ 648 h 903"/>
              <a:gd name="T74" fmla="*/ 502 w 847"/>
              <a:gd name="T75" fmla="*/ 588 h 903"/>
              <a:gd name="T76" fmla="*/ 537 w 847"/>
              <a:gd name="T77" fmla="*/ 648 h 903"/>
              <a:gd name="T78" fmla="*/ 488 w 847"/>
              <a:gd name="T79" fmla="*/ 563 h 903"/>
              <a:gd name="T80" fmla="*/ 359 w 847"/>
              <a:gd name="T81" fmla="*/ 563 h 903"/>
              <a:gd name="T82" fmla="*/ 294 w 847"/>
              <a:gd name="T83" fmla="*/ 452 h 903"/>
              <a:gd name="T84" fmla="*/ 359 w 847"/>
              <a:gd name="T85" fmla="*/ 340 h 903"/>
              <a:gd name="T86" fmla="*/ 488 w 847"/>
              <a:gd name="T87" fmla="*/ 340 h 903"/>
              <a:gd name="T88" fmla="*/ 552 w 847"/>
              <a:gd name="T89" fmla="*/ 452 h 903"/>
              <a:gd name="T90" fmla="*/ 717 w 847"/>
              <a:gd name="T91" fmla="*/ 215 h 903"/>
              <a:gd name="T92" fmla="*/ 672 w 847"/>
              <a:gd name="T93" fmla="*/ 433 h 903"/>
              <a:gd name="T94" fmla="*/ 564 w 847"/>
              <a:gd name="T95" fmla="*/ 245 h 903"/>
              <a:gd name="T96" fmla="*/ 580 w 847"/>
              <a:gd name="T97" fmla="*/ 399 h 903"/>
              <a:gd name="T98" fmla="*/ 580 w 847"/>
              <a:gd name="T99" fmla="*/ 505 h 903"/>
              <a:gd name="T100" fmla="*/ 580 w 847"/>
              <a:gd name="T101" fmla="*/ 399 h 903"/>
              <a:gd name="T102" fmla="*/ 717 w 847"/>
              <a:gd name="T103" fmla="*/ 689 h 903"/>
              <a:gd name="T104" fmla="*/ 564 w 847"/>
              <a:gd name="T105" fmla="*/ 658 h 903"/>
              <a:gd name="T106" fmla="*/ 672 w 847"/>
              <a:gd name="T107" fmla="*/ 47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47" h="903">
                <a:moveTo>
                  <a:pt x="423" y="380"/>
                </a:moveTo>
                <a:cubicBezTo>
                  <a:pt x="384" y="380"/>
                  <a:pt x="352" y="412"/>
                  <a:pt x="352" y="452"/>
                </a:cubicBezTo>
                <a:cubicBezTo>
                  <a:pt x="352" y="491"/>
                  <a:pt x="384" y="523"/>
                  <a:pt x="423" y="523"/>
                </a:cubicBezTo>
                <a:cubicBezTo>
                  <a:pt x="463" y="523"/>
                  <a:pt x="495" y="491"/>
                  <a:pt x="495" y="452"/>
                </a:cubicBezTo>
                <a:cubicBezTo>
                  <a:pt x="495" y="412"/>
                  <a:pt x="463" y="380"/>
                  <a:pt x="423" y="380"/>
                </a:cubicBezTo>
                <a:close/>
                <a:moveTo>
                  <a:pt x="423" y="495"/>
                </a:moveTo>
                <a:cubicBezTo>
                  <a:pt x="400" y="495"/>
                  <a:pt x="380" y="475"/>
                  <a:pt x="380" y="452"/>
                </a:cubicBezTo>
                <a:cubicBezTo>
                  <a:pt x="380" y="428"/>
                  <a:pt x="400" y="409"/>
                  <a:pt x="423" y="409"/>
                </a:cubicBezTo>
                <a:cubicBezTo>
                  <a:pt x="447" y="409"/>
                  <a:pt x="466" y="428"/>
                  <a:pt x="466" y="452"/>
                </a:cubicBezTo>
                <a:cubicBezTo>
                  <a:pt x="466" y="475"/>
                  <a:pt x="447" y="495"/>
                  <a:pt x="423" y="495"/>
                </a:cubicBezTo>
                <a:close/>
                <a:moveTo>
                  <a:pt x="695" y="452"/>
                </a:moveTo>
                <a:cubicBezTo>
                  <a:pt x="789" y="368"/>
                  <a:pt x="847" y="282"/>
                  <a:pt x="814" y="226"/>
                </a:cubicBezTo>
                <a:cubicBezTo>
                  <a:pt x="804" y="208"/>
                  <a:pt x="778" y="186"/>
                  <a:pt x="717" y="186"/>
                </a:cubicBezTo>
                <a:cubicBezTo>
                  <a:pt x="674" y="186"/>
                  <a:pt x="619" y="197"/>
                  <a:pt x="559" y="217"/>
                </a:cubicBezTo>
                <a:cubicBezTo>
                  <a:pt x="534" y="93"/>
                  <a:pt x="488" y="0"/>
                  <a:pt x="423" y="0"/>
                </a:cubicBezTo>
                <a:cubicBezTo>
                  <a:pt x="359" y="0"/>
                  <a:pt x="313" y="93"/>
                  <a:pt x="288" y="217"/>
                </a:cubicBezTo>
                <a:cubicBezTo>
                  <a:pt x="228" y="197"/>
                  <a:pt x="173" y="186"/>
                  <a:pt x="129" y="186"/>
                </a:cubicBezTo>
                <a:cubicBezTo>
                  <a:pt x="68" y="186"/>
                  <a:pt x="43" y="208"/>
                  <a:pt x="33" y="226"/>
                </a:cubicBezTo>
                <a:cubicBezTo>
                  <a:pt x="0" y="282"/>
                  <a:pt x="58" y="368"/>
                  <a:pt x="152" y="452"/>
                </a:cubicBezTo>
                <a:cubicBezTo>
                  <a:pt x="131" y="471"/>
                  <a:pt x="111" y="490"/>
                  <a:pt x="94" y="509"/>
                </a:cubicBezTo>
                <a:cubicBezTo>
                  <a:pt x="31" y="580"/>
                  <a:pt x="10" y="638"/>
                  <a:pt x="32" y="677"/>
                </a:cubicBezTo>
                <a:cubicBezTo>
                  <a:pt x="43" y="696"/>
                  <a:pt x="68" y="717"/>
                  <a:pt x="129" y="717"/>
                </a:cubicBezTo>
                <a:cubicBezTo>
                  <a:pt x="173" y="717"/>
                  <a:pt x="228" y="706"/>
                  <a:pt x="288" y="686"/>
                </a:cubicBezTo>
                <a:cubicBezTo>
                  <a:pt x="313" y="810"/>
                  <a:pt x="359" y="903"/>
                  <a:pt x="423" y="903"/>
                </a:cubicBezTo>
                <a:cubicBezTo>
                  <a:pt x="488" y="903"/>
                  <a:pt x="534" y="810"/>
                  <a:pt x="559" y="686"/>
                </a:cubicBezTo>
                <a:cubicBezTo>
                  <a:pt x="619" y="706"/>
                  <a:pt x="674" y="717"/>
                  <a:pt x="717" y="717"/>
                </a:cubicBezTo>
                <a:cubicBezTo>
                  <a:pt x="717" y="717"/>
                  <a:pt x="717" y="717"/>
                  <a:pt x="717" y="717"/>
                </a:cubicBezTo>
                <a:cubicBezTo>
                  <a:pt x="778" y="717"/>
                  <a:pt x="804" y="696"/>
                  <a:pt x="814" y="677"/>
                </a:cubicBezTo>
                <a:cubicBezTo>
                  <a:pt x="847" y="621"/>
                  <a:pt x="789" y="535"/>
                  <a:pt x="695" y="452"/>
                </a:cubicBezTo>
                <a:close/>
                <a:moveTo>
                  <a:pt x="129" y="689"/>
                </a:moveTo>
                <a:cubicBezTo>
                  <a:pt x="129" y="689"/>
                  <a:pt x="129" y="689"/>
                  <a:pt x="129" y="689"/>
                </a:cubicBezTo>
                <a:cubicBezTo>
                  <a:pt x="103" y="689"/>
                  <a:pt x="70" y="684"/>
                  <a:pt x="57" y="663"/>
                </a:cubicBezTo>
                <a:cubicBezTo>
                  <a:pt x="42" y="636"/>
                  <a:pt x="64" y="586"/>
                  <a:pt x="116" y="528"/>
                </a:cubicBezTo>
                <a:cubicBezTo>
                  <a:pt x="133" y="509"/>
                  <a:pt x="153" y="490"/>
                  <a:pt x="174" y="471"/>
                </a:cubicBezTo>
                <a:cubicBezTo>
                  <a:pt x="204" y="495"/>
                  <a:pt x="235" y="518"/>
                  <a:pt x="269" y="541"/>
                </a:cubicBezTo>
                <a:cubicBezTo>
                  <a:pt x="272" y="581"/>
                  <a:pt x="276" y="621"/>
                  <a:pt x="283" y="658"/>
                </a:cubicBezTo>
                <a:cubicBezTo>
                  <a:pt x="224" y="678"/>
                  <a:pt x="171" y="689"/>
                  <a:pt x="129" y="689"/>
                </a:cubicBezTo>
                <a:close/>
                <a:moveTo>
                  <a:pt x="267" y="505"/>
                </a:moveTo>
                <a:cubicBezTo>
                  <a:pt x="241" y="487"/>
                  <a:pt x="218" y="469"/>
                  <a:pt x="197" y="452"/>
                </a:cubicBezTo>
                <a:cubicBezTo>
                  <a:pt x="218" y="434"/>
                  <a:pt x="242" y="416"/>
                  <a:pt x="267" y="399"/>
                </a:cubicBezTo>
                <a:cubicBezTo>
                  <a:pt x="266" y="416"/>
                  <a:pt x="266" y="434"/>
                  <a:pt x="266" y="452"/>
                </a:cubicBezTo>
                <a:cubicBezTo>
                  <a:pt x="266" y="469"/>
                  <a:pt x="266" y="487"/>
                  <a:pt x="267" y="505"/>
                </a:cubicBezTo>
                <a:close/>
                <a:moveTo>
                  <a:pt x="269" y="362"/>
                </a:moveTo>
                <a:cubicBezTo>
                  <a:pt x="235" y="385"/>
                  <a:pt x="203" y="409"/>
                  <a:pt x="175" y="433"/>
                </a:cubicBezTo>
                <a:cubicBezTo>
                  <a:pt x="81" y="350"/>
                  <a:pt x="37" y="275"/>
                  <a:pt x="57" y="240"/>
                </a:cubicBezTo>
                <a:cubicBezTo>
                  <a:pt x="70" y="219"/>
                  <a:pt x="103" y="215"/>
                  <a:pt x="129" y="215"/>
                </a:cubicBezTo>
                <a:cubicBezTo>
                  <a:pt x="171" y="215"/>
                  <a:pt x="224" y="226"/>
                  <a:pt x="283" y="245"/>
                </a:cubicBezTo>
                <a:cubicBezTo>
                  <a:pt x="276" y="283"/>
                  <a:pt x="272" y="322"/>
                  <a:pt x="269" y="362"/>
                </a:cubicBezTo>
                <a:close/>
                <a:moveTo>
                  <a:pt x="548" y="343"/>
                </a:moveTo>
                <a:cubicBezTo>
                  <a:pt x="533" y="333"/>
                  <a:pt x="518" y="324"/>
                  <a:pt x="502" y="315"/>
                </a:cubicBezTo>
                <a:cubicBezTo>
                  <a:pt x="487" y="306"/>
                  <a:pt x="471" y="298"/>
                  <a:pt x="456" y="290"/>
                </a:cubicBezTo>
                <a:cubicBezTo>
                  <a:pt x="483" y="277"/>
                  <a:pt x="510" y="265"/>
                  <a:pt x="537" y="255"/>
                </a:cubicBezTo>
                <a:cubicBezTo>
                  <a:pt x="541" y="283"/>
                  <a:pt x="545" y="312"/>
                  <a:pt x="548" y="343"/>
                </a:cubicBezTo>
                <a:close/>
                <a:moveTo>
                  <a:pt x="423" y="29"/>
                </a:moveTo>
                <a:cubicBezTo>
                  <a:pt x="464" y="29"/>
                  <a:pt x="507" y="104"/>
                  <a:pt x="532" y="227"/>
                </a:cubicBezTo>
                <a:cubicBezTo>
                  <a:pt x="497" y="240"/>
                  <a:pt x="460" y="255"/>
                  <a:pt x="423" y="273"/>
                </a:cubicBezTo>
                <a:cubicBezTo>
                  <a:pt x="387" y="255"/>
                  <a:pt x="350" y="240"/>
                  <a:pt x="315" y="227"/>
                </a:cubicBezTo>
                <a:cubicBezTo>
                  <a:pt x="340" y="104"/>
                  <a:pt x="383" y="29"/>
                  <a:pt x="423" y="29"/>
                </a:cubicBezTo>
                <a:close/>
                <a:moveTo>
                  <a:pt x="310" y="255"/>
                </a:moveTo>
                <a:cubicBezTo>
                  <a:pt x="336" y="265"/>
                  <a:pt x="364" y="277"/>
                  <a:pt x="391" y="290"/>
                </a:cubicBezTo>
                <a:cubicBezTo>
                  <a:pt x="376" y="298"/>
                  <a:pt x="360" y="306"/>
                  <a:pt x="345" y="315"/>
                </a:cubicBezTo>
                <a:cubicBezTo>
                  <a:pt x="329" y="324"/>
                  <a:pt x="314" y="333"/>
                  <a:pt x="299" y="343"/>
                </a:cubicBezTo>
                <a:cubicBezTo>
                  <a:pt x="302" y="312"/>
                  <a:pt x="305" y="283"/>
                  <a:pt x="310" y="255"/>
                </a:cubicBezTo>
                <a:close/>
                <a:moveTo>
                  <a:pt x="299" y="561"/>
                </a:moveTo>
                <a:cubicBezTo>
                  <a:pt x="314" y="570"/>
                  <a:pt x="329" y="579"/>
                  <a:pt x="345" y="588"/>
                </a:cubicBezTo>
                <a:cubicBezTo>
                  <a:pt x="360" y="597"/>
                  <a:pt x="376" y="606"/>
                  <a:pt x="391" y="614"/>
                </a:cubicBezTo>
                <a:cubicBezTo>
                  <a:pt x="364" y="627"/>
                  <a:pt x="336" y="638"/>
                  <a:pt x="310" y="648"/>
                </a:cubicBezTo>
                <a:cubicBezTo>
                  <a:pt x="305" y="621"/>
                  <a:pt x="302" y="592"/>
                  <a:pt x="299" y="561"/>
                </a:cubicBezTo>
                <a:close/>
                <a:moveTo>
                  <a:pt x="423" y="874"/>
                </a:moveTo>
                <a:cubicBezTo>
                  <a:pt x="383" y="874"/>
                  <a:pt x="340" y="799"/>
                  <a:pt x="315" y="677"/>
                </a:cubicBezTo>
                <a:cubicBezTo>
                  <a:pt x="350" y="664"/>
                  <a:pt x="387" y="648"/>
                  <a:pt x="423" y="630"/>
                </a:cubicBezTo>
                <a:cubicBezTo>
                  <a:pt x="460" y="648"/>
                  <a:pt x="497" y="664"/>
                  <a:pt x="532" y="677"/>
                </a:cubicBezTo>
                <a:cubicBezTo>
                  <a:pt x="507" y="799"/>
                  <a:pt x="464" y="874"/>
                  <a:pt x="423" y="874"/>
                </a:cubicBezTo>
                <a:close/>
                <a:moveTo>
                  <a:pt x="537" y="648"/>
                </a:moveTo>
                <a:cubicBezTo>
                  <a:pt x="510" y="638"/>
                  <a:pt x="483" y="627"/>
                  <a:pt x="456" y="614"/>
                </a:cubicBezTo>
                <a:cubicBezTo>
                  <a:pt x="471" y="606"/>
                  <a:pt x="487" y="597"/>
                  <a:pt x="502" y="588"/>
                </a:cubicBezTo>
                <a:cubicBezTo>
                  <a:pt x="518" y="579"/>
                  <a:pt x="533" y="570"/>
                  <a:pt x="548" y="561"/>
                </a:cubicBezTo>
                <a:cubicBezTo>
                  <a:pt x="545" y="592"/>
                  <a:pt x="541" y="621"/>
                  <a:pt x="537" y="648"/>
                </a:cubicBezTo>
                <a:close/>
                <a:moveTo>
                  <a:pt x="550" y="525"/>
                </a:moveTo>
                <a:cubicBezTo>
                  <a:pt x="531" y="538"/>
                  <a:pt x="510" y="551"/>
                  <a:pt x="488" y="563"/>
                </a:cubicBezTo>
                <a:cubicBezTo>
                  <a:pt x="466" y="576"/>
                  <a:pt x="445" y="587"/>
                  <a:pt x="423" y="598"/>
                </a:cubicBezTo>
                <a:cubicBezTo>
                  <a:pt x="402" y="587"/>
                  <a:pt x="380" y="576"/>
                  <a:pt x="359" y="563"/>
                </a:cubicBezTo>
                <a:cubicBezTo>
                  <a:pt x="337" y="551"/>
                  <a:pt x="316" y="538"/>
                  <a:pt x="296" y="525"/>
                </a:cubicBezTo>
                <a:cubicBezTo>
                  <a:pt x="295" y="501"/>
                  <a:pt x="294" y="477"/>
                  <a:pt x="294" y="452"/>
                </a:cubicBezTo>
                <a:cubicBezTo>
                  <a:pt x="294" y="426"/>
                  <a:pt x="295" y="402"/>
                  <a:pt x="296" y="379"/>
                </a:cubicBezTo>
                <a:cubicBezTo>
                  <a:pt x="317" y="365"/>
                  <a:pt x="337" y="352"/>
                  <a:pt x="359" y="340"/>
                </a:cubicBezTo>
                <a:cubicBezTo>
                  <a:pt x="380" y="328"/>
                  <a:pt x="402" y="316"/>
                  <a:pt x="423" y="305"/>
                </a:cubicBezTo>
                <a:cubicBezTo>
                  <a:pt x="445" y="316"/>
                  <a:pt x="466" y="328"/>
                  <a:pt x="488" y="340"/>
                </a:cubicBezTo>
                <a:cubicBezTo>
                  <a:pt x="510" y="353"/>
                  <a:pt x="531" y="366"/>
                  <a:pt x="550" y="379"/>
                </a:cubicBezTo>
                <a:cubicBezTo>
                  <a:pt x="552" y="402"/>
                  <a:pt x="552" y="426"/>
                  <a:pt x="552" y="452"/>
                </a:cubicBezTo>
                <a:cubicBezTo>
                  <a:pt x="552" y="477"/>
                  <a:pt x="552" y="501"/>
                  <a:pt x="550" y="525"/>
                </a:cubicBezTo>
                <a:close/>
                <a:moveTo>
                  <a:pt x="717" y="215"/>
                </a:moveTo>
                <a:cubicBezTo>
                  <a:pt x="744" y="215"/>
                  <a:pt x="777" y="219"/>
                  <a:pt x="790" y="240"/>
                </a:cubicBezTo>
                <a:cubicBezTo>
                  <a:pt x="810" y="275"/>
                  <a:pt x="766" y="350"/>
                  <a:pt x="672" y="433"/>
                </a:cubicBezTo>
                <a:cubicBezTo>
                  <a:pt x="643" y="409"/>
                  <a:pt x="611" y="385"/>
                  <a:pt x="578" y="362"/>
                </a:cubicBezTo>
                <a:cubicBezTo>
                  <a:pt x="575" y="322"/>
                  <a:pt x="571" y="283"/>
                  <a:pt x="564" y="245"/>
                </a:cubicBezTo>
                <a:cubicBezTo>
                  <a:pt x="623" y="226"/>
                  <a:pt x="676" y="215"/>
                  <a:pt x="717" y="215"/>
                </a:cubicBezTo>
                <a:close/>
                <a:moveTo>
                  <a:pt x="580" y="399"/>
                </a:moveTo>
                <a:cubicBezTo>
                  <a:pt x="605" y="416"/>
                  <a:pt x="629" y="434"/>
                  <a:pt x="650" y="452"/>
                </a:cubicBezTo>
                <a:cubicBezTo>
                  <a:pt x="629" y="469"/>
                  <a:pt x="605" y="487"/>
                  <a:pt x="580" y="505"/>
                </a:cubicBezTo>
                <a:cubicBezTo>
                  <a:pt x="581" y="487"/>
                  <a:pt x="581" y="469"/>
                  <a:pt x="581" y="452"/>
                </a:cubicBezTo>
                <a:cubicBezTo>
                  <a:pt x="581" y="434"/>
                  <a:pt x="581" y="416"/>
                  <a:pt x="580" y="399"/>
                </a:cubicBezTo>
                <a:close/>
                <a:moveTo>
                  <a:pt x="790" y="663"/>
                </a:moveTo>
                <a:cubicBezTo>
                  <a:pt x="777" y="684"/>
                  <a:pt x="744" y="689"/>
                  <a:pt x="717" y="689"/>
                </a:cubicBezTo>
                <a:cubicBezTo>
                  <a:pt x="717" y="689"/>
                  <a:pt x="717" y="689"/>
                  <a:pt x="717" y="689"/>
                </a:cubicBezTo>
                <a:cubicBezTo>
                  <a:pt x="676" y="689"/>
                  <a:pt x="623" y="678"/>
                  <a:pt x="564" y="658"/>
                </a:cubicBezTo>
                <a:cubicBezTo>
                  <a:pt x="571" y="621"/>
                  <a:pt x="575" y="581"/>
                  <a:pt x="578" y="541"/>
                </a:cubicBezTo>
                <a:cubicBezTo>
                  <a:pt x="611" y="519"/>
                  <a:pt x="643" y="495"/>
                  <a:pt x="672" y="471"/>
                </a:cubicBezTo>
                <a:cubicBezTo>
                  <a:pt x="766" y="553"/>
                  <a:pt x="810" y="628"/>
                  <a:pt x="790" y="663"/>
                </a:cubicBezTo>
                <a:close/>
              </a:path>
            </a:pathLst>
          </a:custGeom>
          <a:solidFill>
            <a:srgbClr val="FFFFFF"/>
          </a:solidFill>
          <a:ln>
            <a:noFill/>
          </a:ln>
        </p:spPr>
        <p:txBody>
          <a:bodyPr vert="horz" wrap="square" lIns="121920" tIns="60960" rIns="121920" bIns="60960" numCol="1" anchor="t" anchorCtr="0" compatLnSpc="1">
            <a:prstTxWarp prst="textNoShape">
              <a:avLst/>
            </a:prstTxWarp>
          </a:bodyPr>
          <a:lstStyle/>
          <a:p>
            <a:endParaRPr lang="en-US" sz="3200"/>
          </a:p>
        </p:txBody>
      </p:sp>
      <p:sp useBgFill="1">
        <p:nvSpPr>
          <p:cNvPr id="23" name="Freeform 35"/>
          <p:cNvSpPr>
            <a:spLocks/>
          </p:cNvSpPr>
          <p:nvPr/>
        </p:nvSpPr>
        <p:spPr bwMode="white">
          <a:xfrm>
            <a:off x="-261624" y="1206489"/>
            <a:ext cx="3357020" cy="9098193"/>
          </a:xfrm>
          <a:custGeom>
            <a:avLst/>
            <a:gdLst>
              <a:gd name="T0" fmla="*/ 901 w 1398"/>
              <a:gd name="T1" fmla="*/ 142 h 4117"/>
              <a:gd name="T2" fmla="*/ 627 w 1398"/>
              <a:gd name="T3" fmla="*/ 341 h 4117"/>
              <a:gd name="T4" fmla="*/ 477 w 1398"/>
              <a:gd name="T5" fmla="*/ 611 h 4117"/>
              <a:gd name="T6" fmla="*/ 477 w 1398"/>
              <a:gd name="T7" fmla="*/ 950 h 4117"/>
              <a:gd name="T8" fmla="*/ 608 w 1398"/>
              <a:gd name="T9" fmla="*/ 1279 h 4117"/>
              <a:gd name="T10" fmla="*/ 690 w 1398"/>
              <a:gd name="T11" fmla="*/ 1853 h 4117"/>
              <a:gd name="T12" fmla="*/ 1176 w 1398"/>
              <a:gd name="T13" fmla="*/ 1888 h 4117"/>
              <a:gd name="T14" fmla="*/ 1398 w 1398"/>
              <a:gd name="T15" fmla="*/ 2588 h 4117"/>
              <a:gd name="T16" fmla="*/ 1042 w 1398"/>
              <a:gd name="T17" fmla="*/ 3142 h 4117"/>
              <a:gd name="T18" fmla="*/ 901 w 1398"/>
              <a:gd name="T19" fmla="*/ 3441 h 4117"/>
              <a:gd name="T20" fmla="*/ 690 w 1398"/>
              <a:gd name="T21" fmla="*/ 4117 h 4117"/>
              <a:gd name="T22" fmla="*/ 0 w 1398"/>
              <a:gd name="T23" fmla="*/ 4117 h 4117"/>
              <a:gd name="T24" fmla="*/ 0 w 1398"/>
              <a:gd name="T25" fmla="*/ 0 h 4117"/>
              <a:gd name="T26" fmla="*/ 699 w 1398"/>
              <a:gd name="T27" fmla="*/ 0 h 4117"/>
              <a:gd name="T28" fmla="*/ 901 w 1398"/>
              <a:gd name="T29" fmla="*/ 142 h 411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0 w 10000"/>
              <a:gd name="connsiteY12" fmla="*/ 67 h 10067"/>
              <a:gd name="connsiteX13" fmla="*/ 5315 w 10000"/>
              <a:gd name="connsiteY13" fmla="*/ 0 h 10067"/>
              <a:gd name="connsiteX14" fmla="*/ 6445 w 10000"/>
              <a:gd name="connsiteY14" fmla="*/ 412 h 10067"/>
              <a:gd name="connsiteX0" fmla="*/ 6445 w 10000"/>
              <a:gd name="connsiteY0" fmla="*/ 412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6445 w 10000"/>
              <a:gd name="connsiteY14" fmla="*/ 412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3412 w 10000"/>
              <a:gd name="connsiteY3" fmla="*/ 2375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3412 w 10000"/>
              <a:gd name="connsiteY2" fmla="*/ 1551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4485 w 10000"/>
              <a:gd name="connsiteY1" fmla="*/ 895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434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 name="connsiteX0" fmla="*/ 9519 w 10000"/>
              <a:gd name="connsiteY0" fmla="*/ 11 h 10067"/>
              <a:gd name="connsiteX1" fmla="*/ 5294 w 10000"/>
              <a:gd name="connsiteY1" fmla="*/ 763 h 10067"/>
              <a:gd name="connsiteX2" fmla="*/ 4123 w 10000"/>
              <a:gd name="connsiteY2" fmla="*/ 1573 h 10067"/>
              <a:gd name="connsiteX3" fmla="*/ 4438 w 10000"/>
              <a:gd name="connsiteY3" fmla="*/ 2346 h 10067"/>
              <a:gd name="connsiteX4" fmla="*/ 5079 w 10000"/>
              <a:gd name="connsiteY4" fmla="*/ 3174 h 10067"/>
              <a:gd name="connsiteX5" fmla="*/ 4936 w 10000"/>
              <a:gd name="connsiteY5" fmla="*/ 4568 h 10067"/>
              <a:gd name="connsiteX6" fmla="*/ 8412 w 10000"/>
              <a:gd name="connsiteY6" fmla="*/ 4653 h 10067"/>
              <a:gd name="connsiteX7" fmla="*/ 10000 w 10000"/>
              <a:gd name="connsiteY7" fmla="*/ 6353 h 10067"/>
              <a:gd name="connsiteX8" fmla="*/ 7454 w 10000"/>
              <a:gd name="connsiteY8" fmla="*/ 7699 h 10067"/>
              <a:gd name="connsiteX9" fmla="*/ 6445 w 10000"/>
              <a:gd name="connsiteY9" fmla="*/ 8425 h 10067"/>
              <a:gd name="connsiteX10" fmla="*/ 4936 w 10000"/>
              <a:gd name="connsiteY10" fmla="*/ 10067 h 10067"/>
              <a:gd name="connsiteX11" fmla="*/ 0 w 10000"/>
              <a:gd name="connsiteY11" fmla="*/ 10067 h 10067"/>
              <a:gd name="connsiteX12" fmla="*/ 39 w 10000"/>
              <a:gd name="connsiteY12" fmla="*/ 0 h 10067"/>
              <a:gd name="connsiteX13" fmla="*/ 5315 w 10000"/>
              <a:gd name="connsiteY13" fmla="*/ 0 h 10067"/>
              <a:gd name="connsiteX14" fmla="*/ 9519 w 10000"/>
              <a:gd name="connsiteY14" fmla="*/ 11 h 10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00" h="10067">
                <a:moveTo>
                  <a:pt x="9519" y="11"/>
                </a:moveTo>
                <a:cubicBezTo>
                  <a:pt x="6737" y="306"/>
                  <a:pt x="6972" y="468"/>
                  <a:pt x="5294" y="763"/>
                </a:cubicBezTo>
                <a:lnTo>
                  <a:pt x="4123" y="1573"/>
                </a:lnTo>
                <a:lnTo>
                  <a:pt x="4438" y="2346"/>
                </a:lnTo>
                <a:cubicBezTo>
                  <a:pt x="4408" y="2622"/>
                  <a:pt x="5109" y="2898"/>
                  <a:pt x="5079" y="3174"/>
                </a:cubicBezTo>
                <a:cubicBezTo>
                  <a:pt x="5031" y="3639"/>
                  <a:pt x="4984" y="4103"/>
                  <a:pt x="4936" y="4568"/>
                </a:cubicBezTo>
                <a:lnTo>
                  <a:pt x="8412" y="4653"/>
                </a:lnTo>
                <a:lnTo>
                  <a:pt x="10000" y="6353"/>
                </a:lnTo>
                <a:lnTo>
                  <a:pt x="7454" y="7699"/>
                </a:lnTo>
                <a:lnTo>
                  <a:pt x="6445" y="8425"/>
                </a:lnTo>
                <a:lnTo>
                  <a:pt x="4936" y="10067"/>
                </a:lnTo>
                <a:lnTo>
                  <a:pt x="0" y="10067"/>
                </a:lnTo>
                <a:cubicBezTo>
                  <a:pt x="13" y="6711"/>
                  <a:pt x="26" y="3356"/>
                  <a:pt x="39" y="0"/>
                </a:cubicBezTo>
                <a:lnTo>
                  <a:pt x="5315" y="0"/>
                </a:lnTo>
                <a:lnTo>
                  <a:pt x="9519" y="11"/>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solidFill>
                <a:srgbClr val="373737"/>
              </a:solidFill>
              <a:latin typeface="Gotham Light"/>
              <a:cs typeface="Gotham Light"/>
            </a:endParaRPr>
          </a:p>
        </p:txBody>
      </p:sp>
      <p:sp>
        <p:nvSpPr>
          <p:cNvPr id="9" name="Freeform 36"/>
          <p:cNvSpPr>
            <a:spLocks noEditPoints="1"/>
          </p:cNvSpPr>
          <p:nvPr/>
        </p:nvSpPr>
        <p:spPr bwMode="auto">
          <a:xfrm>
            <a:off x="696131" y="990601"/>
            <a:ext cx="5110428" cy="6978543"/>
          </a:xfrm>
          <a:custGeom>
            <a:avLst/>
            <a:gdLst>
              <a:gd name="T0" fmla="*/ 913 w 1589"/>
              <a:gd name="T1" fmla="*/ 29 h 2169"/>
              <a:gd name="T2" fmla="*/ 126 w 1589"/>
              <a:gd name="T3" fmla="*/ 393 h 2169"/>
              <a:gd name="T4" fmla="*/ 89 w 1589"/>
              <a:gd name="T5" fmla="*/ 690 h 2169"/>
              <a:gd name="T6" fmla="*/ 103 w 1589"/>
              <a:gd name="T7" fmla="*/ 930 h 2169"/>
              <a:gd name="T8" fmla="*/ 20 w 1589"/>
              <a:gd name="T9" fmla="*/ 1132 h 2169"/>
              <a:gd name="T10" fmla="*/ 99 w 1589"/>
              <a:gd name="T11" fmla="*/ 1174 h 2169"/>
              <a:gd name="T12" fmla="*/ 69 w 1589"/>
              <a:gd name="T13" fmla="*/ 1255 h 2169"/>
              <a:gd name="T14" fmla="*/ 107 w 1589"/>
              <a:gd name="T15" fmla="*/ 1335 h 2169"/>
              <a:gd name="T16" fmla="*/ 90 w 1589"/>
              <a:gd name="T17" fmla="*/ 1427 h 2169"/>
              <a:gd name="T18" fmla="*/ 153 w 1589"/>
              <a:gd name="T19" fmla="*/ 1482 h 2169"/>
              <a:gd name="T20" fmla="*/ 229 w 1589"/>
              <a:gd name="T21" fmla="*/ 1642 h 2169"/>
              <a:gd name="T22" fmla="*/ 583 w 1589"/>
              <a:gd name="T23" fmla="*/ 1567 h 2169"/>
              <a:gd name="T24" fmla="*/ 675 w 1589"/>
              <a:gd name="T25" fmla="*/ 1816 h 2169"/>
              <a:gd name="T26" fmla="*/ 630 w 1589"/>
              <a:gd name="T27" fmla="*/ 2057 h 2169"/>
              <a:gd name="T28" fmla="*/ 696 w 1589"/>
              <a:gd name="T29" fmla="*/ 2163 h 2169"/>
              <a:gd name="T30" fmla="*/ 1299 w 1589"/>
              <a:gd name="T31" fmla="*/ 1653 h 2169"/>
              <a:gd name="T32" fmla="*/ 1589 w 1589"/>
              <a:gd name="T33" fmla="*/ 633 h 2169"/>
              <a:gd name="T34" fmla="*/ 1216 w 1589"/>
              <a:gd name="T35" fmla="*/ 1223 h 2169"/>
              <a:gd name="T36" fmla="*/ 1103 w 1589"/>
              <a:gd name="T37" fmla="*/ 1202 h 2169"/>
              <a:gd name="T38" fmla="*/ 1051 w 1589"/>
              <a:gd name="T39" fmla="*/ 1111 h 2169"/>
              <a:gd name="T40" fmla="*/ 975 w 1589"/>
              <a:gd name="T41" fmla="*/ 1004 h 2169"/>
              <a:gd name="T42" fmla="*/ 818 w 1589"/>
              <a:gd name="T43" fmla="*/ 995 h 2169"/>
              <a:gd name="T44" fmla="*/ 630 w 1589"/>
              <a:gd name="T45" fmla="*/ 887 h 2169"/>
              <a:gd name="T46" fmla="*/ 551 w 1589"/>
              <a:gd name="T47" fmla="*/ 808 h 2169"/>
              <a:gd name="T48" fmla="*/ 442 w 1589"/>
              <a:gd name="T49" fmla="*/ 755 h 2169"/>
              <a:gd name="T50" fmla="*/ 341 w 1589"/>
              <a:gd name="T51" fmla="*/ 708 h 2169"/>
              <a:gd name="T52" fmla="*/ 171 w 1589"/>
              <a:gd name="T53" fmla="*/ 590 h 2169"/>
              <a:gd name="T54" fmla="*/ 198 w 1589"/>
              <a:gd name="T55" fmla="*/ 482 h 2169"/>
              <a:gd name="T56" fmla="*/ 244 w 1589"/>
              <a:gd name="T57" fmla="*/ 409 h 2169"/>
              <a:gd name="T58" fmla="*/ 370 w 1589"/>
              <a:gd name="T59" fmla="*/ 283 h 2169"/>
              <a:gd name="T60" fmla="*/ 457 w 1589"/>
              <a:gd name="T61" fmla="*/ 211 h 2169"/>
              <a:gd name="T62" fmla="*/ 592 w 1589"/>
              <a:gd name="T63" fmla="*/ 147 h 2169"/>
              <a:gd name="T64" fmla="*/ 782 w 1589"/>
              <a:gd name="T65" fmla="*/ 96 h 2169"/>
              <a:gd name="T66" fmla="*/ 936 w 1589"/>
              <a:gd name="T67" fmla="*/ 87 h 2169"/>
              <a:gd name="T68" fmla="*/ 1105 w 1589"/>
              <a:gd name="T69" fmla="*/ 108 h 2169"/>
              <a:gd name="T70" fmla="*/ 1373 w 1589"/>
              <a:gd name="T71" fmla="*/ 309 h 2169"/>
              <a:gd name="T72" fmla="*/ 1523 w 1589"/>
              <a:gd name="T73" fmla="*/ 620 h 2169"/>
              <a:gd name="T74" fmla="*/ 1529 w 1589"/>
              <a:gd name="T75" fmla="*/ 754 h 2169"/>
              <a:gd name="T76" fmla="*/ 1439 w 1589"/>
              <a:gd name="T77" fmla="*/ 910 h 2169"/>
              <a:gd name="T78" fmla="*/ 1297 w 1589"/>
              <a:gd name="T79" fmla="*/ 110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89" h="2169">
                <a:moveTo>
                  <a:pt x="1589" y="633"/>
                </a:moveTo>
                <a:cubicBezTo>
                  <a:pt x="1589" y="257"/>
                  <a:pt x="1275" y="0"/>
                  <a:pt x="913" y="29"/>
                </a:cubicBezTo>
                <a:cubicBezTo>
                  <a:pt x="552" y="57"/>
                  <a:pt x="378" y="162"/>
                  <a:pt x="302" y="210"/>
                </a:cubicBezTo>
                <a:cubicBezTo>
                  <a:pt x="226" y="257"/>
                  <a:pt x="152" y="341"/>
                  <a:pt x="126" y="393"/>
                </a:cubicBezTo>
                <a:cubicBezTo>
                  <a:pt x="99" y="445"/>
                  <a:pt x="83" y="542"/>
                  <a:pt x="80" y="587"/>
                </a:cubicBezTo>
                <a:cubicBezTo>
                  <a:pt x="77" y="632"/>
                  <a:pt x="82" y="660"/>
                  <a:pt x="89" y="690"/>
                </a:cubicBezTo>
                <a:cubicBezTo>
                  <a:pt x="96" y="720"/>
                  <a:pt x="126" y="769"/>
                  <a:pt x="135" y="806"/>
                </a:cubicBezTo>
                <a:cubicBezTo>
                  <a:pt x="143" y="842"/>
                  <a:pt x="120" y="904"/>
                  <a:pt x="103" y="930"/>
                </a:cubicBezTo>
                <a:cubicBezTo>
                  <a:pt x="87" y="955"/>
                  <a:pt x="29" y="1039"/>
                  <a:pt x="15" y="1060"/>
                </a:cubicBezTo>
                <a:cubicBezTo>
                  <a:pt x="0" y="1081"/>
                  <a:pt x="10" y="1109"/>
                  <a:pt x="20" y="1132"/>
                </a:cubicBezTo>
                <a:cubicBezTo>
                  <a:pt x="30" y="1156"/>
                  <a:pt x="67" y="1165"/>
                  <a:pt x="75" y="1168"/>
                </a:cubicBezTo>
                <a:cubicBezTo>
                  <a:pt x="83" y="1171"/>
                  <a:pt x="96" y="1171"/>
                  <a:pt x="99" y="1174"/>
                </a:cubicBezTo>
                <a:cubicBezTo>
                  <a:pt x="101" y="1177"/>
                  <a:pt x="97" y="1202"/>
                  <a:pt x="92" y="1217"/>
                </a:cubicBezTo>
                <a:cubicBezTo>
                  <a:pt x="88" y="1231"/>
                  <a:pt x="74" y="1247"/>
                  <a:pt x="69" y="1255"/>
                </a:cubicBezTo>
                <a:cubicBezTo>
                  <a:pt x="64" y="1264"/>
                  <a:pt x="72" y="1292"/>
                  <a:pt x="80" y="1309"/>
                </a:cubicBezTo>
                <a:cubicBezTo>
                  <a:pt x="87" y="1326"/>
                  <a:pt x="107" y="1335"/>
                  <a:pt x="107" y="1335"/>
                </a:cubicBezTo>
                <a:cubicBezTo>
                  <a:pt x="107" y="1335"/>
                  <a:pt x="79" y="1358"/>
                  <a:pt x="80" y="1384"/>
                </a:cubicBezTo>
                <a:cubicBezTo>
                  <a:pt x="80" y="1410"/>
                  <a:pt x="84" y="1423"/>
                  <a:pt x="90" y="1427"/>
                </a:cubicBezTo>
                <a:cubicBezTo>
                  <a:pt x="95" y="1431"/>
                  <a:pt x="127" y="1439"/>
                  <a:pt x="135" y="1451"/>
                </a:cubicBezTo>
                <a:cubicBezTo>
                  <a:pt x="143" y="1462"/>
                  <a:pt x="151" y="1473"/>
                  <a:pt x="153" y="1482"/>
                </a:cubicBezTo>
                <a:cubicBezTo>
                  <a:pt x="154" y="1488"/>
                  <a:pt x="150" y="1502"/>
                  <a:pt x="149" y="1511"/>
                </a:cubicBezTo>
                <a:cubicBezTo>
                  <a:pt x="145" y="1553"/>
                  <a:pt x="162" y="1638"/>
                  <a:pt x="229" y="1642"/>
                </a:cubicBezTo>
                <a:cubicBezTo>
                  <a:pt x="282" y="1645"/>
                  <a:pt x="365" y="1614"/>
                  <a:pt x="396" y="1607"/>
                </a:cubicBezTo>
                <a:cubicBezTo>
                  <a:pt x="426" y="1601"/>
                  <a:pt x="559" y="1551"/>
                  <a:pt x="583" y="1567"/>
                </a:cubicBezTo>
                <a:cubicBezTo>
                  <a:pt x="608" y="1584"/>
                  <a:pt x="612" y="1609"/>
                  <a:pt x="619" y="1632"/>
                </a:cubicBezTo>
                <a:cubicBezTo>
                  <a:pt x="627" y="1656"/>
                  <a:pt x="665" y="1773"/>
                  <a:pt x="675" y="1816"/>
                </a:cubicBezTo>
                <a:cubicBezTo>
                  <a:pt x="685" y="1858"/>
                  <a:pt x="708" y="1934"/>
                  <a:pt x="714" y="1957"/>
                </a:cubicBezTo>
                <a:cubicBezTo>
                  <a:pt x="675" y="1967"/>
                  <a:pt x="635" y="2046"/>
                  <a:pt x="630" y="2057"/>
                </a:cubicBezTo>
                <a:cubicBezTo>
                  <a:pt x="609" y="2163"/>
                  <a:pt x="609" y="2163"/>
                  <a:pt x="609" y="2163"/>
                </a:cubicBezTo>
                <a:cubicBezTo>
                  <a:pt x="609" y="2163"/>
                  <a:pt x="697" y="2169"/>
                  <a:pt x="696" y="2163"/>
                </a:cubicBezTo>
                <a:cubicBezTo>
                  <a:pt x="695" y="2158"/>
                  <a:pt x="1263" y="1721"/>
                  <a:pt x="1263" y="1721"/>
                </a:cubicBezTo>
                <a:cubicBezTo>
                  <a:pt x="1299" y="1653"/>
                  <a:pt x="1299" y="1653"/>
                  <a:pt x="1299" y="1653"/>
                </a:cubicBezTo>
                <a:cubicBezTo>
                  <a:pt x="1219" y="1406"/>
                  <a:pt x="1279" y="1307"/>
                  <a:pt x="1355" y="1193"/>
                </a:cubicBezTo>
                <a:cubicBezTo>
                  <a:pt x="1426" y="1087"/>
                  <a:pt x="1589" y="1008"/>
                  <a:pt x="1589" y="633"/>
                </a:cubicBezTo>
                <a:close/>
                <a:moveTo>
                  <a:pt x="1297" y="1119"/>
                </a:moveTo>
                <a:cubicBezTo>
                  <a:pt x="1297" y="1169"/>
                  <a:pt x="1263" y="1211"/>
                  <a:pt x="1216" y="1223"/>
                </a:cubicBezTo>
                <a:cubicBezTo>
                  <a:pt x="1208" y="1245"/>
                  <a:pt x="1187" y="1261"/>
                  <a:pt x="1162" y="1261"/>
                </a:cubicBezTo>
                <a:cubicBezTo>
                  <a:pt x="1129" y="1261"/>
                  <a:pt x="1103" y="1234"/>
                  <a:pt x="1103" y="1202"/>
                </a:cubicBezTo>
                <a:cubicBezTo>
                  <a:pt x="1103" y="1197"/>
                  <a:pt x="1104" y="1191"/>
                  <a:pt x="1106" y="1186"/>
                </a:cubicBezTo>
                <a:cubicBezTo>
                  <a:pt x="1074" y="1176"/>
                  <a:pt x="1051" y="1146"/>
                  <a:pt x="1051" y="1111"/>
                </a:cubicBezTo>
                <a:cubicBezTo>
                  <a:pt x="1051" y="1107"/>
                  <a:pt x="1052" y="1103"/>
                  <a:pt x="1052" y="1099"/>
                </a:cubicBezTo>
                <a:cubicBezTo>
                  <a:pt x="1010" y="1087"/>
                  <a:pt x="978" y="1050"/>
                  <a:pt x="975" y="1004"/>
                </a:cubicBezTo>
                <a:cubicBezTo>
                  <a:pt x="946" y="1001"/>
                  <a:pt x="920" y="993"/>
                  <a:pt x="895" y="981"/>
                </a:cubicBezTo>
                <a:cubicBezTo>
                  <a:pt x="871" y="990"/>
                  <a:pt x="845" y="995"/>
                  <a:pt x="818" y="995"/>
                </a:cubicBezTo>
                <a:cubicBezTo>
                  <a:pt x="738" y="995"/>
                  <a:pt x="668" y="952"/>
                  <a:pt x="631" y="887"/>
                </a:cubicBezTo>
                <a:cubicBezTo>
                  <a:pt x="631" y="887"/>
                  <a:pt x="630" y="887"/>
                  <a:pt x="630" y="887"/>
                </a:cubicBezTo>
                <a:cubicBezTo>
                  <a:pt x="586" y="887"/>
                  <a:pt x="551" y="852"/>
                  <a:pt x="551" y="809"/>
                </a:cubicBezTo>
                <a:cubicBezTo>
                  <a:pt x="551" y="809"/>
                  <a:pt x="551" y="809"/>
                  <a:pt x="551" y="808"/>
                </a:cubicBezTo>
                <a:cubicBezTo>
                  <a:pt x="549" y="809"/>
                  <a:pt x="547" y="809"/>
                  <a:pt x="545" y="809"/>
                </a:cubicBezTo>
                <a:cubicBezTo>
                  <a:pt x="502" y="809"/>
                  <a:pt x="465" y="787"/>
                  <a:pt x="442" y="755"/>
                </a:cubicBezTo>
                <a:cubicBezTo>
                  <a:pt x="433" y="758"/>
                  <a:pt x="424" y="760"/>
                  <a:pt x="414" y="760"/>
                </a:cubicBezTo>
                <a:cubicBezTo>
                  <a:pt x="380" y="760"/>
                  <a:pt x="352" y="738"/>
                  <a:pt x="341" y="708"/>
                </a:cubicBezTo>
                <a:cubicBezTo>
                  <a:pt x="327" y="713"/>
                  <a:pt x="312" y="716"/>
                  <a:pt x="297" y="716"/>
                </a:cubicBezTo>
                <a:cubicBezTo>
                  <a:pt x="227" y="716"/>
                  <a:pt x="171" y="660"/>
                  <a:pt x="171" y="590"/>
                </a:cubicBezTo>
                <a:cubicBezTo>
                  <a:pt x="171" y="559"/>
                  <a:pt x="183" y="530"/>
                  <a:pt x="202" y="508"/>
                </a:cubicBezTo>
                <a:cubicBezTo>
                  <a:pt x="199" y="500"/>
                  <a:pt x="198" y="491"/>
                  <a:pt x="198" y="482"/>
                </a:cubicBezTo>
                <a:cubicBezTo>
                  <a:pt x="198" y="450"/>
                  <a:pt x="217" y="422"/>
                  <a:pt x="244" y="410"/>
                </a:cubicBezTo>
                <a:cubicBezTo>
                  <a:pt x="244" y="410"/>
                  <a:pt x="244" y="409"/>
                  <a:pt x="244" y="409"/>
                </a:cubicBezTo>
                <a:cubicBezTo>
                  <a:pt x="244" y="340"/>
                  <a:pt x="300" y="283"/>
                  <a:pt x="370" y="283"/>
                </a:cubicBezTo>
                <a:cubicBezTo>
                  <a:pt x="370" y="283"/>
                  <a:pt x="370" y="283"/>
                  <a:pt x="370" y="283"/>
                </a:cubicBezTo>
                <a:cubicBezTo>
                  <a:pt x="370" y="282"/>
                  <a:pt x="370" y="281"/>
                  <a:pt x="370" y="280"/>
                </a:cubicBezTo>
                <a:cubicBezTo>
                  <a:pt x="370" y="236"/>
                  <a:pt x="414" y="211"/>
                  <a:pt x="457" y="211"/>
                </a:cubicBezTo>
                <a:cubicBezTo>
                  <a:pt x="470" y="211"/>
                  <a:pt x="481" y="214"/>
                  <a:pt x="492" y="219"/>
                </a:cubicBezTo>
                <a:cubicBezTo>
                  <a:pt x="514" y="181"/>
                  <a:pt x="545" y="147"/>
                  <a:pt x="592" y="147"/>
                </a:cubicBezTo>
                <a:cubicBezTo>
                  <a:pt x="609" y="147"/>
                  <a:pt x="626" y="151"/>
                  <a:pt x="641" y="157"/>
                </a:cubicBezTo>
                <a:cubicBezTo>
                  <a:pt x="679" y="125"/>
                  <a:pt x="728" y="96"/>
                  <a:pt x="782" y="96"/>
                </a:cubicBezTo>
                <a:cubicBezTo>
                  <a:pt x="817" y="96"/>
                  <a:pt x="841" y="99"/>
                  <a:pt x="871" y="114"/>
                </a:cubicBezTo>
                <a:cubicBezTo>
                  <a:pt x="888" y="105"/>
                  <a:pt x="916" y="87"/>
                  <a:pt x="936" y="87"/>
                </a:cubicBezTo>
                <a:cubicBezTo>
                  <a:pt x="980" y="87"/>
                  <a:pt x="1011" y="86"/>
                  <a:pt x="1033" y="120"/>
                </a:cubicBezTo>
                <a:cubicBezTo>
                  <a:pt x="1046" y="111"/>
                  <a:pt x="1088" y="108"/>
                  <a:pt x="1105" y="108"/>
                </a:cubicBezTo>
                <a:cubicBezTo>
                  <a:pt x="1139" y="108"/>
                  <a:pt x="1188" y="156"/>
                  <a:pt x="1199" y="186"/>
                </a:cubicBezTo>
                <a:cubicBezTo>
                  <a:pt x="1279" y="152"/>
                  <a:pt x="1357" y="225"/>
                  <a:pt x="1373" y="309"/>
                </a:cubicBezTo>
                <a:cubicBezTo>
                  <a:pt x="1432" y="305"/>
                  <a:pt x="1485" y="391"/>
                  <a:pt x="1462" y="442"/>
                </a:cubicBezTo>
                <a:cubicBezTo>
                  <a:pt x="1513" y="483"/>
                  <a:pt x="1523" y="549"/>
                  <a:pt x="1523" y="620"/>
                </a:cubicBezTo>
                <a:cubicBezTo>
                  <a:pt x="1523" y="645"/>
                  <a:pt x="1519" y="669"/>
                  <a:pt x="1512" y="692"/>
                </a:cubicBezTo>
                <a:cubicBezTo>
                  <a:pt x="1522" y="710"/>
                  <a:pt x="1529" y="731"/>
                  <a:pt x="1529" y="754"/>
                </a:cubicBezTo>
                <a:cubicBezTo>
                  <a:pt x="1529" y="814"/>
                  <a:pt x="1487" y="864"/>
                  <a:pt x="1432" y="877"/>
                </a:cubicBezTo>
                <a:cubicBezTo>
                  <a:pt x="1437" y="887"/>
                  <a:pt x="1439" y="898"/>
                  <a:pt x="1439" y="910"/>
                </a:cubicBezTo>
                <a:cubicBezTo>
                  <a:pt x="1439" y="946"/>
                  <a:pt x="1415" y="976"/>
                  <a:pt x="1383" y="985"/>
                </a:cubicBezTo>
                <a:cubicBezTo>
                  <a:pt x="1381" y="1040"/>
                  <a:pt x="1346" y="1087"/>
                  <a:pt x="1297" y="1105"/>
                </a:cubicBezTo>
                <a:cubicBezTo>
                  <a:pt x="1297" y="1110"/>
                  <a:pt x="1297" y="1114"/>
                  <a:pt x="1297" y="1119"/>
                </a:cubicBezTo>
                <a:close/>
              </a:path>
            </a:pathLst>
          </a:custGeom>
          <a:solidFill>
            <a:schemeClr val="bg1">
              <a:lumMod val="85000"/>
            </a:schemeClr>
          </a:solidFill>
          <a:ln w="3175">
            <a:noFill/>
          </a:ln>
        </p:spPr>
        <p:txBody>
          <a:bodyPr vert="horz" wrap="square" lIns="121920" tIns="60960" rIns="121920" bIns="60960" numCol="1" anchor="t" anchorCtr="0" compatLnSpc="1">
            <a:prstTxWarp prst="textNoShape">
              <a:avLst/>
            </a:prstTxWarp>
          </a:bodyPr>
          <a:lstStyle/>
          <a:p>
            <a:endParaRPr lang="en-US" sz="3200">
              <a:ln>
                <a:solidFill>
                  <a:schemeClr val="accent2"/>
                </a:solidFill>
              </a:ln>
              <a:solidFill>
                <a:srgbClr val="373737"/>
              </a:solidFill>
              <a:latin typeface="Gotham Light"/>
              <a:cs typeface="Gotham Light"/>
            </a:endParaRPr>
          </a:p>
        </p:txBody>
      </p:sp>
      <p:sp>
        <p:nvSpPr>
          <p:cNvPr id="24" name="Title 15"/>
          <p:cNvSpPr txBox="1">
            <a:spLocks/>
          </p:cNvSpPr>
          <p:nvPr/>
        </p:nvSpPr>
        <p:spPr>
          <a:xfrm>
            <a:off x="2014749" y="3711039"/>
            <a:ext cx="4253197" cy="827738"/>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dirty="0"/>
              <a:t>Comment peut on réagir  pour </a:t>
            </a:r>
            <a:endParaRPr lang="en-US" dirty="0"/>
          </a:p>
        </p:txBody>
      </p:sp>
      <p:pic>
        <p:nvPicPr>
          <p:cNvPr id="25" name="Google Shape;455;g85461d8b95_0_10">
            <a:extLst>
              <a:ext uri="{FF2B5EF4-FFF2-40B4-BE49-F238E27FC236}">
                <a16:creationId xmlns:a16="http://schemas.microsoft.com/office/drawing/2014/main" id="{A59A6AAD-D2DD-4B51-B7A7-C4AB09507A94}"/>
              </a:ext>
            </a:extLst>
          </p:cNvPr>
          <p:cNvPicPr preferRelativeResize="0"/>
          <p:nvPr/>
        </p:nvPicPr>
        <p:blipFill>
          <a:blip r:embed="rId3">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4057560206"/>
      </p:ext>
    </p:extLst>
  </p:cSld>
  <p:clrMapOvr>
    <a:overrideClrMapping bg1="lt1" tx1="dk1" bg2="lt2" tx2="dk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400" fill="hold"/>
                                        <p:tgtEl>
                                          <p:spTgt spid="20"/>
                                        </p:tgtEl>
                                        <p:attrNameLst>
                                          <p:attrName>ppt_x</p:attrName>
                                        </p:attrNameLst>
                                      </p:cBhvr>
                                      <p:tavLst>
                                        <p:tav tm="0">
                                          <p:val>
                                            <p:strVal val="0-#ppt_w/2"/>
                                          </p:val>
                                        </p:tav>
                                        <p:tav tm="100000">
                                          <p:val>
                                            <p:strVal val="#ppt_x"/>
                                          </p:val>
                                        </p:tav>
                                      </p:tavLst>
                                    </p:anim>
                                    <p:anim calcmode="lin" valueType="num">
                                      <p:cBhvr additive="base">
                                        <p:cTn id="8" dur="4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1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fill="hold"/>
                                        <p:tgtEl>
                                          <p:spTgt spid="17"/>
                                        </p:tgtEl>
                                        <p:attrNameLst>
                                          <p:attrName>ppt_x</p:attrName>
                                        </p:attrNameLst>
                                      </p:cBhvr>
                                      <p:tavLst>
                                        <p:tav tm="0">
                                          <p:val>
                                            <p:strVal val="0-#ppt_w/2"/>
                                          </p:val>
                                        </p:tav>
                                        <p:tav tm="100000">
                                          <p:val>
                                            <p:strVal val="#ppt_x"/>
                                          </p:val>
                                        </p:tav>
                                      </p:tavLst>
                                    </p:anim>
                                    <p:anim calcmode="lin" valueType="num">
                                      <p:cBhvr additive="base">
                                        <p:cTn id="12" dur="400" fill="hold"/>
                                        <p:tgtEl>
                                          <p:spTgt spid="17"/>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2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fill="hold"/>
                                        <p:tgtEl>
                                          <p:spTgt spid="18"/>
                                        </p:tgtEl>
                                        <p:attrNameLst>
                                          <p:attrName>ppt_x</p:attrName>
                                        </p:attrNameLst>
                                      </p:cBhvr>
                                      <p:tavLst>
                                        <p:tav tm="0">
                                          <p:val>
                                            <p:strVal val="0-#ppt_w/2"/>
                                          </p:val>
                                        </p:tav>
                                        <p:tav tm="100000">
                                          <p:val>
                                            <p:strVal val="#ppt_x"/>
                                          </p:val>
                                        </p:tav>
                                      </p:tavLst>
                                    </p:anim>
                                    <p:anim calcmode="lin" valueType="num">
                                      <p:cBhvr additive="base">
                                        <p:cTn id="16" dur="4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300"/>
                                  </p:stCondLst>
                                  <p:childTnLst>
                                    <p:set>
                                      <p:cBhvr>
                                        <p:cTn id="18" dur="1" fill="hold">
                                          <p:stCondLst>
                                            <p:cond delay="0"/>
                                          </p:stCondLst>
                                        </p:cTn>
                                        <p:tgtEl>
                                          <p:spTgt spid="19"/>
                                        </p:tgtEl>
                                        <p:attrNameLst>
                                          <p:attrName>style.visibility</p:attrName>
                                        </p:attrNameLst>
                                      </p:cBhvr>
                                      <p:to>
                                        <p:strVal val="visible"/>
                                      </p:to>
                                    </p:set>
                                    <p:anim calcmode="lin" valueType="num">
                                      <p:cBhvr additive="base">
                                        <p:cTn id="19" dur="400" fill="hold"/>
                                        <p:tgtEl>
                                          <p:spTgt spid="19"/>
                                        </p:tgtEl>
                                        <p:attrNameLst>
                                          <p:attrName>ppt_x</p:attrName>
                                        </p:attrNameLst>
                                      </p:cBhvr>
                                      <p:tavLst>
                                        <p:tav tm="0">
                                          <p:val>
                                            <p:strVal val="0-#ppt_w/2"/>
                                          </p:val>
                                        </p:tav>
                                        <p:tav tm="100000">
                                          <p:val>
                                            <p:strVal val="#ppt_x"/>
                                          </p:val>
                                        </p:tav>
                                      </p:tavLst>
                                    </p:anim>
                                    <p:anim calcmode="lin" valueType="num">
                                      <p:cBhvr additive="base">
                                        <p:cTn id="20" dur="400" fill="hold"/>
                                        <p:tgtEl>
                                          <p:spTgt spid="19"/>
                                        </p:tgtEl>
                                        <p:attrNameLst>
                                          <p:attrName>ppt_y</p:attrName>
                                        </p:attrNameLst>
                                      </p:cBhvr>
                                      <p:tavLst>
                                        <p:tav tm="0">
                                          <p:val>
                                            <p:strVal val="#ppt_y"/>
                                          </p:val>
                                        </p:tav>
                                        <p:tav tm="100000">
                                          <p:val>
                                            <p:strVal val="#ppt_y"/>
                                          </p:val>
                                        </p:tav>
                                      </p:tavLst>
                                    </p:anim>
                                  </p:childTnLst>
                                </p:cTn>
                              </p:par>
                              <p:par>
                                <p:cTn id="21" presetID="22" presetClass="entr" presetSubtype="8" fill="hold" grpId="0" nodeType="withEffect">
                                  <p:stCondLst>
                                    <p:cond delay="400"/>
                                  </p:stCondLst>
                                  <p:childTnLst>
                                    <p:set>
                                      <p:cBhvr>
                                        <p:cTn id="22" dur="1" fill="hold">
                                          <p:stCondLst>
                                            <p:cond delay="0"/>
                                          </p:stCondLst>
                                        </p:cTn>
                                        <p:tgtEl>
                                          <p:spTgt spid="52"/>
                                        </p:tgtEl>
                                        <p:attrNameLst>
                                          <p:attrName>style.visibility</p:attrName>
                                        </p:attrNameLst>
                                      </p:cBhvr>
                                      <p:to>
                                        <p:strVal val="visible"/>
                                      </p:to>
                                    </p:set>
                                    <p:animEffect transition="in" filter="wipe(left)">
                                      <p:cBhvr>
                                        <p:cTn id="23" dur="100"/>
                                        <p:tgtEl>
                                          <p:spTgt spid="52"/>
                                        </p:tgtEl>
                                      </p:cBhvr>
                                    </p:animEffect>
                                  </p:childTnLst>
                                </p:cTn>
                              </p:par>
                              <p:par>
                                <p:cTn id="24" presetID="22" presetClass="entr" presetSubtype="8" fill="hold" grpId="0" nodeType="withEffect">
                                  <p:stCondLst>
                                    <p:cond delay="500"/>
                                  </p:stCondLst>
                                  <p:childTnLst>
                                    <p:set>
                                      <p:cBhvr>
                                        <p:cTn id="25" dur="1" fill="hold">
                                          <p:stCondLst>
                                            <p:cond delay="0"/>
                                          </p:stCondLst>
                                        </p:cTn>
                                        <p:tgtEl>
                                          <p:spTgt spid="51"/>
                                        </p:tgtEl>
                                        <p:attrNameLst>
                                          <p:attrName>style.visibility</p:attrName>
                                        </p:attrNameLst>
                                      </p:cBhvr>
                                      <p:to>
                                        <p:strVal val="visible"/>
                                      </p:to>
                                    </p:set>
                                    <p:animEffect transition="in" filter="wipe(left)">
                                      <p:cBhvr>
                                        <p:cTn id="26" dur="100"/>
                                        <p:tgtEl>
                                          <p:spTgt spid="51"/>
                                        </p:tgtEl>
                                      </p:cBhvr>
                                    </p:animEffect>
                                  </p:childTnLst>
                                </p:cTn>
                              </p:par>
                              <p:par>
                                <p:cTn id="27" presetID="22" presetClass="entr" presetSubtype="8" fill="hold" grpId="0" nodeType="withEffect">
                                  <p:stCondLst>
                                    <p:cond delay="60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100"/>
                                        <p:tgtEl>
                                          <p:spTgt spid="50"/>
                                        </p:tgtEl>
                                      </p:cBhvr>
                                    </p:animEffect>
                                  </p:childTnLst>
                                </p:cTn>
                              </p:par>
                              <p:par>
                                <p:cTn id="30" presetID="22" presetClass="entr" presetSubtype="8" fill="hold" grpId="0" nodeType="withEffect">
                                  <p:stCondLst>
                                    <p:cond delay="700"/>
                                  </p:stCondLst>
                                  <p:childTnLst>
                                    <p:set>
                                      <p:cBhvr>
                                        <p:cTn id="31" dur="1" fill="hold">
                                          <p:stCondLst>
                                            <p:cond delay="0"/>
                                          </p:stCondLst>
                                        </p:cTn>
                                        <p:tgtEl>
                                          <p:spTgt spid="31"/>
                                        </p:tgtEl>
                                        <p:attrNameLst>
                                          <p:attrName>style.visibility</p:attrName>
                                        </p:attrNameLst>
                                      </p:cBhvr>
                                      <p:to>
                                        <p:strVal val="visible"/>
                                      </p:to>
                                    </p:set>
                                    <p:animEffect transition="in" filter="wipe(left)">
                                      <p:cBhvr>
                                        <p:cTn id="32" dur="100"/>
                                        <p:tgtEl>
                                          <p:spTgt spid="31"/>
                                        </p:tgtEl>
                                      </p:cBhvr>
                                    </p:animEffect>
                                  </p:childTnLst>
                                </p:cTn>
                              </p:par>
                              <p:par>
                                <p:cTn id="33" presetID="22" presetClass="entr" presetSubtype="8" fill="hold" grpId="0" nodeType="withEffect">
                                  <p:stCondLst>
                                    <p:cond delay="60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50"/>
                                        <p:tgtEl>
                                          <p:spTgt spid="28"/>
                                        </p:tgtEl>
                                      </p:cBhvr>
                                    </p:animEffect>
                                  </p:childTnLst>
                                </p:cTn>
                              </p:par>
                              <p:par>
                                <p:cTn id="36" presetID="22" presetClass="entr" presetSubtype="8" fill="hold" grpId="0" nodeType="withEffect">
                                  <p:stCondLst>
                                    <p:cond delay="700"/>
                                  </p:stCondLst>
                                  <p:childTnLst>
                                    <p:set>
                                      <p:cBhvr>
                                        <p:cTn id="37" dur="1" fill="hold">
                                          <p:stCondLst>
                                            <p:cond delay="0"/>
                                          </p:stCondLst>
                                        </p:cTn>
                                        <p:tgtEl>
                                          <p:spTgt spid="27"/>
                                        </p:tgtEl>
                                        <p:attrNameLst>
                                          <p:attrName>style.visibility</p:attrName>
                                        </p:attrNameLst>
                                      </p:cBhvr>
                                      <p:to>
                                        <p:strVal val="visible"/>
                                      </p:to>
                                    </p:set>
                                    <p:animEffect transition="in" filter="wipe(left)">
                                      <p:cBhvr>
                                        <p:cTn id="38" dur="250"/>
                                        <p:tgtEl>
                                          <p:spTgt spid="27"/>
                                        </p:tgtEl>
                                      </p:cBhvr>
                                    </p:animEffect>
                                  </p:childTnLst>
                                </p:cTn>
                              </p:par>
                              <p:par>
                                <p:cTn id="39" presetID="22" presetClass="entr" presetSubtype="8" fill="hold" grpId="0" nodeType="withEffect">
                                  <p:stCondLst>
                                    <p:cond delay="80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250"/>
                                        <p:tgtEl>
                                          <p:spTgt spid="29"/>
                                        </p:tgtEl>
                                      </p:cBhvr>
                                    </p:animEffect>
                                  </p:childTnLst>
                                </p:cTn>
                              </p:par>
                              <p:par>
                                <p:cTn id="42" presetID="22" presetClass="entr" presetSubtype="8" fill="hold" grpId="0" nodeType="withEffect">
                                  <p:stCondLst>
                                    <p:cond delay="900"/>
                                  </p:stCondLst>
                                  <p:childTnLst>
                                    <p:set>
                                      <p:cBhvr>
                                        <p:cTn id="43" dur="1" fill="hold">
                                          <p:stCondLst>
                                            <p:cond delay="0"/>
                                          </p:stCondLst>
                                        </p:cTn>
                                        <p:tgtEl>
                                          <p:spTgt spid="30"/>
                                        </p:tgtEl>
                                        <p:attrNameLst>
                                          <p:attrName>style.visibility</p:attrName>
                                        </p:attrNameLst>
                                      </p:cBhvr>
                                      <p:to>
                                        <p:strVal val="visible"/>
                                      </p:to>
                                    </p:set>
                                    <p:animEffect transition="in" filter="wipe(left)">
                                      <p:cBhvr>
                                        <p:cTn id="44"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52" grpId="0" animBg="1"/>
      <p:bldP spid="51" grpId="0" animBg="1"/>
      <p:bldP spid="50" grpId="0" animBg="1"/>
      <p:bldP spid="31" grpId="0" animBg="1"/>
      <p:bldP spid="27" grpId="0" animBg="1"/>
      <p:bldP spid="28" grpId="0" animBg="1"/>
      <p:bldP spid="29"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ie 20"/>
          <p:cNvSpPr/>
          <p:nvPr/>
        </p:nvSpPr>
        <p:spPr>
          <a:xfrm rot="16200000">
            <a:off x="7728181" y="1020207"/>
            <a:ext cx="743712" cy="743712"/>
          </a:xfrm>
          <a:prstGeom prst="pie">
            <a:avLst>
              <a:gd name="adj1" fmla="val 0"/>
              <a:gd name="adj2" fmla="val 12778483"/>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 name="Title 1"/>
          <p:cNvSpPr>
            <a:spLocks noGrp="1"/>
          </p:cNvSpPr>
          <p:nvPr>
            <p:ph type="title"/>
          </p:nvPr>
        </p:nvSpPr>
        <p:spPr>
          <a:xfrm>
            <a:off x="635252" y="241688"/>
            <a:ext cx="2437403" cy="837898"/>
          </a:xfrm>
        </p:spPr>
        <p:txBody>
          <a:bodyPr/>
          <a:lstStyle/>
          <a:p>
            <a:r>
              <a:rPr lang="en-US" dirty="0"/>
              <a:t>Le parfait</a:t>
            </a:r>
          </a:p>
        </p:txBody>
      </p:sp>
      <p:cxnSp>
        <p:nvCxnSpPr>
          <p:cNvPr id="19" name="Straight Connector 18"/>
          <p:cNvCxnSpPr/>
          <p:nvPr/>
        </p:nvCxnSpPr>
        <p:spPr>
          <a:xfrm flipV="1">
            <a:off x="7772343" y="1429902"/>
            <a:ext cx="316021" cy="1173261"/>
          </a:xfrm>
          <a:prstGeom prst="line">
            <a:avLst/>
          </a:prstGeom>
        </p:spPr>
        <p:style>
          <a:lnRef idx="1">
            <a:schemeClr val="accent1"/>
          </a:lnRef>
          <a:fillRef idx="0">
            <a:schemeClr val="accent1"/>
          </a:fillRef>
          <a:effectRef idx="0">
            <a:schemeClr val="accent1"/>
          </a:effectRef>
          <a:fontRef idx="minor">
            <a:schemeClr val="tx1"/>
          </a:fontRef>
        </p:style>
      </p:cxnSp>
      <p:sp useBgFill="1">
        <p:nvSpPr>
          <p:cNvPr id="15" name="Oval 14"/>
          <p:cNvSpPr>
            <a:spLocks noChangeArrowheads="1"/>
          </p:cNvSpPr>
          <p:nvPr/>
        </p:nvSpPr>
        <p:spPr bwMode="auto">
          <a:xfrm>
            <a:off x="7784016" y="1076043"/>
            <a:ext cx="632043" cy="632040"/>
          </a:xfrm>
          <a:prstGeom prst="ellipse">
            <a:avLst/>
          </a:prstGeom>
          <a:ln w="3175">
            <a:solidFill>
              <a:schemeClr val="accent1"/>
            </a:solidFill>
          </a:ln>
        </p:spPr>
        <p:txBody>
          <a:bodyPr vert="horz" wrap="none" lIns="121920" tIns="60960" rIns="121920" bIns="60960" numCol="1" anchor="ctr" anchorCtr="0" compatLnSpc="1">
            <a:prstTxWarp prst="textNoShape">
              <a:avLst/>
            </a:prstTxWarp>
          </a:bodyPr>
          <a:lstStyle/>
          <a:p>
            <a:pPr algn="ctr"/>
            <a:r>
              <a:rPr lang="en-US" sz="1467" dirty="0"/>
              <a:t>1</a:t>
            </a:r>
          </a:p>
        </p:txBody>
      </p:sp>
      <p:sp>
        <p:nvSpPr>
          <p:cNvPr id="25" name="Rectangle 24"/>
          <p:cNvSpPr/>
          <p:nvPr/>
        </p:nvSpPr>
        <p:spPr>
          <a:xfrm>
            <a:off x="8493887" y="1052853"/>
            <a:ext cx="3149473" cy="521297"/>
          </a:xfrm>
          <a:prstGeom prst="rect">
            <a:avLst/>
          </a:prstGeom>
        </p:spPr>
        <p:txBody>
          <a:bodyPr wrap="square">
            <a:spAutoFit/>
          </a:bodyPr>
          <a:lstStyle/>
          <a:p>
            <a:pPr>
              <a:lnSpc>
                <a:spcPct val="95000"/>
              </a:lnSpc>
            </a:pPr>
            <a:r>
              <a:rPr lang="en-US" sz="1467" dirty="0" err="1"/>
              <a:t>Aller</a:t>
            </a:r>
            <a:r>
              <a:rPr lang="en-US" sz="1467" dirty="0"/>
              <a:t> au </a:t>
            </a:r>
            <a:r>
              <a:rPr lang="fr-FR" sz="1467" dirty="0"/>
              <a:t>guichet, faire la queue , prendre  un numéro  : 15 min</a:t>
            </a:r>
            <a:endParaRPr lang="en-US" sz="1467" dirty="0"/>
          </a:p>
        </p:txBody>
      </p:sp>
      <p:sp>
        <p:nvSpPr>
          <p:cNvPr id="26" name="Rectangle 25"/>
          <p:cNvSpPr/>
          <p:nvPr/>
        </p:nvSpPr>
        <p:spPr>
          <a:xfrm>
            <a:off x="9381875" y="1851846"/>
            <a:ext cx="2001893" cy="735779"/>
          </a:xfrm>
          <a:prstGeom prst="rect">
            <a:avLst/>
          </a:prstGeom>
        </p:spPr>
        <p:txBody>
          <a:bodyPr wrap="square">
            <a:spAutoFit/>
          </a:bodyPr>
          <a:lstStyle/>
          <a:p>
            <a:pPr>
              <a:lnSpc>
                <a:spcPct val="95000"/>
              </a:lnSpc>
            </a:pPr>
            <a:r>
              <a:rPr lang="en-US" sz="1467" dirty="0" err="1"/>
              <a:t>Attendre</a:t>
            </a:r>
            <a:r>
              <a:rPr lang="en-US" sz="1467" dirty="0"/>
              <a:t> en </a:t>
            </a:r>
            <a:r>
              <a:rPr lang="en-US" sz="1467" dirty="0" err="1"/>
              <a:t>salle</a:t>
            </a:r>
            <a:r>
              <a:rPr lang="en-US" sz="1467" dirty="0"/>
              <a:t> </a:t>
            </a:r>
            <a:r>
              <a:rPr lang="fr-FR" sz="1467" dirty="0"/>
              <a:t>d'attente votre numéro :30 min au minium </a:t>
            </a:r>
            <a:endParaRPr lang="en-US" sz="1467" dirty="0"/>
          </a:p>
        </p:txBody>
      </p:sp>
      <p:sp>
        <p:nvSpPr>
          <p:cNvPr id="28" name="Rectangle 27"/>
          <p:cNvSpPr/>
          <p:nvPr/>
        </p:nvSpPr>
        <p:spPr>
          <a:xfrm>
            <a:off x="9381875" y="3851298"/>
            <a:ext cx="2667371" cy="662489"/>
          </a:xfrm>
          <a:prstGeom prst="rect">
            <a:avLst/>
          </a:prstGeom>
        </p:spPr>
        <p:txBody>
          <a:bodyPr wrap="square">
            <a:spAutoFit/>
          </a:bodyPr>
          <a:lstStyle/>
          <a:p>
            <a:pPr>
              <a:lnSpc>
                <a:spcPct val="95000"/>
              </a:lnSpc>
            </a:pPr>
            <a:r>
              <a:rPr lang="en-US" sz="1300" dirty="0" err="1"/>
              <a:t>Aller</a:t>
            </a:r>
            <a:r>
              <a:rPr lang="en-US" sz="1300" dirty="0"/>
              <a:t> au </a:t>
            </a:r>
            <a:r>
              <a:rPr lang="fr-FR" sz="1300" dirty="0"/>
              <a:t>guichet du dispensaire, faire la queue , prendre  un numéro  : 10 min</a:t>
            </a:r>
            <a:endParaRPr lang="en-US" sz="1300" dirty="0"/>
          </a:p>
        </p:txBody>
      </p:sp>
      <p:sp>
        <p:nvSpPr>
          <p:cNvPr id="29" name="Rectangle 28"/>
          <p:cNvSpPr/>
          <p:nvPr/>
        </p:nvSpPr>
        <p:spPr>
          <a:xfrm>
            <a:off x="9381875" y="4930667"/>
            <a:ext cx="2001893" cy="521297"/>
          </a:xfrm>
          <a:prstGeom prst="rect">
            <a:avLst/>
          </a:prstGeom>
        </p:spPr>
        <p:txBody>
          <a:bodyPr wrap="square">
            <a:spAutoFit/>
          </a:bodyPr>
          <a:lstStyle/>
          <a:p>
            <a:pPr>
              <a:lnSpc>
                <a:spcPct val="95000"/>
              </a:lnSpc>
            </a:pPr>
            <a:r>
              <a:rPr lang="fr-FR" sz="1467" dirty="0"/>
              <a:t>prendre des médicaments 2 min</a:t>
            </a:r>
            <a:endParaRPr lang="en-US" sz="1467" dirty="0"/>
          </a:p>
        </p:txBody>
      </p:sp>
      <p:cxnSp>
        <p:nvCxnSpPr>
          <p:cNvPr id="39" name="Straight Connector 38"/>
          <p:cNvCxnSpPr/>
          <p:nvPr/>
        </p:nvCxnSpPr>
        <p:spPr>
          <a:xfrm flipV="1">
            <a:off x="7801514" y="2168515"/>
            <a:ext cx="1131433" cy="414328"/>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7772343" y="2613587"/>
            <a:ext cx="1153093" cy="578405"/>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7872197" y="4470133"/>
            <a:ext cx="1049043" cy="678412"/>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V="1">
            <a:off x="7896271" y="4142643"/>
            <a:ext cx="1034245" cy="35648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Pie 23"/>
          <p:cNvSpPr/>
          <p:nvPr/>
        </p:nvSpPr>
        <p:spPr>
          <a:xfrm rot="16200000">
            <a:off x="8585405" y="2786257"/>
            <a:ext cx="743712" cy="743712"/>
          </a:xfrm>
          <a:prstGeom prst="pie">
            <a:avLst>
              <a:gd name="adj1" fmla="val 0"/>
              <a:gd name="adj2" fmla="val 8839672"/>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23" name="Pie 22"/>
          <p:cNvSpPr/>
          <p:nvPr/>
        </p:nvSpPr>
        <p:spPr>
          <a:xfrm rot="16200000">
            <a:off x="8585405" y="1755961"/>
            <a:ext cx="743712" cy="743712"/>
          </a:xfrm>
          <a:prstGeom prst="pie">
            <a:avLst>
              <a:gd name="adj1" fmla="val 0"/>
              <a:gd name="adj2" fmla="val 19354869"/>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useBgFill="1">
        <p:nvSpPr>
          <p:cNvPr id="12" name="Oval 11"/>
          <p:cNvSpPr>
            <a:spLocks noChangeArrowheads="1"/>
          </p:cNvSpPr>
          <p:nvPr/>
        </p:nvSpPr>
        <p:spPr bwMode="auto">
          <a:xfrm>
            <a:off x="8641240" y="2842092"/>
            <a:ext cx="632043" cy="632040"/>
          </a:xfrm>
          <a:prstGeom prst="ellipse">
            <a:avLst/>
          </a:prstGeom>
          <a:ln w="3175">
            <a:solidFill>
              <a:schemeClr val="accent1"/>
            </a:solidFill>
          </a:ln>
        </p:spPr>
        <p:txBody>
          <a:bodyPr vert="horz" wrap="none" lIns="121920" tIns="60960" rIns="121920" bIns="60960" numCol="1" anchor="ctr" anchorCtr="0" compatLnSpc="1">
            <a:prstTxWarp prst="textNoShape">
              <a:avLst/>
            </a:prstTxWarp>
          </a:bodyPr>
          <a:lstStyle/>
          <a:p>
            <a:pPr algn="ctr"/>
            <a:r>
              <a:rPr lang="en-US" sz="1467" dirty="0"/>
              <a:t>3</a:t>
            </a:r>
          </a:p>
        </p:txBody>
      </p:sp>
      <p:sp useBgFill="1">
        <p:nvSpPr>
          <p:cNvPr id="14" name="Oval 13"/>
          <p:cNvSpPr>
            <a:spLocks noChangeArrowheads="1"/>
          </p:cNvSpPr>
          <p:nvPr/>
        </p:nvSpPr>
        <p:spPr bwMode="auto">
          <a:xfrm>
            <a:off x="8641240" y="1811797"/>
            <a:ext cx="632043" cy="632040"/>
          </a:xfrm>
          <a:prstGeom prst="ellipse">
            <a:avLst/>
          </a:prstGeom>
          <a:ln w="3175">
            <a:solidFill>
              <a:schemeClr val="accent1"/>
            </a:solidFill>
          </a:ln>
        </p:spPr>
        <p:txBody>
          <a:bodyPr vert="horz" wrap="none" lIns="121920" tIns="60960" rIns="121920" bIns="60960" numCol="1" anchor="ctr" anchorCtr="0" compatLnSpc="1">
            <a:prstTxWarp prst="textNoShape">
              <a:avLst/>
            </a:prstTxWarp>
          </a:bodyPr>
          <a:lstStyle/>
          <a:p>
            <a:pPr algn="ctr"/>
            <a:r>
              <a:rPr lang="en-US" sz="1467" dirty="0"/>
              <a:t>2</a:t>
            </a:r>
          </a:p>
        </p:txBody>
      </p:sp>
      <p:sp>
        <p:nvSpPr>
          <p:cNvPr id="32" name="Pie 31"/>
          <p:cNvSpPr/>
          <p:nvPr/>
        </p:nvSpPr>
        <p:spPr>
          <a:xfrm rot="16200000">
            <a:off x="8585405" y="4774920"/>
            <a:ext cx="743712" cy="743712"/>
          </a:xfrm>
          <a:prstGeom prst="pie">
            <a:avLst>
              <a:gd name="adj1" fmla="val 0"/>
              <a:gd name="adj2" fmla="val 19354869"/>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p:nvSpPr>
          <p:cNvPr id="33" name="Pie 32"/>
          <p:cNvSpPr/>
          <p:nvPr/>
        </p:nvSpPr>
        <p:spPr>
          <a:xfrm rot="16200000">
            <a:off x="8585405" y="3755415"/>
            <a:ext cx="743712" cy="743712"/>
          </a:xfrm>
          <a:prstGeom prst="pie">
            <a:avLst>
              <a:gd name="adj1" fmla="val 0"/>
              <a:gd name="adj2" fmla="val 12778483"/>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useBgFill="1">
        <p:nvSpPr>
          <p:cNvPr id="35" name="Oval 34"/>
          <p:cNvSpPr>
            <a:spLocks noChangeArrowheads="1"/>
          </p:cNvSpPr>
          <p:nvPr/>
        </p:nvSpPr>
        <p:spPr bwMode="auto">
          <a:xfrm>
            <a:off x="8641240" y="4830756"/>
            <a:ext cx="632043" cy="632040"/>
          </a:xfrm>
          <a:prstGeom prst="ellipse">
            <a:avLst/>
          </a:prstGeom>
          <a:ln w="3175">
            <a:solidFill>
              <a:schemeClr val="accent3"/>
            </a:solidFill>
          </a:ln>
        </p:spPr>
        <p:txBody>
          <a:bodyPr vert="horz" wrap="none" lIns="121920" tIns="60960" rIns="121920" bIns="60960" numCol="1" anchor="ctr" anchorCtr="0" compatLnSpc="1">
            <a:prstTxWarp prst="textNoShape">
              <a:avLst/>
            </a:prstTxWarp>
          </a:bodyPr>
          <a:lstStyle/>
          <a:p>
            <a:pPr algn="ctr"/>
            <a:r>
              <a:rPr lang="en-US" sz="1467" dirty="0"/>
              <a:t>5</a:t>
            </a:r>
          </a:p>
        </p:txBody>
      </p:sp>
      <p:sp useBgFill="1">
        <p:nvSpPr>
          <p:cNvPr id="37" name="Oval 36"/>
          <p:cNvSpPr>
            <a:spLocks noChangeArrowheads="1"/>
          </p:cNvSpPr>
          <p:nvPr/>
        </p:nvSpPr>
        <p:spPr bwMode="auto">
          <a:xfrm>
            <a:off x="8641240" y="3811251"/>
            <a:ext cx="632043" cy="632040"/>
          </a:xfrm>
          <a:prstGeom prst="ellipse">
            <a:avLst/>
          </a:prstGeom>
          <a:ln w="3175">
            <a:solidFill>
              <a:schemeClr val="accent3"/>
            </a:solidFill>
          </a:ln>
        </p:spPr>
        <p:txBody>
          <a:bodyPr vert="horz" wrap="none" lIns="121920" tIns="60960" rIns="121920" bIns="60960" numCol="1" anchor="ctr" anchorCtr="0" compatLnSpc="1">
            <a:prstTxWarp prst="textNoShape">
              <a:avLst/>
            </a:prstTxWarp>
          </a:bodyPr>
          <a:lstStyle/>
          <a:p>
            <a:pPr algn="ctr"/>
            <a:r>
              <a:rPr lang="en-US" sz="1467" dirty="0"/>
              <a:t>4</a:t>
            </a:r>
          </a:p>
        </p:txBody>
      </p:sp>
      <p:cxnSp>
        <p:nvCxnSpPr>
          <p:cNvPr id="49" name="Straight Connector 48"/>
          <p:cNvCxnSpPr>
            <a:stCxn id="3" idx="6"/>
            <a:endCxn id="8" idx="3"/>
          </p:cNvCxnSpPr>
          <p:nvPr/>
        </p:nvCxnSpPr>
        <p:spPr>
          <a:xfrm flipV="1">
            <a:off x="6993359" y="3027525"/>
            <a:ext cx="358172" cy="557551"/>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Straight Connector 72"/>
          <p:cNvCxnSpPr>
            <a:stCxn id="3" idx="6"/>
            <a:endCxn id="9" idx="1"/>
          </p:cNvCxnSpPr>
          <p:nvPr/>
        </p:nvCxnSpPr>
        <p:spPr>
          <a:xfrm>
            <a:off x="6993359" y="3585075"/>
            <a:ext cx="358172" cy="46069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stCxn id="3" idx="2"/>
            <a:endCxn id="53" idx="3"/>
          </p:cNvCxnSpPr>
          <p:nvPr/>
        </p:nvCxnSpPr>
        <p:spPr>
          <a:xfrm flipH="1" flipV="1">
            <a:off x="4749699" y="3027525"/>
            <a:ext cx="443964" cy="557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3" idx="2"/>
            <a:endCxn id="54" idx="1"/>
          </p:cNvCxnSpPr>
          <p:nvPr/>
        </p:nvCxnSpPr>
        <p:spPr>
          <a:xfrm flipH="1">
            <a:off x="4749699" y="3585075"/>
            <a:ext cx="443964" cy="460696"/>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Oval 7"/>
          <p:cNvSpPr>
            <a:spLocks noChangeArrowheads="1"/>
          </p:cNvSpPr>
          <p:nvPr/>
        </p:nvSpPr>
        <p:spPr bwMode="auto">
          <a:xfrm>
            <a:off x="7175755" y="2003025"/>
            <a:ext cx="1200276" cy="1200275"/>
          </a:xfrm>
          <a:prstGeom prst="ellipse">
            <a:avLst/>
          </a:prstGeom>
          <a:solidFill>
            <a:schemeClr val="accent1"/>
          </a:solidFill>
          <a:ln>
            <a:noFill/>
          </a:ln>
        </p:spPr>
        <p:txBody>
          <a:bodyPr vert="horz" wrap="none" lIns="121920" tIns="60960" rIns="121920" bIns="60960" numCol="1" anchor="ctr" anchorCtr="0" compatLnSpc="1">
            <a:prstTxWarp prst="textNoShape">
              <a:avLst/>
            </a:prstTxWarp>
          </a:bodyPr>
          <a:lstStyle/>
          <a:p>
            <a:pPr algn="ctr"/>
            <a:r>
              <a:rPr lang="fr-FR" sz="1467" dirty="0">
                <a:solidFill>
                  <a:schemeClr val="bg1"/>
                </a:solidFill>
              </a:rPr>
              <a:t>Soigner</a:t>
            </a:r>
          </a:p>
        </p:txBody>
      </p:sp>
      <p:sp>
        <p:nvSpPr>
          <p:cNvPr id="9" name="Oval 8"/>
          <p:cNvSpPr>
            <a:spLocks noChangeArrowheads="1"/>
          </p:cNvSpPr>
          <p:nvPr/>
        </p:nvSpPr>
        <p:spPr bwMode="auto">
          <a:xfrm>
            <a:off x="7175755" y="3869995"/>
            <a:ext cx="1200276" cy="1200275"/>
          </a:xfrm>
          <a:prstGeom prst="ellipse">
            <a:avLst/>
          </a:prstGeom>
          <a:solidFill>
            <a:schemeClr val="accent3"/>
          </a:solidFill>
          <a:ln>
            <a:noFill/>
          </a:ln>
        </p:spPr>
        <p:txBody>
          <a:bodyPr vert="horz" wrap="none" lIns="121920" tIns="60960" rIns="121920" bIns="60960" numCol="1" anchor="ctr" anchorCtr="0" compatLnSpc="1">
            <a:prstTxWarp prst="textNoShape">
              <a:avLst/>
            </a:prstTxWarp>
          </a:bodyPr>
          <a:lstStyle/>
          <a:p>
            <a:pPr algn="ctr"/>
            <a:r>
              <a:rPr lang="en-US" sz="1467" dirty="0" err="1">
                <a:solidFill>
                  <a:schemeClr val="bg1"/>
                </a:solidFill>
              </a:rPr>
              <a:t>Prendre</a:t>
            </a:r>
            <a:r>
              <a:rPr lang="en-US" sz="1467" dirty="0">
                <a:solidFill>
                  <a:schemeClr val="bg1"/>
                </a:solidFill>
              </a:rPr>
              <a:t> des </a:t>
            </a:r>
            <a:endParaRPr lang="fr-FR" sz="1467" dirty="0">
              <a:solidFill>
                <a:schemeClr val="bg1"/>
              </a:solidFill>
            </a:endParaRPr>
          </a:p>
          <a:p>
            <a:pPr algn="ctr"/>
            <a:r>
              <a:rPr lang="fr-FR" sz="1467" dirty="0">
                <a:solidFill>
                  <a:schemeClr val="bg1"/>
                </a:solidFill>
              </a:rPr>
              <a:t>médicaments</a:t>
            </a:r>
            <a:endParaRPr lang="en-US" sz="1467" dirty="0">
              <a:solidFill>
                <a:schemeClr val="bg1"/>
              </a:solidFill>
            </a:endParaRPr>
          </a:p>
        </p:txBody>
      </p:sp>
      <p:sp>
        <p:nvSpPr>
          <p:cNvPr id="52" name="Pie 51"/>
          <p:cNvSpPr/>
          <p:nvPr/>
        </p:nvSpPr>
        <p:spPr>
          <a:xfrm rot="16200000">
            <a:off x="3629336" y="1020207"/>
            <a:ext cx="743712" cy="743712"/>
          </a:xfrm>
          <a:prstGeom prst="pie">
            <a:avLst>
              <a:gd name="adj1" fmla="val 0"/>
              <a:gd name="adj2" fmla="val 12778483"/>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cxnSp>
        <p:nvCxnSpPr>
          <p:cNvPr id="55" name="Straight Connector 54"/>
          <p:cNvCxnSpPr/>
          <p:nvPr/>
        </p:nvCxnSpPr>
        <p:spPr>
          <a:xfrm flipH="1" flipV="1">
            <a:off x="4012866" y="1429902"/>
            <a:ext cx="316021" cy="117326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56" name="Oval 55"/>
          <p:cNvSpPr>
            <a:spLocks noChangeArrowheads="1"/>
          </p:cNvSpPr>
          <p:nvPr/>
        </p:nvSpPr>
        <p:spPr bwMode="auto">
          <a:xfrm flipH="1">
            <a:off x="3685171" y="1076043"/>
            <a:ext cx="632043" cy="632040"/>
          </a:xfrm>
          <a:prstGeom prst="ellipse">
            <a:avLst/>
          </a:prstGeom>
          <a:ln w="3175">
            <a:solidFill>
              <a:schemeClr val="tx2"/>
            </a:solidFill>
          </a:ln>
        </p:spPr>
        <p:txBody>
          <a:bodyPr vert="horz" wrap="none" lIns="121920" tIns="60960" rIns="121920" bIns="60960" numCol="1" anchor="ctr" anchorCtr="0" compatLnSpc="1">
            <a:prstTxWarp prst="textNoShape">
              <a:avLst/>
            </a:prstTxWarp>
          </a:bodyPr>
          <a:lstStyle/>
          <a:p>
            <a:pPr algn="ctr"/>
            <a:r>
              <a:rPr lang="en-US" sz="1467" dirty="0"/>
              <a:t>1</a:t>
            </a:r>
          </a:p>
        </p:txBody>
      </p:sp>
      <p:cxnSp>
        <p:nvCxnSpPr>
          <p:cNvPr id="61" name="Straight Connector 60"/>
          <p:cNvCxnSpPr/>
          <p:nvPr/>
        </p:nvCxnSpPr>
        <p:spPr>
          <a:xfrm flipH="1" flipV="1">
            <a:off x="3170714" y="4142643"/>
            <a:ext cx="1034245" cy="356484"/>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67" name="Pie 66"/>
          <p:cNvSpPr/>
          <p:nvPr/>
        </p:nvSpPr>
        <p:spPr>
          <a:xfrm rot="16200000">
            <a:off x="2772112" y="3755415"/>
            <a:ext cx="743712" cy="743712"/>
          </a:xfrm>
          <a:prstGeom prst="pie">
            <a:avLst>
              <a:gd name="adj1" fmla="val 0"/>
              <a:gd name="adj2" fmla="val 12778483"/>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solidFill>
                <a:schemeClr val="tx1"/>
              </a:solidFill>
            </a:endParaRPr>
          </a:p>
        </p:txBody>
      </p:sp>
      <p:sp useBgFill="1">
        <p:nvSpPr>
          <p:cNvPr id="69" name="Oval 68"/>
          <p:cNvSpPr>
            <a:spLocks noChangeArrowheads="1"/>
          </p:cNvSpPr>
          <p:nvPr/>
        </p:nvSpPr>
        <p:spPr bwMode="auto">
          <a:xfrm flipH="1">
            <a:off x="2827947" y="3811251"/>
            <a:ext cx="632043" cy="632040"/>
          </a:xfrm>
          <a:prstGeom prst="ellipse">
            <a:avLst/>
          </a:prstGeom>
          <a:ln w="3175">
            <a:solidFill>
              <a:schemeClr val="accent5"/>
            </a:solidFill>
          </a:ln>
        </p:spPr>
        <p:txBody>
          <a:bodyPr vert="horz" wrap="none" lIns="121920" tIns="60960" rIns="121920" bIns="60960" numCol="1" anchor="ctr" anchorCtr="0" compatLnSpc="1">
            <a:prstTxWarp prst="textNoShape">
              <a:avLst/>
            </a:prstTxWarp>
          </a:bodyPr>
          <a:lstStyle/>
          <a:p>
            <a:pPr algn="ctr"/>
            <a:r>
              <a:rPr lang="en-US" sz="1467" dirty="0"/>
              <a:t>2</a:t>
            </a:r>
          </a:p>
        </p:txBody>
      </p:sp>
      <p:sp>
        <p:nvSpPr>
          <p:cNvPr id="53" name="Oval 52"/>
          <p:cNvSpPr>
            <a:spLocks noChangeArrowheads="1"/>
          </p:cNvSpPr>
          <p:nvPr/>
        </p:nvSpPr>
        <p:spPr bwMode="auto">
          <a:xfrm flipH="1">
            <a:off x="3725199" y="2003025"/>
            <a:ext cx="1200276" cy="1200275"/>
          </a:xfrm>
          <a:prstGeom prst="ellipse">
            <a:avLst/>
          </a:prstGeom>
          <a:solidFill>
            <a:schemeClr val="tx2"/>
          </a:solidFill>
          <a:ln>
            <a:noFill/>
          </a:ln>
        </p:spPr>
        <p:txBody>
          <a:bodyPr vert="horz" wrap="none" lIns="121920" tIns="60960" rIns="121920" bIns="60960" numCol="1" anchor="ctr" anchorCtr="0" compatLnSpc="1">
            <a:prstTxWarp prst="textNoShape">
              <a:avLst/>
            </a:prstTxWarp>
          </a:bodyPr>
          <a:lstStyle/>
          <a:p>
            <a:pPr algn="ctr"/>
            <a:r>
              <a:rPr lang="fr-FR" sz="1467" dirty="0">
                <a:solidFill>
                  <a:schemeClr val="bg1"/>
                </a:solidFill>
              </a:rPr>
              <a:t>Soigner</a:t>
            </a:r>
          </a:p>
        </p:txBody>
      </p:sp>
      <p:sp>
        <p:nvSpPr>
          <p:cNvPr id="54" name="Oval 53"/>
          <p:cNvSpPr>
            <a:spLocks noChangeArrowheads="1"/>
          </p:cNvSpPr>
          <p:nvPr/>
        </p:nvSpPr>
        <p:spPr bwMode="auto">
          <a:xfrm flipH="1">
            <a:off x="3725199" y="3869995"/>
            <a:ext cx="1200276" cy="1200275"/>
          </a:xfrm>
          <a:prstGeom prst="ellipse">
            <a:avLst/>
          </a:prstGeom>
          <a:solidFill>
            <a:schemeClr val="accent5"/>
          </a:solidFill>
          <a:ln>
            <a:noFill/>
          </a:ln>
        </p:spPr>
        <p:txBody>
          <a:bodyPr vert="horz" wrap="none" lIns="121920" tIns="60960" rIns="121920" bIns="60960" numCol="1" anchor="ctr" anchorCtr="0" compatLnSpc="1">
            <a:prstTxWarp prst="textNoShape">
              <a:avLst/>
            </a:prstTxWarp>
          </a:bodyPr>
          <a:lstStyle/>
          <a:p>
            <a:pPr algn="ctr"/>
            <a:r>
              <a:rPr lang="en-US" sz="1467" dirty="0" err="1">
                <a:solidFill>
                  <a:schemeClr val="bg1"/>
                </a:solidFill>
              </a:rPr>
              <a:t>Prendre</a:t>
            </a:r>
            <a:r>
              <a:rPr lang="en-US" sz="1467" dirty="0">
                <a:solidFill>
                  <a:schemeClr val="bg1"/>
                </a:solidFill>
              </a:rPr>
              <a:t> des </a:t>
            </a:r>
            <a:endParaRPr lang="fr-FR" sz="1467" dirty="0">
              <a:solidFill>
                <a:schemeClr val="bg1"/>
              </a:solidFill>
            </a:endParaRPr>
          </a:p>
          <a:p>
            <a:pPr algn="ctr"/>
            <a:r>
              <a:rPr lang="fr-FR" sz="1467" dirty="0" err="1">
                <a:solidFill>
                  <a:schemeClr val="bg1"/>
                </a:solidFill>
              </a:rPr>
              <a:t>medicaments</a:t>
            </a:r>
            <a:endParaRPr lang="en-US" sz="1467" dirty="0">
              <a:solidFill>
                <a:schemeClr val="bg1"/>
              </a:solidFill>
            </a:endParaRPr>
          </a:p>
        </p:txBody>
      </p:sp>
      <p:sp>
        <p:nvSpPr>
          <p:cNvPr id="3" name="Oval 2"/>
          <p:cNvSpPr>
            <a:spLocks noChangeArrowheads="1"/>
          </p:cNvSpPr>
          <p:nvPr/>
        </p:nvSpPr>
        <p:spPr bwMode="auto">
          <a:xfrm>
            <a:off x="5193663" y="2685228"/>
            <a:ext cx="1799696" cy="1799693"/>
          </a:xfrm>
          <a:prstGeom prst="ellipse">
            <a:avLst/>
          </a:prstGeom>
          <a:solidFill>
            <a:schemeClr val="bg1">
              <a:lumMod val="50000"/>
              <a:alpha val="30000"/>
            </a:schemeClr>
          </a:solidFill>
          <a:ln>
            <a:noFill/>
          </a:ln>
        </p:spPr>
        <p:txBody>
          <a:bodyPr vert="horz" wrap="square" lIns="121920" tIns="60960" rIns="121920" bIns="60960" numCol="1" anchor="t" anchorCtr="0" compatLnSpc="1">
            <a:prstTxWarp prst="textNoShape">
              <a:avLst/>
            </a:prstTxWarp>
          </a:bodyPr>
          <a:lstStyle/>
          <a:p>
            <a:endParaRPr lang="en-US" sz="3200"/>
          </a:p>
        </p:txBody>
      </p:sp>
      <p:grpSp>
        <p:nvGrpSpPr>
          <p:cNvPr id="79" name="Group 78"/>
          <p:cNvGrpSpPr/>
          <p:nvPr/>
        </p:nvGrpSpPr>
        <p:grpSpPr>
          <a:xfrm>
            <a:off x="5783615" y="2970032"/>
            <a:ext cx="619791" cy="1235509"/>
            <a:chOff x="4337711" y="2227524"/>
            <a:chExt cx="464843" cy="926632"/>
          </a:xfrm>
        </p:grpSpPr>
        <p:sp>
          <p:nvSpPr>
            <p:cNvPr id="4" name="Freeform 3"/>
            <p:cNvSpPr>
              <a:spLocks noEditPoints="1"/>
            </p:cNvSpPr>
            <p:nvPr/>
          </p:nvSpPr>
          <p:spPr bwMode="auto">
            <a:xfrm>
              <a:off x="4482148" y="2227524"/>
              <a:ext cx="174952" cy="174951"/>
            </a:xfrm>
            <a:custGeom>
              <a:avLst/>
              <a:gdLst>
                <a:gd name="T0" fmla="*/ 23 w 46"/>
                <a:gd name="T1" fmla="*/ 46 h 46"/>
                <a:gd name="T2" fmla="*/ 0 w 46"/>
                <a:gd name="T3" fmla="*/ 23 h 46"/>
                <a:gd name="T4" fmla="*/ 23 w 46"/>
                <a:gd name="T5" fmla="*/ 0 h 46"/>
                <a:gd name="T6" fmla="*/ 46 w 46"/>
                <a:gd name="T7" fmla="*/ 23 h 46"/>
                <a:gd name="T8" fmla="*/ 23 w 46"/>
                <a:gd name="T9" fmla="*/ 46 h 46"/>
                <a:gd name="T10" fmla="*/ 23 w 46"/>
                <a:gd name="T11" fmla="*/ 4 h 46"/>
                <a:gd name="T12" fmla="*/ 5 w 46"/>
                <a:gd name="T13" fmla="*/ 23 h 46"/>
                <a:gd name="T14" fmla="*/ 23 w 46"/>
                <a:gd name="T15" fmla="*/ 41 h 46"/>
                <a:gd name="T16" fmla="*/ 41 w 46"/>
                <a:gd name="T17" fmla="*/ 23 h 46"/>
                <a:gd name="T18" fmla="*/ 23 w 46"/>
                <a:gd name="T19" fmla="*/ 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46"/>
                  </a:moveTo>
                  <a:cubicBezTo>
                    <a:pt x="10" y="46"/>
                    <a:pt x="0" y="35"/>
                    <a:pt x="0" y="23"/>
                  </a:cubicBezTo>
                  <a:cubicBezTo>
                    <a:pt x="0" y="10"/>
                    <a:pt x="10" y="0"/>
                    <a:pt x="23" y="0"/>
                  </a:cubicBezTo>
                  <a:cubicBezTo>
                    <a:pt x="36" y="0"/>
                    <a:pt x="46" y="10"/>
                    <a:pt x="46" y="23"/>
                  </a:cubicBezTo>
                  <a:cubicBezTo>
                    <a:pt x="46" y="35"/>
                    <a:pt x="36" y="46"/>
                    <a:pt x="23" y="46"/>
                  </a:cubicBezTo>
                  <a:close/>
                  <a:moveTo>
                    <a:pt x="23" y="4"/>
                  </a:moveTo>
                  <a:cubicBezTo>
                    <a:pt x="13" y="4"/>
                    <a:pt x="5" y="13"/>
                    <a:pt x="5" y="23"/>
                  </a:cubicBezTo>
                  <a:cubicBezTo>
                    <a:pt x="5" y="33"/>
                    <a:pt x="13" y="41"/>
                    <a:pt x="23" y="41"/>
                  </a:cubicBezTo>
                  <a:cubicBezTo>
                    <a:pt x="33" y="41"/>
                    <a:pt x="41" y="33"/>
                    <a:pt x="41" y="23"/>
                  </a:cubicBezTo>
                  <a:cubicBezTo>
                    <a:pt x="41" y="13"/>
                    <a:pt x="33" y="4"/>
                    <a:pt x="23" y="4"/>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sp>
          <p:nvSpPr>
            <p:cNvPr id="5" name="Freeform 4"/>
            <p:cNvSpPr>
              <a:spLocks noEditPoints="1"/>
            </p:cNvSpPr>
            <p:nvPr/>
          </p:nvSpPr>
          <p:spPr bwMode="auto">
            <a:xfrm>
              <a:off x="4337711" y="2421802"/>
              <a:ext cx="464843" cy="732354"/>
            </a:xfrm>
            <a:custGeom>
              <a:avLst/>
              <a:gdLst>
                <a:gd name="T0" fmla="*/ 68 w 122"/>
                <a:gd name="T1" fmla="*/ 182 h 192"/>
                <a:gd name="T2" fmla="*/ 54 w 122"/>
                <a:gd name="T3" fmla="*/ 183 h 192"/>
                <a:gd name="T4" fmla="*/ 32 w 122"/>
                <a:gd name="T5" fmla="*/ 182 h 192"/>
                <a:gd name="T6" fmla="*/ 35 w 122"/>
                <a:gd name="T7" fmla="*/ 54 h 192"/>
                <a:gd name="T8" fmla="*/ 10 w 122"/>
                <a:gd name="T9" fmla="*/ 96 h 192"/>
                <a:gd name="T10" fmla="*/ 1 w 122"/>
                <a:gd name="T11" fmla="*/ 85 h 192"/>
                <a:gd name="T12" fmla="*/ 4 w 122"/>
                <a:gd name="T13" fmla="*/ 76 h 192"/>
                <a:gd name="T14" fmla="*/ 61 w 122"/>
                <a:gd name="T15" fmla="*/ 0 h 192"/>
                <a:gd name="T16" fmla="*/ 118 w 122"/>
                <a:gd name="T17" fmla="*/ 76 h 192"/>
                <a:gd name="T18" fmla="*/ 121 w 122"/>
                <a:gd name="T19" fmla="*/ 85 h 192"/>
                <a:gd name="T20" fmla="*/ 112 w 122"/>
                <a:gd name="T21" fmla="*/ 96 h 192"/>
                <a:gd name="T22" fmla="*/ 87 w 122"/>
                <a:gd name="T23" fmla="*/ 54 h 192"/>
                <a:gd name="T24" fmla="*/ 90 w 122"/>
                <a:gd name="T25" fmla="*/ 182 h 192"/>
                <a:gd name="T26" fmla="*/ 79 w 122"/>
                <a:gd name="T27" fmla="*/ 192 h 192"/>
                <a:gd name="T28" fmla="*/ 63 w 122"/>
                <a:gd name="T29" fmla="*/ 100 h 192"/>
                <a:gd name="T30" fmla="*/ 79 w 122"/>
                <a:gd name="T31" fmla="*/ 187 h 192"/>
                <a:gd name="T32" fmla="*/ 79 w 122"/>
                <a:gd name="T33" fmla="*/ 187 h 192"/>
                <a:gd name="T34" fmla="*/ 86 w 122"/>
                <a:gd name="T35" fmla="*/ 182 h 192"/>
                <a:gd name="T36" fmla="*/ 85 w 122"/>
                <a:gd name="T37" fmla="*/ 160 h 192"/>
                <a:gd name="T38" fmla="*/ 82 w 122"/>
                <a:gd name="T39" fmla="*/ 43 h 192"/>
                <a:gd name="T40" fmla="*/ 87 w 122"/>
                <a:gd name="T41" fmla="*/ 42 h 192"/>
                <a:gd name="T42" fmla="*/ 112 w 122"/>
                <a:gd name="T43" fmla="*/ 91 h 192"/>
                <a:gd name="T44" fmla="*/ 116 w 122"/>
                <a:gd name="T45" fmla="*/ 86 h 192"/>
                <a:gd name="T46" fmla="*/ 116 w 122"/>
                <a:gd name="T47" fmla="*/ 84 h 192"/>
                <a:gd name="T48" fmla="*/ 93 w 122"/>
                <a:gd name="T49" fmla="*/ 17 h 192"/>
                <a:gd name="T50" fmla="*/ 29 w 122"/>
                <a:gd name="T51" fmla="*/ 17 h 192"/>
                <a:gd name="T52" fmla="*/ 6 w 122"/>
                <a:gd name="T53" fmla="*/ 84 h 192"/>
                <a:gd name="T54" fmla="*/ 6 w 122"/>
                <a:gd name="T55" fmla="*/ 86 h 192"/>
                <a:gd name="T56" fmla="*/ 10 w 122"/>
                <a:gd name="T57" fmla="*/ 91 h 192"/>
                <a:gd name="T58" fmla="*/ 35 w 122"/>
                <a:gd name="T59" fmla="*/ 42 h 192"/>
                <a:gd name="T60" fmla="*/ 40 w 122"/>
                <a:gd name="T61" fmla="*/ 43 h 192"/>
                <a:gd name="T62" fmla="*/ 37 w 122"/>
                <a:gd name="T63" fmla="*/ 160 h 192"/>
                <a:gd name="T64" fmla="*/ 36 w 122"/>
                <a:gd name="T65" fmla="*/ 181 h 192"/>
                <a:gd name="T66" fmla="*/ 43 w 122"/>
                <a:gd name="T67" fmla="*/ 187 h 192"/>
                <a:gd name="T68" fmla="*/ 59 w 122"/>
                <a:gd name="T69" fmla="*/ 10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 h="192">
                  <a:moveTo>
                    <a:pt x="79" y="192"/>
                  </a:moveTo>
                  <a:cubicBezTo>
                    <a:pt x="74" y="192"/>
                    <a:pt x="69" y="188"/>
                    <a:pt x="68" y="182"/>
                  </a:cubicBezTo>
                  <a:cubicBezTo>
                    <a:pt x="61" y="120"/>
                    <a:pt x="61" y="120"/>
                    <a:pt x="61" y="120"/>
                  </a:cubicBezTo>
                  <a:cubicBezTo>
                    <a:pt x="54" y="183"/>
                    <a:pt x="54" y="183"/>
                    <a:pt x="54" y="183"/>
                  </a:cubicBezTo>
                  <a:cubicBezTo>
                    <a:pt x="53" y="188"/>
                    <a:pt x="48" y="192"/>
                    <a:pt x="43" y="192"/>
                  </a:cubicBezTo>
                  <a:cubicBezTo>
                    <a:pt x="37" y="192"/>
                    <a:pt x="32" y="188"/>
                    <a:pt x="32" y="182"/>
                  </a:cubicBezTo>
                  <a:cubicBezTo>
                    <a:pt x="32" y="182"/>
                    <a:pt x="32" y="182"/>
                    <a:pt x="32" y="182"/>
                  </a:cubicBezTo>
                  <a:cubicBezTo>
                    <a:pt x="32" y="179"/>
                    <a:pt x="34" y="103"/>
                    <a:pt x="35" y="54"/>
                  </a:cubicBezTo>
                  <a:cubicBezTo>
                    <a:pt x="18" y="91"/>
                    <a:pt x="18" y="91"/>
                    <a:pt x="18" y="91"/>
                  </a:cubicBezTo>
                  <a:cubicBezTo>
                    <a:pt x="17" y="94"/>
                    <a:pt x="14" y="96"/>
                    <a:pt x="10" y="96"/>
                  </a:cubicBezTo>
                  <a:cubicBezTo>
                    <a:pt x="9" y="96"/>
                    <a:pt x="8" y="96"/>
                    <a:pt x="7" y="95"/>
                  </a:cubicBezTo>
                  <a:cubicBezTo>
                    <a:pt x="3" y="94"/>
                    <a:pt x="0" y="89"/>
                    <a:pt x="1" y="85"/>
                  </a:cubicBezTo>
                  <a:cubicBezTo>
                    <a:pt x="1" y="85"/>
                    <a:pt x="1" y="85"/>
                    <a:pt x="1" y="85"/>
                  </a:cubicBezTo>
                  <a:cubicBezTo>
                    <a:pt x="1" y="84"/>
                    <a:pt x="3" y="81"/>
                    <a:pt x="4" y="76"/>
                  </a:cubicBezTo>
                  <a:cubicBezTo>
                    <a:pt x="10" y="58"/>
                    <a:pt x="22" y="21"/>
                    <a:pt x="25" y="15"/>
                  </a:cubicBezTo>
                  <a:cubicBezTo>
                    <a:pt x="30" y="4"/>
                    <a:pt x="41" y="0"/>
                    <a:pt x="61" y="0"/>
                  </a:cubicBezTo>
                  <a:cubicBezTo>
                    <a:pt x="81" y="0"/>
                    <a:pt x="92" y="4"/>
                    <a:pt x="97" y="15"/>
                  </a:cubicBezTo>
                  <a:cubicBezTo>
                    <a:pt x="100" y="21"/>
                    <a:pt x="112" y="58"/>
                    <a:pt x="118" y="76"/>
                  </a:cubicBezTo>
                  <a:cubicBezTo>
                    <a:pt x="119" y="81"/>
                    <a:pt x="121" y="84"/>
                    <a:pt x="121" y="85"/>
                  </a:cubicBezTo>
                  <a:cubicBezTo>
                    <a:pt x="121" y="85"/>
                    <a:pt x="121" y="85"/>
                    <a:pt x="121" y="85"/>
                  </a:cubicBezTo>
                  <a:cubicBezTo>
                    <a:pt x="122" y="89"/>
                    <a:pt x="119" y="94"/>
                    <a:pt x="115" y="95"/>
                  </a:cubicBezTo>
                  <a:cubicBezTo>
                    <a:pt x="114" y="96"/>
                    <a:pt x="113" y="96"/>
                    <a:pt x="112" y="96"/>
                  </a:cubicBezTo>
                  <a:cubicBezTo>
                    <a:pt x="108" y="96"/>
                    <a:pt x="105" y="94"/>
                    <a:pt x="104" y="91"/>
                  </a:cubicBezTo>
                  <a:cubicBezTo>
                    <a:pt x="87" y="54"/>
                    <a:pt x="87" y="54"/>
                    <a:pt x="87" y="54"/>
                  </a:cubicBezTo>
                  <a:cubicBezTo>
                    <a:pt x="88" y="103"/>
                    <a:pt x="90" y="179"/>
                    <a:pt x="90" y="182"/>
                  </a:cubicBezTo>
                  <a:cubicBezTo>
                    <a:pt x="90" y="182"/>
                    <a:pt x="90" y="182"/>
                    <a:pt x="90" y="182"/>
                  </a:cubicBezTo>
                  <a:cubicBezTo>
                    <a:pt x="90" y="188"/>
                    <a:pt x="85" y="192"/>
                    <a:pt x="79" y="192"/>
                  </a:cubicBezTo>
                  <a:cubicBezTo>
                    <a:pt x="79" y="192"/>
                    <a:pt x="79" y="192"/>
                    <a:pt x="79" y="192"/>
                  </a:cubicBezTo>
                  <a:close/>
                  <a:moveTo>
                    <a:pt x="61" y="98"/>
                  </a:moveTo>
                  <a:cubicBezTo>
                    <a:pt x="62" y="98"/>
                    <a:pt x="63" y="99"/>
                    <a:pt x="63" y="100"/>
                  </a:cubicBezTo>
                  <a:cubicBezTo>
                    <a:pt x="73" y="182"/>
                    <a:pt x="73" y="182"/>
                    <a:pt x="73" y="182"/>
                  </a:cubicBezTo>
                  <a:cubicBezTo>
                    <a:pt x="73" y="185"/>
                    <a:pt x="76" y="187"/>
                    <a:pt x="79" y="187"/>
                  </a:cubicBezTo>
                  <a:cubicBezTo>
                    <a:pt x="79" y="189"/>
                    <a:pt x="79" y="189"/>
                    <a:pt x="79" y="189"/>
                  </a:cubicBezTo>
                  <a:cubicBezTo>
                    <a:pt x="79" y="187"/>
                    <a:pt x="79" y="187"/>
                    <a:pt x="79" y="187"/>
                  </a:cubicBezTo>
                  <a:cubicBezTo>
                    <a:pt x="83" y="187"/>
                    <a:pt x="85" y="185"/>
                    <a:pt x="86" y="182"/>
                  </a:cubicBezTo>
                  <a:cubicBezTo>
                    <a:pt x="86" y="182"/>
                    <a:pt x="86" y="182"/>
                    <a:pt x="86" y="182"/>
                  </a:cubicBezTo>
                  <a:cubicBezTo>
                    <a:pt x="86" y="181"/>
                    <a:pt x="86" y="179"/>
                    <a:pt x="85" y="176"/>
                  </a:cubicBezTo>
                  <a:cubicBezTo>
                    <a:pt x="85" y="172"/>
                    <a:pt x="85" y="167"/>
                    <a:pt x="85" y="160"/>
                  </a:cubicBezTo>
                  <a:cubicBezTo>
                    <a:pt x="85" y="147"/>
                    <a:pt x="84" y="130"/>
                    <a:pt x="84" y="112"/>
                  </a:cubicBezTo>
                  <a:cubicBezTo>
                    <a:pt x="83" y="77"/>
                    <a:pt x="82" y="43"/>
                    <a:pt x="82" y="43"/>
                  </a:cubicBezTo>
                  <a:cubicBezTo>
                    <a:pt x="82" y="41"/>
                    <a:pt x="83" y="41"/>
                    <a:pt x="84" y="40"/>
                  </a:cubicBezTo>
                  <a:cubicBezTo>
                    <a:pt x="85" y="40"/>
                    <a:pt x="86" y="41"/>
                    <a:pt x="87" y="42"/>
                  </a:cubicBezTo>
                  <a:cubicBezTo>
                    <a:pt x="108" y="89"/>
                    <a:pt x="108" y="89"/>
                    <a:pt x="108" y="89"/>
                  </a:cubicBezTo>
                  <a:cubicBezTo>
                    <a:pt x="109" y="90"/>
                    <a:pt x="110" y="91"/>
                    <a:pt x="112" y="91"/>
                  </a:cubicBezTo>
                  <a:cubicBezTo>
                    <a:pt x="112" y="91"/>
                    <a:pt x="113" y="91"/>
                    <a:pt x="113" y="91"/>
                  </a:cubicBezTo>
                  <a:cubicBezTo>
                    <a:pt x="115" y="90"/>
                    <a:pt x="117" y="88"/>
                    <a:pt x="116" y="86"/>
                  </a:cubicBezTo>
                  <a:cubicBezTo>
                    <a:pt x="116" y="86"/>
                    <a:pt x="116" y="86"/>
                    <a:pt x="116" y="86"/>
                  </a:cubicBezTo>
                  <a:cubicBezTo>
                    <a:pt x="116" y="86"/>
                    <a:pt x="116" y="85"/>
                    <a:pt x="116" y="84"/>
                  </a:cubicBezTo>
                  <a:cubicBezTo>
                    <a:pt x="115" y="82"/>
                    <a:pt x="114" y="80"/>
                    <a:pt x="114" y="78"/>
                  </a:cubicBezTo>
                  <a:cubicBezTo>
                    <a:pt x="108" y="61"/>
                    <a:pt x="96" y="23"/>
                    <a:pt x="93" y="17"/>
                  </a:cubicBezTo>
                  <a:cubicBezTo>
                    <a:pt x="90" y="11"/>
                    <a:pt x="84" y="5"/>
                    <a:pt x="61" y="5"/>
                  </a:cubicBezTo>
                  <a:cubicBezTo>
                    <a:pt x="38" y="5"/>
                    <a:pt x="32" y="11"/>
                    <a:pt x="29" y="17"/>
                  </a:cubicBezTo>
                  <a:cubicBezTo>
                    <a:pt x="26" y="23"/>
                    <a:pt x="14" y="61"/>
                    <a:pt x="8" y="78"/>
                  </a:cubicBezTo>
                  <a:cubicBezTo>
                    <a:pt x="8" y="80"/>
                    <a:pt x="7" y="82"/>
                    <a:pt x="6" y="84"/>
                  </a:cubicBezTo>
                  <a:cubicBezTo>
                    <a:pt x="6" y="85"/>
                    <a:pt x="6" y="86"/>
                    <a:pt x="6" y="86"/>
                  </a:cubicBezTo>
                  <a:cubicBezTo>
                    <a:pt x="6" y="86"/>
                    <a:pt x="6" y="86"/>
                    <a:pt x="6" y="86"/>
                  </a:cubicBezTo>
                  <a:cubicBezTo>
                    <a:pt x="5" y="88"/>
                    <a:pt x="6" y="90"/>
                    <a:pt x="9" y="91"/>
                  </a:cubicBezTo>
                  <a:cubicBezTo>
                    <a:pt x="9" y="91"/>
                    <a:pt x="10" y="91"/>
                    <a:pt x="10" y="91"/>
                  </a:cubicBezTo>
                  <a:cubicBezTo>
                    <a:pt x="12" y="91"/>
                    <a:pt x="13" y="90"/>
                    <a:pt x="14" y="89"/>
                  </a:cubicBezTo>
                  <a:cubicBezTo>
                    <a:pt x="35" y="42"/>
                    <a:pt x="35" y="42"/>
                    <a:pt x="35" y="42"/>
                  </a:cubicBezTo>
                  <a:cubicBezTo>
                    <a:pt x="36" y="41"/>
                    <a:pt x="37" y="40"/>
                    <a:pt x="38" y="40"/>
                  </a:cubicBezTo>
                  <a:cubicBezTo>
                    <a:pt x="39" y="41"/>
                    <a:pt x="40" y="41"/>
                    <a:pt x="40" y="43"/>
                  </a:cubicBezTo>
                  <a:cubicBezTo>
                    <a:pt x="40" y="43"/>
                    <a:pt x="39" y="78"/>
                    <a:pt x="38" y="112"/>
                  </a:cubicBezTo>
                  <a:cubicBezTo>
                    <a:pt x="38" y="130"/>
                    <a:pt x="37" y="147"/>
                    <a:pt x="37" y="160"/>
                  </a:cubicBezTo>
                  <a:cubicBezTo>
                    <a:pt x="37" y="167"/>
                    <a:pt x="37" y="172"/>
                    <a:pt x="36" y="176"/>
                  </a:cubicBezTo>
                  <a:cubicBezTo>
                    <a:pt x="36" y="178"/>
                    <a:pt x="36" y="180"/>
                    <a:pt x="36" y="181"/>
                  </a:cubicBezTo>
                  <a:cubicBezTo>
                    <a:pt x="36" y="181"/>
                    <a:pt x="36" y="182"/>
                    <a:pt x="36" y="182"/>
                  </a:cubicBezTo>
                  <a:cubicBezTo>
                    <a:pt x="36" y="185"/>
                    <a:pt x="39" y="187"/>
                    <a:pt x="43" y="187"/>
                  </a:cubicBezTo>
                  <a:cubicBezTo>
                    <a:pt x="46" y="187"/>
                    <a:pt x="49" y="185"/>
                    <a:pt x="49" y="182"/>
                  </a:cubicBezTo>
                  <a:cubicBezTo>
                    <a:pt x="59" y="100"/>
                    <a:pt x="59" y="100"/>
                    <a:pt x="59" y="100"/>
                  </a:cubicBezTo>
                  <a:cubicBezTo>
                    <a:pt x="59" y="99"/>
                    <a:pt x="60" y="98"/>
                    <a:pt x="61" y="98"/>
                  </a:cubicBezTo>
                  <a:close/>
                </a:path>
              </a:pathLst>
            </a:custGeom>
            <a:solidFill>
              <a:schemeClr val="tx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3200"/>
            </a:p>
          </p:txBody>
        </p:sp>
      </p:grpSp>
      <p:sp>
        <p:nvSpPr>
          <p:cNvPr id="89" name="Rectangle 88"/>
          <p:cNvSpPr/>
          <p:nvPr/>
        </p:nvSpPr>
        <p:spPr>
          <a:xfrm>
            <a:off x="457201" y="3795046"/>
            <a:ext cx="2249442" cy="911019"/>
          </a:xfrm>
          <a:prstGeom prst="rect">
            <a:avLst/>
          </a:prstGeom>
        </p:spPr>
        <p:txBody>
          <a:bodyPr wrap="square">
            <a:spAutoFit/>
          </a:bodyPr>
          <a:lstStyle/>
          <a:p>
            <a:pPr>
              <a:lnSpc>
                <a:spcPct val="95000"/>
              </a:lnSpc>
            </a:pPr>
            <a:r>
              <a:rPr lang="en-US" sz="1400" dirty="0" err="1"/>
              <a:t>Prendre</a:t>
            </a:r>
            <a:r>
              <a:rPr lang="en-US" sz="1400" dirty="0"/>
              <a:t>  les </a:t>
            </a:r>
            <a:r>
              <a:rPr lang="fr-FR" sz="1400" dirty="0"/>
              <a:t>médicaments du dispensaire avec l'ordonnance médical </a:t>
            </a:r>
          </a:p>
          <a:p>
            <a:pPr>
              <a:lnSpc>
                <a:spcPct val="95000"/>
              </a:lnSpc>
            </a:pPr>
            <a:r>
              <a:rPr lang="fr-FR" sz="1400" dirty="0"/>
              <a:t>2 minutes </a:t>
            </a:r>
            <a:endParaRPr lang="en-US" sz="1400" dirty="0"/>
          </a:p>
        </p:txBody>
      </p:sp>
      <p:sp>
        <p:nvSpPr>
          <p:cNvPr id="72" name="Title 1"/>
          <p:cNvSpPr txBox="1">
            <a:spLocks/>
          </p:cNvSpPr>
          <p:nvPr/>
        </p:nvSpPr>
        <p:spPr>
          <a:xfrm>
            <a:off x="7533640" y="-151573"/>
            <a:ext cx="42316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dirty="0"/>
              <a:t>La réalité </a:t>
            </a:r>
            <a:endParaRPr lang="en-US" dirty="0"/>
          </a:p>
        </p:txBody>
      </p:sp>
      <p:sp>
        <p:nvSpPr>
          <p:cNvPr id="74" name="Rectangle 73"/>
          <p:cNvSpPr/>
          <p:nvPr/>
        </p:nvSpPr>
        <p:spPr>
          <a:xfrm>
            <a:off x="3782055" y="100484"/>
            <a:ext cx="3390390" cy="560153"/>
          </a:xfrm>
          <a:prstGeom prst="rect">
            <a:avLst/>
          </a:prstGeom>
        </p:spPr>
        <p:txBody>
          <a:bodyPr wrap="square">
            <a:spAutoFit/>
          </a:bodyPr>
          <a:lstStyle/>
          <a:p>
            <a:pPr algn="ctr">
              <a:lnSpc>
                <a:spcPct val="95000"/>
              </a:lnSpc>
            </a:pPr>
            <a:r>
              <a:rPr lang="fr-FR" sz="3200" dirty="0"/>
              <a:t>le but de l’</a:t>
            </a:r>
            <a:r>
              <a:rPr lang="fr-FR" sz="3200" dirty="0" err="1"/>
              <a:t>etude</a:t>
            </a:r>
            <a:endParaRPr lang="en-US" sz="3200" dirty="0"/>
          </a:p>
        </p:txBody>
      </p:sp>
      <p:cxnSp>
        <p:nvCxnSpPr>
          <p:cNvPr id="7" name="Connecteur droit 6"/>
          <p:cNvCxnSpPr/>
          <p:nvPr/>
        </p:nvCxnSpPr>
        <p:spPr>
          <a:xfrm flipH="1">
            <a:off x="5660020" y="584897"/>
            <a:ext cx="42403" cy="5077084"/>
          </a:xfrm>
          <a:prstGeom prst="line">
            <a:avLst/>
          </a:prstGeom>
        </p:spPr>
        <p:style>
          <a:lnRef idx="1">
            <a:schemeClr val="accent1"/>
          </a:lnRef>
          <a:fillRef idx="0">
            <a:schemeClr val="accent1"/>
          </a:fillRef>
          <a:effectRef idx="0">
            <a:schemeClr val="accent1"/>
          </a:effectRef>
          <a:fontRef idx="minor">
            <a:schemeClr val="tx1"/>
          </a:fontRef>
        </p:style>
      </p:cxnSp>
      <p:sp>
        <p:nvSpPr>
          <p:cNvPr id="75" name="Rectangle 74"/>
          <p:cNvSpPr/>
          <p:nvPr/>
        </p:nvSpPr>
        <p:spPr>
          <a:xfrm>
            <a:off x="3815466" y="5082690"/>
            <a:ext cx="2925852" cy="306815"/>
          </a:xfrm>
          <a:prstGeom prst="rect">
            <a:avLst/>
          </a:prstGeom>
        </p:spPr>
        <p:txBody>
          <a:bodyPr wrap="square">
            <a:spAutoFit/>
          </a:bodyPr>
          <a:lstStyle/>
          <a:p>
            <a:pPr>
              <a:lnSpc>
                <a:spcPct val="95000"/>
              </a:lnSpc>
            </a:pPr>
            <a:r>
              <a:rPr lang="fr-FR" sz="1467" dirty="0"/>
              <a:t>Temps total = 7 min </a:t>
            </a:r>
            <a:endParaRPr lang="en-US" sz="1467" dirty="0"/>
          </a:p>
        </p:txBody>
      </p:sp>
      <p:sp>
        <p:nvSpPr>
          <p:cNvPr id="76" name="Rectangle 75"/>
          <p:cNvSpPr/>
          <p:nvPr/>
        </p:nvSpPr>
        <p:spPr>
          <a:xfrm>
            <a:off x="579879" y="1020207"/>
            <a:ext cx="3077598" cy="532582"/>
          </a:xfrm>
          <a:prstGeom prst="rect">
            <a:avLst/>
          </a:prstGeom>
        </p:spPr>
        <p:txBody>
          <a:bodyPr wrap="square">
            <a:spAutoFit/>
          </a:bodyPr>
          <a:lstStyle/>
          <a:p>
            <a:pPr>
              <a:lnSpc>
                <a:spcPct val="95000"/>
              </a:lnSpc>
            </a:pPr>
            <a:r>
              <a:rPr lang="fr-FR" sz="1467" dirty="0"/>
              <a:t> </a:t>
            </a:r>
            <a:endParaRPr lang="en-US" sz="1467" dirty="0"/>
          </a:p>
          <a:p>
            <a:pPr>
              <a:lnSpc>
                <a:spcPct val="95000"/>
              </a:lnSpc>
            </a:pPr>
            <a:r>
              <a:rPr lang="fr-FR" sz="1467" dirty="0"/>
              <a:t>Consultation :</a:t>
            </a:r>
            <a:r>
              <a:rPr lang="en-US" sz="1467" dirty="0" err="1"/>
              <a:t>Moyenne</a:t>
            </a:r>
            <a:r>
              <a:rPr lang="en-US" sz="1467" dirty="0"/>
              <a:t> 5 </a:t>
            </a:r>
            <a:r>
              <a:rPr lang="fr-FR" sz="1467" dirty="0"/>
              <a:t>minutes </a:t>
            </a:r>
            <a:endParaRPr lang="en-US" sz="1467" dirty="0"/>
          </a:p>
        </p:txBody>
      </p:sp>
      <p:sp>
        <p:nvSpPr>
          <p:cNvPr id="80" name="Rectangle 79"/>
          <p:cNvSpPr/>
          <p:nvPr/>
        </p:nvSpPr>
        <p:spPr>
          <a:xfrm>
            <a:off x="9190014" y="2806717"/>
            <a:ext cx="3077598" cy="532582"/>
          </a:xfrm>
          <a:prstGeom prst="rect">
            <a:avLst/>
          </a:prstGeom>
        </p:spPr>
        <p:txBody>
          <a:bodyPr wrap="square">
            <a:spAutoFit/>
          </a:bodyPr>
          <a:lstStyle/>
          <a:p>
            <a:pPr>
              <a:lnSpc>
                <a:spcPct val="95000"/>
              </a:lnSpc>
            </a:pPr>
            <a:r>
              <a:rPr lang="fr-FR" sz="1467" dirty="0"/>
              <a:t> </a:t>
            </a:r>
            <a:endParaRPr lang="en-US" sz="1467" dirty="0"/>
          </a:p>
          <a:p>
            <a:pPr>
              <a:lnSpc>
                <a:spcPct val="95000"/>
              </a:lnSpc>
            </a:pPr>
            <a:r>
              <a:rPr lang="fr-FR" sz="1467" dirty="0"/>
              <a:t>Consultation :</a:t>
            </a:r>
            <a:r>
              <a:rPr lang="en-US" sz="1467" dirty="0" err="1"/>
              <a:t>Moyenne</a:t>
            </a:r>
            <a:r>
              <a:rPr lang="en-US" sz="1467" dirty="0"/>
              <a:t> 5 </a:t>
            </a:r>
            <a:r>
              <a:rPr lang="fr-FR" sz="1467" dirty="0"/>
              <a:t>minutes </a:t>
            </a:r>
            <a:endParaRPr lang="en-US" sz="1467" dirty="0"/>
          </a:p>
        </p:txBody>
      </p:sp>
      <p:sp>
        <p:nvSpPr>
          <p:cNvPr id="81" name="Rectangle 80"/>
          <p:cNvSpPr/>
          <p:nvPr/>
        </p:nvSpPr>
        <p:spPr>
          <a:xfrm>
            <a:off x="5568035" y="5045022"/>
            <a:ext cx="2925852" cy="521297"/>
          </a:xfrm>
          <a:prstGeom prst="rect">
            <a:avLst/>
          </a:prstGeom>
        </p:spPr>
        <p:txBody>
          <a:bodyPr wrap="square">
            <a:spAutoFit/>
          </a:bodyPr>
          <a:lstStyle/>
          <a:p>
            <a:pPr>
              <a:lnSpc>
                <a:spcPct val="95000"/>
              </a:lnSpc>
            </a:pPr>
            <a:r>
              <a:rPr lang="fr-FR" sz="1467" dirty="0"/>
              <a:t>Temps total = 1 h 2 min</a:t>
            </a:r>
          </a:p>
          <a:p>
            <a:pPr>
              <a:lnSpc>
                <a:spcPct val="95000"/>
              </a:lnSpc>
            </a:pPr>
            <a:r>
              <a:rPr lang="fr-FR" sz="1467" dirty="0"/>
              <a:t>Temps perdus = 55 minutes </a:t>
            </a:r>
            <a:endParaRPr lang="en-US" sz="1467" dirty="0"/>
          </a:p>
        </p:txBody>
      </p:sp>
      <p:cxnSp>
        <p:nvCxnSpPr>
          <p:cNvPr id="11" name="Connecteur droit avec flèche 10"/>
          <p:cNvCxnSpPr/>
          <p:nvPr/>
        </p:nvCxnSpPr>
        <p:spPr>
          <a:xfrm>
            <a:off x="72612" y="6256677"/>
            <a:ext cx="3932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Connecteur droit avec flèche 81"/>
          <p:cNvCxnSpPr/>
          <p:nvPr/>
        </p:nvCxnSpPr>
        <p:spPr>
          <a:xfrm>
            <a:off x="7172445" y="5931657"/>
            <a:ext cx="3932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Connecteur droit avec flèche 82"/>
          <p:cNvCxnSpPr/>
          <p:nvPr/>
        </p:nvCxnSpPr>
        <p:spPr>
          <a:xfrm>
            <a:off x="63946" y="5931657"/>
            <a:ext cx="3932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83"/>
          <p:cNvSpPr/>
          <p:nvPr/>
        </p:nvSpPr>
        <p:spPr>
          <a:xfrm>
            <a:off x="465867" y="5727870"/>
            <a:ext cx="7318149" cy="306815"/>
          </a:xfrm>
          <a:prstGeom prst="rect">
            <a:avLst/>
          </a:prstGeom>
        </p:spPr>
        <p:txBody>
          <a:bodyPr wrap="square">
            <a:spAutoFit/>
          </a:bodyPr>
          <a:lstStyle/>
          <a:p>
            <a:pPr>
              <a:lnSpc>
                <a:spcPct val="95000"/>
              </a:lnSpc>
            </a:pPr>
            <a:r>
              <a:rPr lang="en-US" sz="1467" dirty="0">
                <a:solidFill>
                  <a:srgbClr val="FF0000"/>
                </a:solidFill>
              </a:rPr>
              <a:t>+ </a:t>
            </a:r>
            <a:r>
              <a:rPr lang="en-US" sz="1467" b="1" u="sng" dirty="0">
                <a:solidFill>
                  <a:srgbClr val="FF0000"/>
                </a:solidFill>
              </a:rPr>
              <a:t>+ </a:t>
            </a:r>
            <a:r>
              <a:rPr lang="en-US" sz="1467" b="1" u="sng" dirty="0" err="1">
                <a:solidFill>
                  <a:srgbClr val="FF0000"/>
                </a:solidFill>
              </a:rPr>
              <a:t>Risque</a:t>
            </a:r>
            <a:r>
              <a:rPr lang="en-US" sz="1467" b="1" u="sng" dirty="0">
                <a:solidFill>
                  <a:srgbClr val="FF0000"/>
                </a:solidFill>
              </a:rPr>
              <a:t> de </a:t>
            </a:r>
            <a:r>
              <a:rPr lang="fr-FR" sz="1467" b="1" u="sng" dirty="0">
                <a:solidFill>
                  <a:srgbClr val="FF0000"/>
                </a:solidFill>
              </a:rPr>
              <a:t>contamination </a:t>
            </a:r>
            <a:r>
              <a:rPr lang="fr-FR" sz="1467" dirty="0">
                <a:solidFill>
                  <a:srgbClr val="FF0000"/>
                </a:solidFill>
              </a:rPr>
              <a:t>a cause </a:t>
            </a:r>
            <a:r>
              <a:rPr lang="fr-FR" sz="1467" b="1" u="sng" dirty="0">
                <a:solidFill>
                  <a:srgbClr val="FF0000"/>
                </a:solidFill>
              </a:rPr>
              <a:t>de l'encombrement </a:t>
            </a:r>
            <a:r>
              <a:rPr lang="fr-FR" sz="1467" dirty="0">
                <a:solidFill>
                  <a:srgbClr val="FF0000"/>
                </a:solidFill>
              </a:rPr>
              <a:t>( en queue et salle d'attente ).</a:t>
            </a:r>
            <a:endParaRPr lang="en-US" sz="1467" dirty="0">
              <a:solidFill>
                <a:srgbClr val="FF0000"/>
              </a:solidFill>
            </a:endParaRPr>
          </a:p>
        </p:txBody>
      </p:sp>
      <p:sp>
        <p:nvSpPr>
          <p:cNvPr id="85" name="Rectangle 84"/>
          <p:cNvSpPr/>
          <p:nvPr/>
        </p:nvSpPr>
        <p:spPr>
          <a:xfrm>
            <a:off x="465867" y="6059513"/>
            <a:ext cx="4931591" cy="306815"/>
          </a:xfrm>
          <a:prstGeom prst="rect">
            <a:avLst/>
          </a:prstGeom>
        </p:spPr>
        <p:txBody>
          <a:bodyPr wrap="square">
            <a:spAutoFit/>
          </a:bodyPr>
          <a:lstStyle/>
          <a:p>
            <a:pPr>
              <a:lnSpc>
                <a:spcPct val="95000"/>
              </a:lnSpc>
            </a:pPr>
            <a:r>
              <a:rPr lang="fr-FR" sz="1467" dirty="0">
                <a:solidFill>
                  <a:srgbClr val="FF0000"/>
                </a:solidFill>
              </a:rPr>
              <a:t>Temps perdus  + presque 10 fois que le temps estimé </a:t>
            </a:r>
            <a:endParaRPr lang="en-US" sz="1467" dirty="0">
              <a:solidFill>
                <a:srgbClr val="FF0000"/>
              </a:solidFill>
            </a:endParaRPr>
          </a:p>
        </p:txBody>
      </p:sp>
      <p:sp>
        <p:nvSpPr>
          <p:cNvPr id="92" name="Rectangle 91"/>
          <p:cNvSpPr/>
          <p:nvPr/>
        </p:nvSpPr>
        <p:spPr>
          <a:xfrm>
            <a:off x="7602827" y="5748683"/>
            <a:ext cx="4931591" cy="306815"/>
          </a:xfrm>
          <a:prstGeom prst="rect">
            <a:avLst/>
          </a:prstGeom>
        </p:spPr>
        <p:txBody>
          <a:bodyPr wrap="square">
            <a:spAutoFit/>
          </a:bodyPr>
          <a:lstStyle/>
          <a:p>
            <a:pPr>
              <a:lnSpc>
                <a:spcPct val="95000"/>
              </a:lnSpc>
            </a:pPr>
            <a:r>
              <a:rPr lang="fr-FR" sz="1467" dirty="0">
                <a:solidFill>
                  <a:srgbClr val="FF0000"/>
                </a:solidFill>
              </a:rPr>
              <a:t>Les salles d'attente sont toujours  occupé  : - - confort </a:t>
            </a:r>
            <a:endParaRPr lang="en-US" sz="1467" dirty="0">
              <a:solidFill>
                <a:srgbClr val="FF0000"/>
              </a:solidFill>
            </a:endParaRPr>
          </a:p>
        </p:txBody>
      </p:sp>
      <p:cxnSp>
        <p:nvCxnSpPr>
          <p:cNvPr id="93" name="Connecteur droit avec flèche 92"/>
          <p:cNvCxnSpPr/>
          <p:nvPr/>
        </p:nvCxnSpPr>
        <p:spPr>
          <a:xfrm>
            <a:off x="72612" y="6654830"/>
            <a:ext cx="39325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4" name="Rectangle 93"/>
          <p:cNvSpPr/>
          <p:nvPr/>
        </p:nvSpPr>
        <p:spPr>
          <a:xfrm>
            <a:off x="434727" y="6388457"/>
            <a:ext cx="11592045" cy="521297"/>
          </a:xfrm>
          <a:prstGeom prst="rect">
            <a:avLst/>
          </a:prstGeom>
        </p:spPr>
        <p:txBody>
          <a:bodyPr wrap="square">
            <a:spAutoFit/>
          </a:bodyPr>
          <a:lstStyle/>
          <a:p>
            <a:pPr>
              <a:lnSpc>
                <a:spcPct val="95000"/>
              </a:lnSpc>
            </a:pPr>
            <a:r>
              <a:rPr lang="fr-FR" sz="1467" dirty="0">
                <a:solidFill>
                  <a:srgbClr val="FF0000"/>
                </a:solidFill>
              </a:rPr>
              <a:t>Il faut mieux investir des équipements  médicales  qui sont toujours en manque au lieux un grand nombre de chaises  et une spacieuse salle d'attente  juste avec une bonne solution</a:t>
            </a:r>
            <a:endParaRPr lang="en-US" sz="1467" dirty="0">
              <a:solidFill>
                <a:srgbClr val="FF0000"/>
              </a:solidFill>
            </a:endParaRPr>
          </a:p>
        </p:txBody>
      </p:sp>
    </p:spTree>
    <p:extLst>
      <p:ext uri="{BB962C8B-B14F-4D97-AF65-F5344CB8AC3E}">
        <p14:creationId xmlns:p14="http://schemas.microsoft.com/office/powerpoint/2010/main" val="1677564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1" name="Title 540"/>
          <p:cNvSpPr>
            <a:spLocks noGrp="1"/>
          </p:cNvSpPr>
          <p:nvPr>
            <p:ph type="title"/>
          </p:nvPr>
        </p:nvSpPr>
        <p:spPr>
          <a:xfrm>
            <a:off x="199952" y="-9389"/>
            <a:ext cx="10515600" cy="844768"/>
          </a:xfrm>
        </p:spPr>
        <p:txBody>
          <a:bodyPr/>
          <a:lstStyle/>
          <a:p>
            <a:pPr algn="ctr"/>
            <a:r>
              <a:rPr lang="fr-FR" dirty="0"/>
              <a:t>Étude</a:t>
            </a:r>
            <a:r>
              <a:rPr lang="en-US" dirty="0"/>
              <a:t> de </a:t>
            </a:r>
            <a:r>
              <a:rPr lang="fr-FR" dirty="0"/>
              <a:t>l'existant </a:t>
            </a:r>
            <a:endParaRPr lang="en-US" dirty="0"/>
          </a:p>
        </p:txBody>
      </p:sp>
      <p:pic>
        <p:nvPicPr>
          <p:cNvPr id="3" name="Image 2">
            <a:extLst>
              <a:ext uri="{FF2B5EF4-FFF2-40B4-BE49-F238E27FC236}">
                <a16:creationId xmlns:a16="http://schemas.microsoft.com/office/drawing/2014/main" id="{6D15ADEE-D19C-4119-9A7B-C627A6439538}"/>
              </a:ext>
            </a:extLst>
          </p:cNvPr>
          <p:cNvPicPr>
            <a:picLocks noChangeAspect="1"/>
          </p:cNvPicPr>
          <p:nvPr/>
        </p:nvPicPr>
        <p:blipFill>
          <a:blip r:embed="rId2"/>
          <a:stretch>
            <a:fillRect/>
          </a:stretch>
        </p:blipFill>
        <p:spPr>
          <a:xfrm>
            <a:off x="7811911" y="1170996"/>
            <a:ext cx="3194753" cy="1829494"/>
          </a:xfrm>
          <a:prstGeom prst="rect">
            <a:avLst/>
          </a:prstGeom>
        </p:spPr>
      </p:pic>
      <p:sp>
        <p:nvSpPr>
          <p:cNvPr id="44" name="Title 540">
            <a:extLst>
              <a:ext uri="{FF2B5EF4-FFF2-40B4-BE49-F238E27FC236}">
                <a16:creationId xmlns:a16="http://schemas.microsoft.com/office/drawing/2014/main" id="{23859BB0-AC48-43BE-936A-69D7EECD1E84}"/>
              </a:ext>
            </a:extLst>
          </p:cNvPr>
          <p:cNvSpPr txBox="1">
            <a:spLocks/>
          </p:cNvSpPr>
          <p:nvPr/>
        </p:nvSpPr>
        <p:spPr>
          <a:xfrm>
            <a:off x="8453965" y="728417"/>
            <a:ext cx="2170291" cy="5492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fr-FR" sz="2800" dirty="0">
                <a:solidFill>
                  <a:schemeClr val="accent1">
                    <a:lumMod val="60000"/>
                    <a:lumOff val="40000"/>
                  </a:schemeClr>
                </a:solidFill>
                <a:latin typeface="+mn-lt"/>
              </a:rPr>
              <a:t>Le logiciel</a:t>
            </a:r>
            <a:endParaRPr lang="en-US" sz="2800" dirty="0">
              <a:solidFill>
                <a:schemeClr val="accent1">
                  <a:lumMod val="60000"/>
                  <a:lumOff val="40000"/>
                </a:schemeClr>
              </a:solidFill>
              <a:latin typeface="+mn-lt"/>
            </a:endParaRPr>
          </a:p>
        </p:txBody>
      </p:sp>
      <p:sp>
        <p:nvSpPr>
          <p:cNvPr id="46" name="TextBox 6">
            <a:extLst>
              <a:ext uri="{FF2B5EF4-FFF2-40B4-BE49-F238E27FC236}">
                <a16:creationId xmlns:a16="http://schemas.microsoft.com/office/drawing/2014/main" id="{78F08901-7C1D-4190-8C52-2D25FECC1B3E}"/>
              </a:ext>
            </a:extLst>
          </p:cNvPr>
          <p:cNvSpPr txBox="1"/>
          <p:nvPr/>
        </p:nvSpPr>
        <p:spPr>
          <a:xfrm>
            <a:off x="321307" y="1442928"/>
            <a:ext cx="6096000" cy="1231106"/>
          </a:xfrm>
          <a:prstGeom prst="rect">
            <a:avLst/>
          </a:prstGeom>
        </p:spPr>
        <p:txBody>
          <a:bodyPr wrap="square" lIns="0" tIns="0" rIns="0" bIns="0" rtlCol="0" anchor="t">
            <a:spAutoFit/>
          </a:bodyPr>
          <a:lstStyle/>
          <a:p>
            <a:pPr marL="285750" indent="-285750">
              <a:buFont typeface="Arial" panose="020B0604020202020204" pitchFamily="34" charset="0"/>
              <a:buChar char="•"/>
            </a:pPr>
            <a:r>
              <a:rPr lang="en-US" sz="1600" dirty="0">
                <a:solidFill>
                  <a:srgbClr val="000000"/>
                </a:solidFill>
                <a:latin typeface="Times New Roman" panose="02020603050405020304" pitchFamily="18" charset="0"/>
                <a:cs typeface="Times New Roman" panose="02020603050405020304" pitchFamily="18" charset="0"/>
              </a:rPr>
              <a:t>Le </a:t>
            </a:r>
            <a:r>
              <a:rPr lang="en-US" sz="1600" dirty="0" err="1">
                <a:solidFill>
                  <a:srgbClr val="000000"/>
                </a:solidFill>
                <a:latin typeface="Times New Roman" panose="02020603050405020304" pitchFamily="18" charset="0"/>
                <a:cs typeface="Times New Roman" panose="02020603050405020304" pitchFamily="18" charset="0"/>
              </a:rPr>
              <a:t>déploiement</a:t>
            </a:r>
            <a:r>
              <a:rPr lang="en-US" sz="1600" dirty="0">
                <a:solidFill>
                  <a:srgbClr val="000000"/>
                </a:solidFill>
                <a:latin typeface="Times New Roman" panose="02020603050405020304" pitchFamily="18" charset="0"/>
                <a:cs typeface="Times New Roman" panose="02020603050405020304" pitchFamily="18" charset="0"/>
              </a:rPr>
              <a:t> du Dossier Medical </a:t>
            </a:r>
            <a:r>
              <a:rPr lang="en-US" sz="1600" dirty="0" err="1">
                <a:solidFill>
                  <a:srgbClr val="000000"/>
                </a:solidFill>
                <a:latin typeface="Times New Roman" panose="02020603050405020304" pitchFamily="18" charset="0"/>
                <a:cs typeface="Times New Roman" panose="02020603050405020304" pitchFamily="18" charset="0"/>
              </a:rPr>
              <a:t>Informatisé</a:t>
            </a:r>
            <a:r>
              <a:rPr lang="en-US" sz="1600" dirty="0">
                <a:solidFill>
                  <a:srgbClr val="000000"/>
                </a:solidFill>
                <a:latin typeface="Times New Roman" panose="02020603050405020304" pitchFamily="18" charset="0"/>
                <a:cs typeface="Times New Roman" panose="02020603050405020304" pitchFamily="18" charset="0"/>
              </a:rPr>
              <a:t> (DMI)</a:t>
            </a:r>
          </a:p>
          <a:p>
            <a:pPr marL="285750" indent="-285750">
              <a:buFont typeface="Arial" panose="020B0604020202020204" pitchFamily="34" charset="0"/>
              <a:buChar char="•"/>
            </a:pPr>
            <a:r>
              <a:rPr lang="en-US" sz="1600" dirty="0">
                <a:solidFill>
                  <a:srgbClr val="000000"/>
                </a:solidFill>
                <a:latin typeface="Times New Roman" panose="02020603050405020304" pitchFamily="18" charset="0"/>
                <a:cs typeface="Times New Roman" panose="02020603050405020304" pitchFamily="18" charset="0"/>
              </a:rPr>
              <a:t>La </a:t>
            </a:r>
            <a:r>
              <a:rPr lang="en-US" sz="1600" dirty="0" err="1">
                <a:solidFill>
                  <a:srgbClr val="000000"/>
                </a:solidFill>
                <a:latin typeface="Times New Roman" panose="02020603050405020304" pitchFamily="18" charset="0"/>
                <a:cs typeface="Times New Roman" panose="02020603050405020304" pitchFamily="18" charset="0"/>
              </a:rPr>
              <a:t>numérisation</a:t>
            </a:r>
            <a:r>
              <a:rPr lang="en-US" sz="1600" dirty="0">
                <a:solidFill>
                  <a:srgbClr val="000000"/>
                </a:solidFill>
                <a:latin typeface="Times New Roman" panose="02020603050405020304" pitchFamily="18" charset="0"/>
                <a:cs typeface="Times New Roman" panose="02020603050405020304" pitchFamily="18" charset="0"/>
              </a:rPr>
              <a:t> des </a:t>
            </a:r>
            <a:r>
              <a:rPr lang="en-US" sz="1600" dirty="0" err="1">
                <a:solidFill>
                  <a:srgbClr val="000000"/>
                </a:solidFill>
                <a:latin typeface="Times New Roman" panose="02020603050405020304" pitchFamily="18" charset="0"/>
                <a:cs typeface="Times New Roman" panose="02020603050405020304" pitchFamily="18" charset="0"/>
              </a:rPr>
              <a:t>Système</a:t>
            </a:r>
            <a:r>
              <a:rPr lang="en-US" sz="1600" dirty="0">
                <a:solidFill>
                  <a:srgbClr val="000000"/>
                </a:solidFill>
                <a:latin typeface="Times New Roman" panose="02020603050405020304" pitchFamily="18" charset="0"/>
                <a:cs typeface="Times New Roman" panose="02020603050405020304" pitchFamily="18" charset="0"/>
              </a:rPr>
              <a:t> </a:t>
            </a:r>
            <a:r>
              <a:rPr lang="en-US" sz="1600" dirty="0" err="1">
                <a:solidFill>
                  <a:srgbClr val="000000"/>
                </a:solidFill>
                <a:latin typeface="Times New Roman" panose="02020603050405020304" pitchFamily="18" charset="0"/>
                <a:cs typeface="Times New Roman" panose="02020603050405020304" pitchFamily="18" charset="0"/>
              </a:rPr>
              <a:t>d'Information</a:t>
            </a:r>
            <a:r>
              <a:rPr lang="en-US" sz="1600" dirty="0">
                <a:solidFill>
                  <a:srgbClr val="000000"/>
                </a:solidFill>
                <a:latin typeface="Times New Roman" panose="02020603050405020304" pitchFamily="18" charset="0"/>
                <a:cs typeface="Times New Roman" panose="02020603050405020304" pitchFamily="18" charset="0"/>
              </a:rPr>
              <a:t> de gestion et </a:t>
            </a:r>
            <a:r>
              <a:rPr lang="en-US" sz="1600" dirty="0" err="1">
                <a:solidFill>
                  <a:srgbClr val="000000"/>
                </a:solidFill>
                <a:latin typeface="Times New Roman" panose="02020603050405020304" pitchFamily="18" charset="0"/>
                <a:cs typeface="Times New Roman" panose="02020603050405020304" pitchFamily="18" charset="0"/>
              </a:rPr>
              <a:t>d'Administration</a:t>
            </a:r>
            <a:endParaRPr lang="en-US" sz="16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rgbClr val="000000"/>
                </a:solidFill>
                <a:latin typeface="Times New Roman" panose="02020603050405020304" pitchFamily="18" charset="0"/>
                <a:cs typeface="Times New Roman" panose="02020603050405020304" pitchFamily="18" charset="0"/>
              </a:rPr>
              <a:t>La </a:t>
            </a:r>
            <a:r>
              <a:rPr lang="en-US" sz="1600" dirty="0" err="1">
                <a:solidFill>
                  <a:srgbClr val="000000"/>
                </a:solidFill>
                <a:latin typeface="Times New Roman" panose="02020603050405020304" pitchFamily="18" charset="0"/>
                <a:cs typeface="Times New Roman" panose="02020603050405020304" pitchFamily="18" charset="0"/>
              </a:rPr>
              <a:t>numérisation</a:t>
            </a:r>
            <a:r>
              <a:rPr lang="en-US" sz="1600" dirty="0">
                <a:solidFill>
                  <a:srgbClr val="000000"/>
                </a:solidFill>
                <a:latin typeface="Times New Roman" panose="02020603050405020304" pitchFamily="18" charset="0"/>
                <a:cs typeface="Times New Roman" panose="02020603050405020304" pitchFamily="18" charset="0"/>
              </a:rPr>
              <a:t> de la </a:t>
            </a:r>
            <a:r>
              <a:rPr lang="en-US" sz="1600" dirty="0" err="1">
                <a:solidFill>
                  <a:srgbClr val="000000"/>
                </a:solidFill>
                <a:latin typeface="Times New Roman" panose="02020603050405020304" pitchFamily="18" charset="0"/>
                <a:cs typeface="Times New Roman" panose="02020603050405020304" pitchFamily="18" charset="0"/>
              </a:rPr>
              <a:t>Recette</a:t>
            </a:r>
            <a:r>
              <a:rPr lang="en-US" sz="1600" dirty="0">
                <a:solidFill>
                  <a:srgbClr val="000000"/>
                </a:solidFill>
                <a:latin typeface="Times New Roman" panose="02020603050405020304" pitchFamily="18" charset="0"/>
                <a:cs typeface="Times New Roman" panose="02020603050405020304" pitchFamily="18" charset="0"/>
              </a:rPr>
              <a:t> au sein des </a:t>
            </a:r>
            <a:r>
              <a:rPr lang="en-US" sz="1600" dirty="0" err="1">
                <a:solidFill>
                  <a:srgbClr val="000000"/>
                </a:solidFill>
                <a:latin typeface="Times New Roman" panose="02020603050405020304" pitchFamily="18" charset="0"/>
                <a:cs typeface="Times New Roman" panose="02020603050405020304" pitchFamily="18" charset="0"/>
              </a:rPr>
              <a:t>hôpitaux</a:t>
            </a:r>
            <a:r>
              <a:rPr lang="en-US" sz="1600" dirty="0">
                <a:solidFill>
                  <a:srgbClr val="000000"/>
                </a:solidFill>
                <a:latin typeface="Times New Roman" panose="02020603050405020304" pitchFamily="18" charset="0"/>
                <a:cs typeface="Times New Roman" panose="02020603050405020304" pitchFamily="18" charset="0"/>
              </a:rPr>
              <a:t> </a:t>
            </a:r>
            <a:r>
              <a:rPr lang="en-US" sz="1600" dirty="0" err="1">
                <a:solidFill>
                  <a:srgbClr val="000000"/>
                </a:solidFill>
                <a:latin typeface="Times New Roman" panose="02020603050405020304" pitchFamily="18" charset="0"/>
                <a:cs typeface="Times New Roman" panose="02020603050405020304" pitchFamily="18" charset="0"/>
              </a:rPr>
              <a:t>régionaux</a:t>
            </a:r>
            <a:endParaRPr lang="en-US" sz="1600" dirty="0">
              <a:solidFill>
                <a:srgbClr val="000000"/>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dirty="0">
                <a:solidFill>
                  <a:srgbClr val="000000"/>
                </a:solidFill>
                <a:latin typeface="Times New Roman" panose="02020603050405020304" pitchFamily="18" charset="0"/>
                <a:cs typeface="Times New Roman" panose="02020603050405020304" pitchFamily="18" charset="0"/>
              </a:rPr>
              <a:t>La </a:t>
            </a:r>
            <a:r>
              <a:rPr lang="en-US" sz="1600" dirty="0" err="1">
                <a:solidFill>
                  <a:srgbClr val="000000"/>
                </a:solidFill>
                <a:latin typeface="Times New Roman" panose="02020603050405020304" pitchFamily="18" charset="0"/>
                <a:cs typeface="Times New Roman" panose="02020603050405020304" pitchFamily="18" charset="0"/>
              </a:rPr>
              <a:t>sécurisation</a:t>
            </a:r>
            <a:r>
              <a:rPr lang="en-US" sz="1600" dirty="0">
                <a:solidFill>
                  <a:srgbClr val="000000"/>
                </a:solidFill>
                <a:latin typeface="Times New Roman" panose="02020603050405020304" pitchFamily="18" charset="0"/>
                <a:cs typeface="Times New Roman" panose="02020603050405020304" pitchFamily="18" charset="0"/>
              </a:rPr>
              <a:t> et le </a:t>
            </a:r>
            <a:r>
              <a:rPr lang="en-US" sz="1600" dirty="0" err="1">
                <a:solidFill>
                  <a:srgbClr val="000000"/>
                </a:solidFill>
                <a:latin typeface="Times New Roman" panose="02020603050405020304" pitchFamily="18" charset="0"/>
                <a:cs typeface="Times New Roman" panose="02020603050405020304" pitchFamily="18" charset="0"/>
              </a:rPr>
              <a:t>contrôle</a:t>
            </a:r>
            <a:r>
              <a:rPr lang="en-US" sz="1600" dirty="0">
                <a:solidFill>
                  <a:srgbClr val="000000"/>
                </a:solidFill>
                <a:latin typeface="Times New Roman" panose="02020603050405020304" pitchFamily="18" charset="0"/>
                <a:cs typeface="Times New Roman" panose="02020603050405020304" pitchFamily="18" charset="0"/>
              </a:rPr>
              <a:t> du circuit du </a:t>
            </a:r>
            <a:r>
              <a:rPr lang="en-US" sz="1600" dirty="0" err="1">
                <a:solidFill>
                  <a:srgbClr val="000000"/>
                </a:solidFill>
                <a:latin typeface="Times New Roman" panose="02020603050405020304" pitchFamily="18" charset="0"/>
                <a:cs typeface="Times New Roman" panose="02020603050405020304" pitchFamily="18" charset="0"/>
              </a:rPr>
              <a:t>médicament</a:t>
            </a:r>
            <a:endParaRPr lang="en-US" sz="1600" dirty="0">
              <a:solidFill>
                <a:srgbClr val="000000"/>
              </a:solidFill>
              <a:latin typeface="Times New Roman" panose="02020603050405020304" pitchFamily="18" charset="0"/>
              <a:cs typeface="Times New Roman" panose="02020603050405020304" pitchFamily="18" charset="0"/>
            </a:endParaRPr>
          </a:p>
        </p:txBody>
      </p:sp>
      <p:sp>
        <p:nvSpPr>
          <p:cNvPr id="47" name="Title 540">
            <a:extLst>
              <a:ext uri="{FF2B5EF4-FFF2-40B4-BE49-F238E27FC236}">
                <a16:creationId xmlns:a16="http://schemas.microsoft.com/office/drawing/2014/main" id="{F89AD1A6-5A18-4B00-BD0A-20670F073AD6}"/>
              </a:ext>
            </a:extLst>
          </p:cNvPr>
          <p:cNvSpPr txBox="1">
            <a:spLocks/>
          </p:cNvSpPr>
          <p:nvPr/>
        </p:nvSpPr>
        <p:spPr>
          <a:xfrm>
            <a:off x="433532" y="3000490"/>
            <a:ext cx="2182004" cy="8447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err="1">
                <a:solidFill>
                  <a:schemeClr val="accent1">
                    <a:lumMod val="60000"/>
                    <a:lumOff val="40000"/>
                  </a:schemeClr>
                </a:solidFill>
              </a:rPr>
              <a:t>Inconvénients</a:t>
            </a:r>
            <a:endParaRPr lang="en-US" sz="2800" b="1" dirty="0">
              <a:solidFill>
                <a:schemeClr val="accent1">
                  <a:lumMod val="60000"/>
                  <a:lumOff val="40000"/>
                </a:schemeClr>
              </a:solidFill>
            </a:endParaRPr>
          </a:p>
        </p:txBody>
      </p:sp>
      <p:sp>
        <p:nvSpPr>
          <p:cNvPr id="48" name="Title 540">
            <a:extLst>
              <a:ext uri="{FF2B5EF4-FFF2-40B4-BE49-F238E27FC236}">
                <a16:creationId xmlns:a16="http://schemas.microsoft.com/office/drawing/2014/main" id="{3F76E0F7-F741-41BA-BE15-2C54B9BD9D05}"/>
              </a:ext>
            </a:extLst>
          </p:cNvPr>
          <p:cNvSpPr txBox="1">
            <a:spLocks/>
          </p:cNvSpPr>
          <p:nvPr/>
        </p:nvSpPr>
        <p:spPr>
          <a:xfrm>
            <a:off x="199952" y="3045592"/>
            <a:ext cx="4065327" cy="253042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Application </a:t>
            </a:r>
            <a:r>
              <a:rPr lang="en-US" sz="1600" dirty="0" err="1">
                <a:latin typeface="Times New Roman" panose="02020603050405020304" pitchFamily="18" charset="0"/>
                <a:cs typeface="Times New Roman" panose="02020603050405020304" pitchFamily="18" charset="0"/>
              </a:rPr>
              <a:t>peu</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reconnue</a:t>
            </a:r>
            <a:endParaRPr lang="en-US" sz="16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Sans feedbacks</a:t>
            </a:r>
          </a:p>
          <a:p>
            <a:pPr marL="285750" indent="-285750">
              <a:buFont typeface="Arial" panose="020B0604020202020204" pitchFamily="34" charset="0"/>
              <a:buChar char="•"/>
            </a:pPr>
            <a:r>
              <a:rPr lang="en-US" sz="1600" dirty="0" err="1">
                <a:latin typeface="Times New Roman" panose="02020603050405020304" pitchFamily="18" charset="0"/>
                <a:cs typeface="Times New Roman" panose="02020603050405020304" pitchFamily="18" charset="0"/>
              </a:rPr>
              <a:t>Limitée</a:t>
            </a:r>
            <a:r>
              <a:rPr lang="en-US" sz="1600" dirty="0">
                <a:latin typeface="Times New Roman" panose="02020603050405020304" pitchFamily="18" charset="0"/>
                <a:cs typeface="Times New Roman" panose="02020603050405020304" pitchFamily="18" charset="0"/>
              </a:rPr>
              <a:t>(services </a:t>
            </a:r>
            <a:r>
              <a:rPr lang="en-US" sz="1600" dirty="0" err="1">
                <a:latin typeface="Times New Roman" panose="02020603050405020304" pitchFamily="18" charset="0"/>
                <a:cs typeface="Times New Roman" panose="02020603050405020304" pitchFamily="18" charset="0"/>
              </a:rPr>
              <a:t>posaux</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uniquement</a:t>
            </a:r>
            <a:r>
              <a:rPr lang="en-US" sz="16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Services </a:t>
            </a:r>
            <a:r>
              <a:rPr lang="en-US" sz="1600" dirty="0" err="1">
                <a:latin typeface="Times New Roman" panose="02020603050405020304" pitchFamily="18" charset="0"/>
                <a:cs typeface="Times New Roman" panose="02020603050405020304" pitchFamily="18" charset="0"/>
              </a:rPr>
              <a:t>basiques</a:t>
            </a:r>
            <a:endParaRPr lang="en-US" sz="1600" dirty="0">
              <a:latin typeface="Times New Roman" panose="02020603050405020304" pitchFamily="18" charset="0"/>
              <a:cs typeface="Times New Roman" panose="02020603050405020304" pitchFamily="18" charset="0"/>
            </a:endParaRPr>
          </a:p>
        </p:txBody>
      </p:sp>
      <p:sp>
        <p:nvSpPr>
          <p:cNvPr id="50" name="ZoneTexte 49">
            <a:extLst>
              <a:ext uri="{FF2B5EF4-FFF2-40B4-BE49-F238E27FC236}">
                <a16:creationId xmlns:a16="http://schemas.microsoft.com/office/drawing/2014/main" id="{301CDCEA-6C62-4956-A5DF-F5480E637ECA}"/>
              </a:ext>
            </a:extLst>
          </p:cNvPr>
          <p:cNvSpPr txBox="1"/>
          <p:nvPr/>
        </p:nvSpPr>
        <p:spPr>
          <a:xfrm>
            <a:off x="555552" y="728417"/>
            <a:ext cx="2813755" cy="523220"/>
          </a:xfrm>
          <a:prstGeom prst="rect">
            <a:avLst/>
          </a:prstGeom>
          <a:noFill/>
        </p:spPr>
        <p:txBody>
          <a:bodyPr wrap="square">
            <a:spAutoFit/>
          </a:bodyPr>
          <a:lstStyle/>
          <a:p>
            <a:r>
              <a:rPr lang="en-US" sz="2800" dirty="0" err="1">
                <a:solidFill>
                  <a:schemeClr val="accent1">
                    <a:lumMod val="60000"/>
                    <a:lumOff val="40000"/>
                  </a:schemeClr>
                </a:solidFill>
              </a:rPr>
              <a:t>Avantages</a:t>
            </a:r>
            <a:endParaRPr lang="fr-FR" sz="2800" dirty="0">
              <a:solidFill>
                <a:schemeClr val="accent1">
                  <a:lumMod val="60000"/>
                  <a:lumOff val="40000"/>
                </a:schemeClr>
              </a:solidFill>
            </a:endParaRPr>
          </a:p>
        </p:txBody>
      </p:sp>
      <p:pic>
        <p:nvPicPr>
          <p:cNvPr id="51" name="Google Shape;467;g85461d8b95_0_15">
            <a:extLst>
              <a:ext uri="{FF2B5EF4-FFF2-40B4-BE49-F238E27FC236}">
                <a16:creationId xmlns:a16="http://schemas.microsoft.com/office/drawing/2014/main" id="{E72C0E04-FC6E-4376-9984-579D09CEAC9F}"/>
              </a:ext>
            </a:extLst>
          </p:cNvPr>
          <p:cNvPicPr preferRelativeResize="0"/>
          <p:nvPr/>
        </p:nvPicPr>
        <p:blipFill>
          <a:blip r:embed="rId3">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12808340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8EF8DB4-93D1-4F23-B54A-A2FA25AACBBE}"/>
              </a:ext>
            </a:extLst>
          </p:cNvPr>
          <p:cNvSpPr>
            <a:spLocks noGrp="1"/>
          </p:cNvSpPr>
          <p:nvPr>
            <p:ph type="title"/>
          </p:nvPr>
        </p:nvSpPr>
        <p:spPr>
          <a:xfrm>
            <a:off x="3491089" y="105481"/>
            <a:ext cx="3451578" cy="854076"/>
          </a:xfrm>
        </p:spPr>
        <p:txBody>
          <a:bodyPr/>
          <a:lstStyle/>
          <a:p>
            <a:r>
              <a:rPr lang="fr-FR" dirty="0"/>
              <a:t>Notre solution</a:t>
            </a:r>
          </a:p>
        </p:txBody>
      </p:sp>
      <p:pic>
        <p:nvPicPr>
          <p:cNvPr id="5" name="Image 4">
            <a:extLst>
              <a:ext uri="{FF2B5EF4-FFF2-40B4-BE49-F238E27FC236}">
                <a16:creationId xmlns:a16="http://schemas.microsoft.com/office/drawing/2014/main" id="{71A2651A-06CC-4841-BF0C-BEB8120B10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0756" y="839030"/>
            <a:ext cx="4620444" cy="3608791"/>
          </a:xfrm>
          <a:prstGeom prst="rect">
            <a:avLst/>
          </a:prstGeom>
        </p:spPr>
      </p:pic>
      <p:sp>
        <p:nvSpPr>
          <p:cNvPr id="11" name="Titre 1">
            <a:extLst>
              <a:ext uri="{FF2B5EF4-FFF2-40B4-BE49-F238E27FC236}">
                <a16:creationId xmlns:a16="http://schemas.microsoft.com/office/drawing/2014/main" id="{B19158B8-4CBA-4BC6-A1D4-258EE781D313}"/>
              </a:ext>
            </a:extLst>
          </p:cNvPr>
          <p:cNvSpPr txBox="1">
            <a:spLocks/>
          </p:cNvSpPr>
          <p:nvPr/>
        </p:nvSpPr>
        <p:spPr>
          <a:xfrm>
            <a:off x="6835189" y="4174316"/>
            <a:ext cx="3451578" cy="8540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400" b="1" dirty="0">
                <a:solidFill>
                  <a:schemeClr val="accent5"/>
                </a:solidFill>
                <a:latin typeface="Algerian" panose="04020705040A02060702" pitchFamily="82" charset="0"/>
              </a:rPr>
              <a:t>Virtuelle Hospital</a:t>
            </a:r>
          </a:p>
        </p:txBody>
      </p:sp>
      <p:sp>
        <p:nvSpPr>
          <p:cNvPr id="13" name="TextBox 6">
            <a:extLst>
              <a:ext uri="{FF2B5EF4-FFF2-40B4-BE49-F238E27FC236}">
                <a16:creationId xmlns:a16="http://schemas.microsoft.com/office/drawing/2014/main" id="{29AC0AB0-CDEA-41DC-9338-3C6A683CF842}"/>
              </a:ext>
            </a:extLst>
          </p:cNvPr>
          <p:cNvSpPr txBox="1"/>
          <p:nvPr/>
        </p:nvSpPr>
        <p:spPr>
          <a:xfrm>
            <a:off x="137344" y="1632456"/>
            <a:ext cx="5519334" cy="1577163"/>
          </a:xfrm>
          <a:prstGeom prst="rect">
            <a:avLst/>
          </a:prstGeom>
        </p:spPr>
        <p:txBody>
          <a:bodyPr wrap="square" lIns="0" tIns="0" rIns="0" bIns="0" rtlCol="0" anchor="t">
            <a:spAutoFit/>
          </a:bodyPr>
          <a:lstStyle/>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Une application mobile / desktop qui fait </a:t>
            </a:r>
            <a:r>
              <a:rPr lang="en-US" sz="1400" dirty="0" err="1">
                <a:solidFill>
                  <a:srgbClr val="000000"/>
                </a:solidFill>
                <a:latin typeface="Times New Roman" panose="02020603050405020304" pitchFamily="18" charset="0"/>
                <a:cs typeface="Times New Roman" panose="02020603050405020304" pitchFamily="18" charset="0"/>
              </a:rPr>
              <a:t>intervenir</a:t>
            </a:r>
            <a:r>
              <a:rPr lang="en-US" sz="1400" dirty="0">
                <a:solidFill>
                  <a:srgbClr val="000000"/>
                </a:solidFill>
                <a:latin typeface="Times New Roman" panose="02020603050405020304" pitchFamily="18" charset="0"/>
                <a:cs typeface="Times New Roman" panose="02020603050405020304" pitchFamily="18" charset="0"/>
              </a:rPr>
              <a:t> le patient, le corps </a:t>
            </a:r>
            <a:r>
              <a:rPr lang="en-US" sz="1400" dirty="0" err="1">
                <a:solidFill>
                  <a:srgbClr val="000000"/>
                </a:solidFill>
                <a:latin typeface="Times New Roman" panose="02020603050405020304" pitchFamily="18" charset="0"/>
                <a:cs typeface="Times New Roman" panose="02020603050405020304" pitchFamily="18" charset="0"/>
              </a:rPr>
              <a:t>médical</a:t>
            </a:r>
            <a:r>
              <a:rPr lang="en-US" sz="1400" dirty="0">
                <a:solidFill>
                  <a:srgbClr val="000000"/>
                </a:solidFill>
                <a:latin typeface="Times New Roman" panose="02020603050405020304" pitchFamily="18" charset="0"/>
                <a:cs typeface="Times New Roman" panose="02020603050405020304" pitchFamily="18" charset="0"/>
              </a:rPr>
              <a:t> et </a:t>
            </a:r>
            <a:r>
              <a:rPr lang="en-US" sz="1400" dirty="0" err="1">
                <a:solidFill>
                  <a:srgbClr val="000000"/>
                </a:solidFill>
                <a:latin typeface="Times New Roman" panose="02020603050405020304" pitchFamily="18" charset="0"/>
                <a:cs typeface="Times New Roman" panose="02020603050405020304" pitchFamily="18" charset="0"/>
              </a:rPr>
              <a:t>l’administration</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comme</a:t>
            </a:r>
            <a:r>
              <a:rPr lang="en-US" sz="1400" dirty="0">
                <a:solidFill>
                  <a:srgbClr val="000000"/>
                </a:solidFill>
                <a:latin typeface="Times New Roman" panose="02020603050405020304" pitchFamily="18" charset="0"/>
                <a:cs typeface="Times New Roman" panose="02020603050405020304" pitchFamily="18" charset="0"/>
              </a:rPr>
              <a:t> des </a:t>
            </a:r>
            <a:r>
              <a:rPr lang="en-US" sz="1400" dirty="0" err="1">
                <a:solidFill>
                  <a:srgbClr val="000000"/>
                </a:solidFill>
                <a:latin typeface="Times New Roman" panose="02020603050405020304" pitchFamily="18" charset="0"/>
                <a:cs typeface="Times New Roman" panose="02020603050405020304" pitchFamily="18" charset="0"/>
              </a:rPr>
              <a:t>principaux</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facteurs</a:t>
            </a:r>
            <a:r>
              <a:rPr lang="en-US" sz="1400" dirty="0">
                <a:solidFill>
                  <a:srgbClr val="000000"/>
                </a:solidFill>
                <a:latin typeface="Times New Roman" panose="02020603050405020304" pitchFamily="18" charset="0"/>
                <a:cs typeface="Times New Roman" panose="02020603050405020304" pitchFamily="18" charset="0"/>
              </a:rPr>
              <a:t>.</a:t>
            </a:r>
          </a:p>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Une démarche </a:t>
            </a:r>
            <a:r>
              <a:rPr lang="en-US" sz="1400" dirty="0" err="1">
                <a:solidFill>
                  <a:srgbClr val="000000"/>
                </a:solidFill>
                <a:latin typeface="Times New Roman" panose="02020603050405020304" pitchFamily="18" charset="0"/>
                <a:cs typeface="Times New Roman" panose="02020603050405020304" pitchFamily="18" charset="0"/>
              </a:rPr>
              <a:t>d’innovation</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technologique</a:t>
            </a:r>
            <a:r>
              <a:rPr lang="en-US" sz="1400" dirty="0">
                <a:solidFill>
                  <a:srgbClr val="000000"/>
                </a:solidFill>
                <a:latin typeface="Times New Roman" panose="02020603050405020304" pitchFamily="18" charset="0"/>
                <a:cs typeface="Times New Roman" panose="02020603050405020304" pitchFamily="18" charset="0"/>
              </a:rPr>
              <a:t> et </a:t>
            </a:r>
            <a:r>
              <a:rPr lang="en-US" sz="1400" dirty="0" err="1">
                <a:solidFill>
                  <a:srgbClr val="000000"/>
                </a:solidFill>
                <a:latin typeface="Times New Roman" panose="02020603050405020304" pitchFamily="18" charset="0"/>
                <a:cs typeface="Times New Roman" panose="02020603050405020304" pitchFamily="18" charset="0"/>
              </a:rPr>
              <a:t>organisationnelle</a:t>
            </a:r>
            <a:r>
              <a:rPr lang="en-US" sz="1400" dirty="0">
                <a:solidFill>
                  <a:srgbClr val="000000"/>
                </a:solidFill>
                <a:latin typeface="Times New Roman" panose="02020603050405020304" pitchFamily="18" charset="0"/>
                <a:cs typeface="Times New Roman" panose="02020603050405020304" pitchFamily="18" charset="0"/>
              </a:rPr>
              <a:t> dans les </a:t>
            </a:r>
            <a:r>
              <a:rPr lang="en-US" sz="1400" dirty="0" err="1">
                <a:solidFill>
                  <a:srgbClr val="000000"/>
                </a:solidFill>
                <a:latin typeface="Times New Roman" panose="02020603050405020304" pitchFamily="18" charset="0"/>
                <a:cs typeface="Times New Roman" panose="02020603050405020304" pitchFamily="18" charset="0"/>
              </a:rPr>
              <a:t>domaines</a:t>
            </a:r>
            <a:r>
              <a:rPr lang="en-US" sz="1400" dirty="0">
                <a:solidFill>
                  <a:srgbClr val="000000"/>
                </a:solidFill>
                <a:latin typeface="Times New Roman" panose="02020603050405020304" pitchFamily="18" charset="0"/>
                <a:cs typeface="Times New Roman" panose="02020603050405020304" pitchFamily="18" charset="0"/>
              </a:rPr>
              <a:t> du diagnostic, la gestion et </a:t>
            </a:r>
            <a:r>
              <a:rPr lang="en-US" sz="1400" dirty="0" err="1">
                <a:solidFill>
                  <a:srgbClr val="000000"/>
                </a:solidFill>
                <a:latin typeface="Times New Roman" panose="02020603050405020304" pitchFamily="18" charset="0"/>
                <a:cs typeface="Times New Roman" panose="02020603050405020304" pitchFamily="18" charset="0"/>
              </a:rPr>
              <a:t>suivi</a:t>
            </a:r>
            <a:r>
              <a:rPr lang="en-US" sz="1400" dirty="0">
                <a:solidFill>
                  <a:srgbClr val="000000"/>
                </a:solidFill>
                <a:latin typeface="Times New Roman" panose="02020603050405020304" pitchFamily="18" charset="0"/>
                <a:cs typeface="Times New Roman" panose="02020603050405020304" pitchFamily="18" charset="0"/>
              </a:rPr>
              <a:t> des dossiers patients, la </a:t>
            </a:r>
            <a:r>
              <a:rPr lang="en-US" sz="1400" dirty="0" err="1">
                <a:solidFill>
                  <a:srgbClr val="000000"/>
                </a:solidFill>
                <a:latin typeface="Times New Roman" panose="02020603050405020304" pitchFamily="18" charset="0"/>
                <a:cs typeface="Times New Roman" panose="02020603050405020304" pitchFamily="18" charset="0"/>
              </a:rPr>
              <a:t>gouvernance</a:t>
            </a:r>
            <a:r>
              <a:rPr lang="en-US" sz="1400" dirty="0">
                <a:solidFill>
                  <a:srgbClr val="000000"/>
                </a:solidFill>
                <a:latin typeface="Times New Roman" panose="02020603050405020304" pitchFamily="18" charset="0"/>
                <a:cs typeface="Times New Roman" panose="02020603050405020304" pitchFamily="18" charset="0"/>
              </a:rPr>
              <a:t> du </a:t>
            </a:r>
            <a:r>
              <a:rPr lang="en-US" sz="1400" dirty="0" err="1">
                <a:solidFill>
                  <a:srgbClr val="000000"/>
                </a:solidFill>
                <a:latin typeface="Times New Roman" panose="02020603050405020304" pitchFamily="18" charset="0"/>
                <a:cs typeface="Times New Roman" panose="02020603050405020304" pitchFamily="18" charset="0"/>
              </a:rPr>
              <a:t>médicament</a:t>
            </a:r>
            <a:r>
              <a:rPr lang="en-US" sz="1400" dirty="0">
                <a:solidFill>
                  <a:srgbClr val="000000"/>
                </a:solidFill>
                <a:latin typeface="Times New Roman" panose="02020603050405020304" pitchFamily="18" charset="0"/>
                <a:cs typeface="Times New Roman" panose="02020603050405020304" pitchFamily="18" charset="0"/>
              </a:rPr>
              <a:t> et du </a:t>
            </a:r>
            <a:r>
              <a:rPr lang="en-US" sz="1400" dirty="0" err="1">
                <a:solidFill>
                  <a:srgbClr val="000000"/>
                </a:solidFill>
                <a:latin typeface="Times New Roman" panose="02020603050405020304" pitchFamily="18" charset="0"/>
                <a:cs typeface="Times New Roman" panose="02020603050405020304" pitchFamily="18" charset="0"/>
              </a:rPr>
              <a:t>suivi</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hospitalier</a:t>
            </a:r>
            <a:r>
              <a:rPr lang="en-US" sz="1400" dirty="0">
                <a:solidFill>
                  <a:srgbClr val="000000"/>
                </a:solidFill>
                <a:latin typeface="Times New Roman" panose="02020603050405020304" pitchFamily="18" charset="0"/>
                <a:cs typeface="Times New Roman" panose="02020603050405020304" pitchFamily="18" charset="0"/>
              </a:rPr>
              <a:t>.</a:t>
            </a:r>
          </a:p>
        </p:txBody>
      </p:sp>
      <p:sp>
        <p:nvSpPr>
          <p:cNvPr id="15" name="ZoneTexte 14">
            <a:extLst>
              <a:ext uri="{FF2B5EF4-FFF2-40B4-BE49-F238E27FC236}">
                <a16:creationId xmlns:a16="http://schemas.microsoft.com/office/drawing/2014/main" id="{A8B606EC-7CC6-4695-AC32-9B043782E3C3}"/>
              </a:ext>
            </a:extLst>
          </p:cNvPr>
          <p:cNvSpPr txBox="1"/>
          <p:nvPr/>
        </p:nvSpPr>
        <p:spPr>
          <a:xfrm>
            <a:off x="137344" y="3843358"/>
            <a:ext cx="6096000" cy="2638992"/>
          </a:xfrm>
          <a:prstGeom prst="rect">
            <a:avLst/>
          </a:prstGeom>
          <a:noFill/>
        </p:spPr>
        <p:txBody>
          <a:bodyPr wrap="square">
            <a:spAutoFit/>
          </a:bodyPr>
          <a:lstStyle/>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Très</a:t>
            </a:r>
            <a:r>
              <a:rPr lang="en-US" sz="1400" dirty="0">
                <a:solidFill>
                  <a:srgbClr val="000000"/>
                </a:solidFill>
                <a:latin typeface="Times New Roman" panose="02020603050405020304" pitchFamily="18" charset="0"/>
                <a:cs typeface="Times New Roman" panose="02020603050405020304" pitchFamily="18" charset="0"/>
              </a:rPr>
              <a:t> simple a </a:t>
            </a:r>
            <a:r>
              <a:rPr lang="en-US" sz="1400" dirty="0" err="1">
                <a:solidFill>
                  <a:srgbClr val="000000"/>
                </a:solidFill>
                <a:latin typeface="Times New Roman" panose="02020603050405020304" pitchFamily="18" charset="0"/>
                <a:cs typeface="Times New Roman" panose="02020603050405020304" pitchFamily="18" charset="0"/>
              </a:rPr>
              <a:t>utilisé</a:t>
            </a:r>
            <a:r>
              <a:rPr lang="en-US" sz="1400" dirty="0">
                <a:solidFill>
                  <a:srgbClr val="000000"/>
                </a:solidFill>
                <a:latin typeface="Times New Roman" panose="02020603050405020304" pitchFamily="18" charset="0"/>
                <a:cs typeface="Times New Roman" panose="02020603050405020304" pitchFamily="18" charset="0"/>
              </a:rPr>
              <a:t> avec </a:t>
            </a:r>
            <a:r>
              <a:rPr lang="en-US" sz="1400" dirty="0" err="1">
                <a:solidFill>
                  <a:srgbClr val="000000"/>
                </a:solidFill>
                <a:latin typeface="Times New Roman" panose="02020603050405020304" pitchFamily="18" charset="0"/>
                <a:cs typeface="Times New Roman" panose="02020603050405020304" pitchFamily="18" charset="0"/>
              </a:rPr>
              <a:t>une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fiabilité</a:t>
            </a:r>
            <a:r>
              <a:rPr lang="en-US" sz="1400" dirty="0">
                <a:solidFill>
                  <a:srgbClr val="000000"/>
                </a:solidFill>
                <a:latin typeface="Times New Roman" panose="02020603050405020304" pitchFamily="18" charset="0"/>
                <a:cs typeface="Times New Roman" panose="02020603050405020304" pitchFamily="18" charset="0"/>
              </a:rPr>
              <a:t> sure.</a:t>
            </a:r>
          </a:p>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Création</a:t>
            </a:r>
            <a:r>
              <a:rPr lang="en-US" sz="1400" dirty="0">
                <a:solidFill>
                  <a:srgbClr val="000000"/>
                </a:solidFill>
                <a:latin typeface="Times New Roman" panose="02020603050405020304" pitchFamily="18" charset="0"/>
                <a:cs typeface="Times New Roman" panose="02020603050405020304" pitchFamily="18" charset="0"/>
              </a:rPr>
              <a:t> des </a:t>
            </a:r>
            <a:r>
              <a:rPr lang="en-US" sz="1400" dirty="0" err="1">
                <a:solidFill>
                  <a:srgbClr val="000000"/>
                </a:solidFill>
                <a:latin typeface="Times New Roman" panose="02020603050405020304" pitchFamily="18" charset="0"/>
                <a:cs typeface="Times New Roman" panose="02020603050405020304" pitchFamily="18" charset="0"/>
              </a:rPr>
              <a:t>emplois</a:t>
            </a:r>
            <a:r>
              <a:rPr lang="en-US" sz="1400" dirty="0">
                <a:solidFill>
                  <a:srgbClr val="000000"/>
                </a:solidFill>
                <a:latin typeface="Times New Roman" panose="02020603050405020304" pitchFamily="18" charset="0"/>
                <a:cs typeface="Times New Roman" panose="02020603050405020304" pitchFamily="18" charset="0"/>
              </a:rPr>
              <a:t> qui </a:t>
            </a:r>
            <a:r>
              <a:rPr lang="en-US" sz="1400" dirty="0" err="1">
                <a:solidFill>
                  <a:srgbClr val="000000"/>
                </a:solidFill>
                <a:latin typeface="Times New Roman" panose="02020603050405020304" pitchFamily="18" charset="0"/>
                <a:cs typeface="Times New Roman" panose="02020603050405020304" pitchFamily="18" charset="0"/>
              </a:rPr>
              <a:t>couvrent</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toutes</a:t>
            </a:r>
            <a:r>
              <a:rPr lang="en-US" sz="1400" dirty="0">
                <a:solidFill>
                  <a:srgbClr val="000000"/>
                </a:solidFill>
                <a:latin typeface="Times New Roman" panose="02020603050405020304" pitchFamily="18" charset="0"/>
                <a:cs typeface="Times New Roman" panose="02020603050405020304" pitchFamily="18" charset="0"/>
              </a:rPr>
              <a:t> les </a:t>
            </a:r>
            <a:r>
              <a:rPr lang="en-US" sz="1400" dirty="0" err="1">
                <a:solidFill>
                  <a:srgbClr val="000000"/>
                </a:solidFill>
                <a:latin typeface="Times New Roman" panose="02020603050405020304" pitchFamily="18" charset="0"/>
                <a:cs typeface="Times New Roman" panose="02020603050405020304" pitchFamily="18" charset="0"/>
              </a:rPr>
              <a:t>régions</a:t>
            </a:r>
            <a:r>
              <a:rPr lang="en-US" sz="1400" dirty="0">
                <a:solidFill>
                  <a:srgbClr val="000000"/>
                </a:solidFill>
                <a:latin typeface="Times New Roman" panose="02020603050405020304" pitchFamily="18" charset="0"/>
                <a:cs typeface="Times New Roman" panose="02020603050405020304" pitchFamily="18" charset="0"/>
              </a:rPr>
              <a:t> de </a:t>
            </a:r>
            <a:r>
              <a:rPr lang="en-US" sz="1400" dirty="0" err="1">
                <a:solidFill>
                  <a:srgbClr val="000000"/>
                </a:solidFill>
                <a:latin typeface="Times New Roman" panose="02020603050405020304" pitchFamily="18" charset="0"/>
                <a:cs typeface="Times New Roman" panose="02020603050405020304" pitchFamily="18" charset="0"/>
              </a:rPr>
              <a:t>notre</a:t>
            </a:r>
            <a:r>
              <a:rPr lang="en-US" sz="1400" dirty="0">
                <a:solidFill>
                  <a:srgbClr val="000000"/>
                </a:solidFill>
                <a:latin typeface="Times New Roman" panose="02020603050405020304" pitchFamily="18" charset="0"/>
                <a:cs typeface="Times New Roman" panose="02020603050405020304" pitchFamily="18" charset="0"/>
              </a:rPr>
              <a:t> pays (les </a:t>
            </a:r>
            <a:r>
              <a:rPr lang="en-US" sz="1400" dirty="0" err="1">
                <a:solidFill>
                  <a:srgbClr val="000000"/>
                </a:solidFill>
                <a:latin typeface="Times New Roman" panose="02020603050405020304" pitchFamily="18" charset="0"/>
                <a:cs typeface="Times New Roman" panose="02020603050405020304" pitchFamily="18" charset="0"/>
              </a:rPr>
              <a:t>publinets</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ou</a:t>
            </a:r>
            <a:r>
              <a:rPr lang="en-US" sz="1400" dirty="0">
                <a:solidFill>
                  <a:srgbClr val="000000"/>
                </a:solidFill>
                <a:latin typeface="Times New Roman" panose="02020603050405020304" pitchFamily="18" charset="0"/>
                <a:cs typeface="Times New Roman" panose="02020603050405020304" pitchFamily="18" charset="0"/>
              </a:rPr>
              <a:t> les </a:t>
            </a:r>
            <a:r>
              <a:rPr lang="en-US" sz="1400" dirty="0" err="1">
                <a:solidFill>
                  <a:srgbClr val="000000"/>
                </a:solidFill>
                <a:latin typeface="Times New Roman" panose="02020603050405020304" pitchFamily="18" charset="0"/>
                <a:cs typeface="Times New Roman" panose="02020603050405020304" pitchFamily="18" charset="0"/>
              </a:rPr>
              <a:t>espaces</a:t>
            </a:r>
            <a:r>
              <a:rPr lang="en-US" sz="1400" dirty="0">
                <a:solidFill>
                  <a:srgbClr val="000000"/>
                </a:solidFill>
                <a:latin typeface="Times New Roman" panose="02020603050405020304" pitchFamily="18" charset="0"/>
                <a:cs typeface="Times New Roman" panose="02020603050405020304" pitchFamily="18" charset="0"/>
              </a:rPr>
              <a:t> de </a:t>
            </a:r>
            <a:r>
              <a:rPr lang="en-US" sz="1400" dirty="0" err="1">
                <a:solidFill>
                  <a:srgbClr val="000000"/>
                </a:solidFill>
                <a:latin typeface="Times New Roman" panose="02020603050405020304" pitchFamily="18" charset="0"/>
                <a:cs typeface="Times New Roman" panose="02020603050405020304" pitchFamily="18" charset="0"/>
              </a:rPr>
              <a:t>technologie</a:t>
            </a:r>
            <a:r>
              <a:rPr lang="en-US" sz="1400" dirty="0">
                <a:solidFill>
                  <a:srgbClr val="000000"/>
                </a:solidFill>
                <a:latin typeface="Times New Roman" panose="02020603050405020304" pitchFamily="18" charset="0"/>
                <a:cs typeface="Times New Roman" panose="02020603050405020304" pitchFamily="18" charset="0"/>
              </a:rPr>
              <a:t> pour le tirage des </a:t>
            </a:r>
            <a:r>
              <a:rPr lang="en-US" sz="1400" dirty="0" err="1">
                <a:solidFill>
                  <a:srgbClr val="000000"/>
                </a:solidFill>
                <a:latin typeface="Times New Roman" panose="02020603050405020304" pitchFamily="18" charset="0"/>
                <a:cs typeface="Times New Roman" panose="02020603050405020304" pitchFamily="18" charset="0"/>
              </a:rPr>
              <a:t>reçu</a:t>
            </a:r>
            <a:r>
              <a:rPr lang="en-US" sz="1400" dirty="0">
                <a:solidFill>
                  <a:srgbClr val="000000"/>
                </a:solidFill>
                <a:latin typeface="Times New Roman" panose="02020603050405020304" pitchFamily="18" charset="0"/>
                <a:cs typeface="Times New Roman" panose="02020603050405020304" pitchFamily="18" charset="0"/>
              </a:rPr>
              <a:t> de </a:t>
            </a:r>
            <a:r>
              <a:rPr lang="en-US" sz="1400" dirty="0" err="1">
                <a:solidFill>
                  <a:srgbClr val="000000"/>
                </a:solidFill>
                <a:latin typeface="Times New Roman" panose="02020603050405020304" pitchFamily="18" charset="0"/>
                <a:cs typeface="Times New Roman" panose="02020603050405020304" pitchFamily="18" charset="0"/>
              </a:rPr>
              <a:t>rendez-vous</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ou</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autres</a:t>
            </a:r>
            <a:r>
              <a:rPr lang="en-US" sz="1400" dirty="0">
                <a:solidFill>
                  <a:srgbClr val="000000"/>
                </a:solidFill>
                <a:latin typeface="Times New Roman" panose="02020603050405020304" pitchFamily="18" charset="0"/>
                <a:cs typeface="Times New Roman" panose="02020603050405020304" pitchFamily="18" charset="0"/>
              </a:rPr>
              <a:t>).</a:t>
            </a:r>
          </a:p>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La </a:t>
            </a:r>
            <a:r>
              <a:rPr lang="en-US" sz="1400" dirty="0" err="1">
                <a:solidFill>
                  <a:srgbClr val="000000"/>
                </a:solidFill>
                <a:latin typeface="Times New Roman" panose="02020603050405020304" pitchFamily="18" charset="0"/>
                <a:cs typeface="Times New Roman" panose="02020603050405020304" pitchFamily="18" charset="0"/>
              </a:rPr>
              <a:t>réduction</a:t>
            </a:r>
            <a:r>
              <a:rPr lang="en-US" sz="1400" dirty="0">
                <a:solidFill>
                  <a:srgbClr val="000000"/>
                </a:solidFill>
                <a:latin typeface="Times New Roman" panose="02020603050405020304" pitchFamily="18" charset="0"/>
                <a:cs typeface="Times New Roman" panose="02020603050405020304" pitchFamily="18" charset="0"/>
              </a:rPr>
              <a:t> des </a:t>
            </a:r>
            <a:r>
              <a:rPr lang="en-US" sz="1400" dirty="0" err="1">
                <a:solidFill>
                  <a:srgbClr val="000000"/>
                </a:solidFill>
                <a:latin typeface="Times New Roman" panose="02020603050405020304" pitchFamily="18" charset="0"/>
                <a:cs typeface="Times New Roman" panose="02020603050405020304" pitchFamily="18" charset="0"/>
              </a:rPr>
              <a:t>couts</a:t>
            </a:r>
            <a:r>
              <a:rPr lang="en-US" sz="1400" dirty="0">
                <a:solidFill>
                  <a:srgbClr val="000000"/>
                </a:solidFill>
                <a:latin typeface="Times New Roman" panose="02020603050405020304" pitchFamily="18" charset="0"/>
                <a:cs typeface="Times New Roman" panose="02020603050405020304" pitchFamily="18" charset="0"/>
              </a:rPr>
              <a:t> de transport des </a:t>
            </a:r>
            <a:r>
              <a:rPr lang="en-US" sz="1400" dirty="0" err="1">
                <a:solidFill>
                  <a:srgbClr val="000000"/>
                </a:solidFill>
                <a:latin typeface="Times New Roman" panose="02020603050405020304" pitchFamily="18" charset="0"/>
                <a:cs typeface="Times New Roman" panose="02020603050405020304" pitchFamily="18" charset="0"/>
              </a:rPr>
              <a:t>malades</a:t>
            </a:r>
            <a:r>
              <a:rPr lang="en-US" sz="1400" dirty="0">
                <a:solidFill>
                  <a:srgbClr val="000000"/>
                </a:solidFill>
                <a:latin typeface="Times New Roman" panose="02020603050405020304" pitchFamily="18" charset="0"/>
                <a:cs typeface="Times New Roman" panose="02020603050405020304" pitchFamily="18" charset="0"/>
              </a:rPr>
              <a:t> plus </a:t>
            </a:r>
            <a:r>
              <a:rPr lang="en-US" sz="1400" dirty="0" err="1">
                <a:solidFill>
                  <a:srgbClr val="000000"/>
                </a:solidFill>
                <a:latin typeface="Times New Roman" panose="02020603050405020304" pitchFamily="18" charset="0"/>
                <a:cs typeface="Times New Roman" panose="02020603050405020304" pitchFamily="18" charset="0"/>
              </a:rPr>
              <a:t>une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réduction</a:t>
            </a:r>
            <a:r>
              <a:rPr lang="en-US" sz="1400" dirty="0">
                <a:solidFill>
                  <a:srgbClr val="000000"/>
                </a:solidFill>
                <a:latin typeface="Times New Roman" panose="02020603050405020304" pitchFamily="18" charset="0"/>
                <a:cs typeface="Times New Roman" panose="02020603050405020304" pitchFamily="18" charset="0"/>
              </a:rPr>
              <a:t> de temps </a:t>
            </a:r>
            <a:r>
              <a:rPr lang="en-US" sz="1400" dirty="0" err="1">
                <a:solidFill>
                  <a:srgbClr val="000000"/>
                </a:solidFill>
                <a:latin typeface="Times New Roman" panose="02020603050405020304" pitchFamily="18" charset="0"/>
                <a:cs typeface="Times New Roman" panose="02020603050405020304" pitchFamily="18" charset="0"/>
              </a:rPr>
              <a:t>d’attente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devant</a:t>
            </a:r>
            <a:r>
              <a:rPr lang="en-US" sz="1400" dirty="0">
                <a:solidFill>
                  <a:srgbClr val="000000"/>
                </a:solidFill>
                <a:latin typeface="Times New Roman" panose="02020603050405020304" pitchFamily="18" charset="0"/>
                <a:cs typeface="Times New Roman" panose="02020603050405020304" pitchFamily="18" charset="0"/>
              </a:rPr>
              <a:t> les </a:t>
            </a:r>
            <a:r>
              <a:rPr lang="en-US" sz="1400" dirty="0" err="1">
                <a:solidFill>
                  <a:srgbClr val="000000"/>
                </a:solidFill>
                <a:latin typeface="Times New Roman" panose="02020603050405020304" pitchFamily="18" charset="0"/>
                <a:cs typeface="Times New Roman" panose="02020603050405020304" pitchFamily="18" charset="0"/>
              </a:rPr>
              <a:t>hôpitaux</a:t>
            </a:r>
            <a:r>
              <a:rPr lang="en-US" sz="1400" dirty="0">
                <a:solidFill>
                  <a:srgbClr val="000000"/>
                </a:solidFill>
                <a:latin typeface="Times New Roman" panose="02020603050405020304" pitchFamily="18" charset="0"/>
                <a:cs typeface="Times New Roman" panose="02020603050405020304" pitchFamily="18" charset="0"/>
              </a:rPr>
              <a:t>.</a:t>
            </a:r>
          </a:p>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Application  </a:t>
            </a:r>
            <a:r>
              <a:rPr lang="en-US" sz="1400" dirty="0" err="1">
                <a:solidFill>
                  <a:srgbClr val="000000"/>
                </a:solidFill>
                <a:latin typeface="Times New Roman" panose="02020603050405020304" pitchFamily="18" charset="0"/>
                <a:cs typeface="Times New Roman" panose="02020603050405020304" pitchFamily="18" charset="0"/>
              </a:rPr>
              <a:t>optimisable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donc</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sa</a:t>
            </a:r>
            <a:r>
              <a:rPr lang="en-US" sz="1400" dirty="0">
                <a:solidFill>
                  <a:srgbClr val="000000"/>
                </a:solidFill>
                <a:latin typeface="Times New Roman" panose="02020603050405020304" pitchFamily="18" charset="0"/>
                <a:cs typeface="Times New Roman" panose="02020603050405020304" pitchFamily="18" charset="0"/>
              </a:rPr>
              <a:t> durée de </a:t>
            </a:r>
            <a:r>
              <a:rPr lang="en-US" sz="1400" dirty="0" err="1">
                <a:solidFill>
                  <a:srgbClr val="000000"/>
                </a:solidFill>
                <a:latin typeface="Times New Roman" panose="02020603050405020304" pitchFamily="18" charset="0"/>
                <a:cs typeface="Times New Roman" panose="02020603050405020304" pitchFamily="18" charset="0"/>
              </a:rPr>
              <a:t>fonctionnement</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est</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prolongeable</a:t>
            </a:r>
            <a:r>
              <a:rPr lang="en-US" sz="1400" dirty="0">
                <a:solidFill>
                  <a:srgbClr val="000000"/>
                </a:solidFill>
                <a:latin typeface="Times New Roman" panose="02020603050405020304" pitchFamily="18" charset="0"/>
                <a:cs typeface="Times New Roman" panose="02020603050405020304" pitchFamily="18" charset="0"/>
              </a:rPr>
              <a:t> </a:t>
            </a:r>
            <a:r>
              <a:rPr lang="en-US" sz="1400" dirty="0" err="1">
                <a:solidFill>
                  <a:srgbClr val="000000"/>
                </a:solidFill>
                <a:latin typeface="Times New Roman" panose="02020603050405020304" pitchFamily="18" charset="0"/>
                <a:cs typeface="Times New Roman" panose="02020603050405020304" pitchFamily="18" charset="0"/>
              </a:rPr>
              <a:t>d’aux</a:t>
            </a:r>
            <a:r>
              <a:rPr lang="en-US" sz="1400" dirty="0">
                <a:solidFill>
                  <a:srgbClr val="000000"/>
                </a:solidFill>
                <a:latin typeface="Times New Roman" panose="02020603050405020304" pitchFamily="18" charset="0"/>
                <a:cs typeface="Times New Roman" panose="02020603050405020304" pitchFamily="18" charset="0"/>
              </a:rPr>
              <a:t> plus de 15 ans.</a:t>
            </a:r>
          </a:p>
          <a:p>
            <a:pPr>
              <a:lnSpc>
                <a:spcPct val="150000"/>
              </a:lnSpc>
            </a:pPr>
            <a:r>
              <a:rPr lang="en-US" sz="1400" dirty="0">
                <a:solidFill>
                  <a:srgbClr val="000000"/>
                </a:solidFill>
                <a:latin typeface="Times New Roman" panose="02020603050405020304" pitchFamily="18" charset="0"/>
                <a:cs typeface="Times New Roman" panose="02020603050405020304" pitchFamily="18" charset="0"/>
              </a:rPr>
              <a:t>- Alimentation de la </a:t>
            </a:r>
            <a:r>
              <a:rPr lang="en-US" sz="1400" dirty="0" err="1">
                <a:solidFill>
                  <a:srgbClr val="000000"/>
                </a:solidFill>
                <a:latin typeface="Times New Roman" panose="02020603050405020304" pitchFamily="18" charset="0"/>
                <a:cs typeface="Times New Roman" panose="02020603050405020304" pitchFamily="18" charset="0"/>
              </a:rPr>
              <a:t>caisse</a:t>
            </a:r>
            <a:r>
              <a:rPr lang="en-US" sz="1400" dirty="0">
                <a:solidFill>
                  <a:srgbClr val="000000"/>
                </a:solidFill>
                <a:latin typeface="Times New Roman" panose="02020603050405020304" pitchFamily="18" charset="0"/>
                <a:cs typeface="Times New Roman" panose="02020603050405020304" pitchFamily="18" charset="0"/>
              </a:rPr>
              <a:t> de </a:t>
            </a:r>
            <a:r>
              <a:rPr lang="en-US" sz="1400" dirty="0" err="1">
                <a:solidFill>
                  <a:srgbClr val="000000"/>
                </a:solidFill>
                <a:latin typeface="Times New Roman" panose="02020603050405020304" pitchFamily="18" charset="0"/>
                <a:cs typeface="Times New Roman" panose="02020603050405020304" pitchFamily="18" charset="0"/>
              </a:rPr>
              <a:t>l’état</a:t>
            </a:r>
            <a:r>
              <a:rPr lang="en-US" sz="1400" dirty="0">
                <a:solidFill>
                  <a:srgbClr val="000000"/>
                </a:solidFill>
                <a:latin typeface="Times New Roman" panose="02020603050405020304" pitchFamily="18" charset="0"/>
                <a:cs typeface="Times New Roman" panose="02020603050405020304" pitchFamily="18" charset="0"/>
              </a:rPr>
              <a:t> avec plus de </a:t>
            </a:r>
            <a:r>
              <a:rPr lang="en-US" sz="1400" dirty="0" err="1">
                <a:solidFill>
                  <a:srgbClr val="000000"/>
                </a:solidFill>
                <a:latin typeface="Times New Roman" panose="02020603050405020304" pitchFamily="18" charset="0"/>
                <a:cs typeface="Times New Roman" panose="02020603050405020304" pitchFamily="18" charset="0"/>
              </a:rPr>
              <a:t>traçabilité</a:t>
            </a:r>
            <a:r>
              <a:rPr lang="en-US" sz="1400" dirty="0">
                <a:solidFill>
                  <a:srgbClr val="000000"/>
                </a:solidFill>
                <a:latin typeface="Times New Roman" panose="02020603050405020304" pitchFamily="18" charset="0"/>
                <a:cs typeface="Times New Roman" panose="02020603050405020304" pitchFamily="18" charset="0"/>
              </a:rPr>
              <a:t>.</a:t>
            </a:r>
          </a:p>
        </p:txBody>
      </p:sp>
      <p:pic>
        <p:nvPicPr>
          <p:cNvPr id="17" name="Google Shape;467;g85461d8b95_0_15">
            <a:extLst>
              <a:ext uri="{FF2B5EF4-FFF2-40B4-BE49-F238E27FC236}">
                <a16:creationId xmlns:a16="http://schemas.microsoft.com/office/drawing/2014/main" id="{E551054A-C8C9-438D-B24E-2606E7069D67}"/>
              </a:ext>
            </a:extLst>
          </p:cNvPr>
          <p:cNvPicPr preferRelativeResize="0"/>
          <p:nvPr/>
        </p:nvPicPr>
        <p:blipFill>
          <a:blip r:embed="rId3">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2669907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Rectangle 71"/>
          <p:cNvSpPr/>
          <p:nvPr/>
        </p:nvSpPr>
        <p:spPr>
          <a:xfrm>
            <a:off x="-7768028" y="4372944"/>
            <a:ext cx="7315200" cy="849309"/>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8" name="Pentagon 7"/>
          <p:cNvSpPr/>
          <p:nvPr/>
        </p:nvSpPr>
        <p:spPr>
          <a:xfrm>
            <a:off x="1859037" y="2709586"/>
            <a:ext cx="7632096" cy="849309"/>
          </a:xfrm>
          <a:prstGeom prst="homePlate">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9" name="Pentagon 8"/>
          <p:cNvSpPr/>
          <p:nvPr/>
        </p:nvSpPr>
        <p:spPr>
          <a:xfrm>
            <a:off x="1859037" y="3541264"/>
            <a:ext cx="8241696" cy="849309"/>
          </a:xfrm>
          <a:prstGeom prst="homePlate">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0" name="Pentagon 9"/>
          <p:cNvSpPr/>
          <p:nvPr/>
        </p:nvSpPr>
        <p:spPr>
          <a:xfrm>
            <a:off x="1859038" y="4372944"/>
            <a:ext cx="7124095" cy="849309"/>
          </a:xfrm>
          <a:prstGeom prst="homePlate">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17" name="Pentagon 16"/>
          <p:cNvSpPr/>
          <p:nvPr/>
        </p:nvSpPr>
        <p:spPr>
          <a:xfrm>
            <a:off x="1859038" y="1877907"/>
            <a:ext cx="9359295" cy="849309"/>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nvGrpSpPr>
          <p:cNvPr id="32" name="Group 31"/>
          <p:cNvGrpSpPr/>
          <p:nvPr/>
        </p:nvGrpSpPr>
        <p:grpSpPr>
          <a:xfrm>
            <a:off x="2269672" y="1363142"/>
            <a:ext cx="2540000" cy="4494945"/>
            <a:chOff x="3429000" y="1428750"/>
            <a:chExt cx="1517831" cy="2686050"/>
          </a:xfrm>
        </p:grpSpPr>
        <p:pic>
          <p:nvPicPr>
            <p:cNvPr id="34" name="Picture 33"/>
            <p:cNvPicPr>
              <a:picLocks noChangeAspect="1"/>
            </p:cNvPicPr>
            <p:nvPr/>
          </p:nvPicPr>
          <p:blipFill>
            <a:blip r:embed="rId3"/>
            <a:stretch>
              <a:fillRect/>
            </a:stretch>
          </p:blipFill>
          <p:spPr>
            <a:xfrm>
              <a:off x="3429000" y="1428750"/>
              <a:ext cx="1517831" cy="2686050"/>
            </a:xfrm>
            <a:prstGeom prst="rect">
              <a:avLst/>
            </a:prstGeom>
          </p:spPr>
        </p:pic>
        <p:sp>
          <p:nvSpPr>
            <p:cNvPr id="37" name="Rounded Rectangle 36"/>
            <p:cNvSpPr/>
            <p:nvPr/>
          </p:nvSpPr>
          <p:spPr>
            <a:xfrm>
              <a:off x="4012395" y="1565910"/>
              <a:ext cx="351040" cy="45720"/>
            </a:xfrm>
            <a:prstGeom prst="roundRect">
              <a:avLst>
                <a:gd name="adj" fmla="val 50000"/>
              </a:avLst>
            </a:prstGeom>
            <a:solidFill>
              <a:schemeClr val="tx1">
                <a:lumMod val="50000"/>
                <a:alpha val="50000"/>
              </a:schemeClr>
            </a:solidFill>
            <a:ln w="12700" cmpd="sng">
              <a:gradFill flip="none" rotWithShape="1">
                <a:gsLst>
                  <a:gs pos="0">
                    <a:schemeClr val="tx1">
                      <a:lumMod val="50000"/>
                    </a:schemeClr>
                  </a:gs>
                  <a:gs pos="100000">
                    <a:schemeClr val="bg1">
                      <a:lumMod val="5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8" name="Oval 37"/>
            <p:cNvSpPr/>
            <p:nvPr/>
          </p:nvSpPr>
          <p:spPr>
            <a:xfrm>
              <a:off x="4080055" y="3811360"/>
              <a:ext cx="215720" cy="215720"/>
            </a:xfrm>
            <a:prstGeom prst="ellipse">
              <a:avLst/>
            </a:prstGeom>
            <a:solidFill>
              <a:schemeClr val="tx1">
                <a:lumMod val="50000"/>
                <a:alpha val="50000"/>
              </a:schemeClr>
            </a:solidFill>
            <a:ln w="3175" cmpd="sng">
              <a:gradFill flip="none" rotWithShape="1">
                <a:gsLst>
                  <a:gs pos="0">
                    <a:schemeClr val="tx1">
                      <a:lumMod val="50000"/>
                    </a:schemeClr>
                  </a:gs>
                  <a:gs pos="100000">
                    <a:schemeClr val="bg1">
                      <a:lumMod val="50000"/>
                      <a:alpha val="40000"/>
                    </a:schemeClr>
                  </a:gs>
                </a:gsLst>
                <a:lin ang="5400000" scaled="0"/>
                <a:tileRect/>
              </a:gra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grpSp>
      <p:sp>
        <p:nvSpPr>
          <p:cNvPr id="2" name="Title 1"/>
          <p:cNvSpPr>
            <a:spLocks noGrp="1"/>
          </p:cNvSpPr>
          <p:nvPr>
            <p:ph type="title"/>
          </p:nvPr>
        </p:nvSpPr>
        <p:spPr>
          <a:xfrm>
            <a:off x="855133" y="279961"/>
            <a:ext cx="10363200" cy="817561"/>
          </a:xfrm>
        </p:spPr>
        <p:txBody>
          <a:bodyPr/>
          <a:lstStyle/>
          <a:p>
            <a:pPr algn="r"/>
            <a:r>
              <a:rPr lang="fr-FR" dirty="0"/>
              <a:t>Solution informatisé  de gestion des patients </a:t>
            </a:r>
            <a:endParaRPr lang="en-US" dirty="0"/>
          </a:p>
        </p:txBody>
      </p:sp>
      <p:sp>
        <p:nvSpPr>
          <p:cNvPr id="3" name="Text Placeholder 2"/>
          <p:cNvSpPr>
            <a:spLocks noGrp="1"/>
          </p:cNvSpPr>
          <p:nvPr>
            <p:ph type="body" sz="quarter" idx="10"/>
          </p:nvPr>
        </p:nvSpPr>
        <p:spPr>
          <a:xfrm>
            <a:off x="855133" y="990600"/>
            <a:ext cx="10363200" cy="406400"/>
          </a:xfrm>
        </p:spPr>
        <p:txBody>
          <a:bodyPr/>
          <a:lstStyle/>
          <a:p>
            <a:pPr algn="r"/>
            <a:r>
              <a:rPr lang="fr-FR" dirty="0"/>
              <a:t>Application web et application mobile </a:t>
            </a:r>
            <a:endParaRPr lang="en-US" dirty="0"/>
          </a:p>
        </p:txBody>
      </p:sp>
      <p:sp>
        <p:nvSpPr>
          <p:cNvPr id="31" name="Freeform 41"/>
          <p:cNvSpPr>
            <a:spLocks noChangeAspect="1" noEditPoints="1"/>
          </p:cNvSpPr>
          <p:nvPr/>
        </p:nvSpPr>
        <p:spPr bwMode="auto">
          <a:xfrm>
            <a:off x="3369934" y="3760229"/>
            <a:ext cx="339477" cy="411379"/>
          </a:xfrm>
          <a:custGeom>
            <a:avLst/>
            <a:gdLst>
              <a:gd name="T0" fmla="*/ 487 w 800"/>
              <a:gd name="T1" fmla="*/ 761 h 969"/>
              <a:gd name="T2" fmla="*/ 487 w 800"/>
              <a:gd name="T3" fmla="*/ 605 h 969"/>
              <a:gd name="T4" fmla="*/ 136 w 800"/>
              <a:gd name="T5" fmla="*/ 254 h 969"/>
              <a:gd name="T6" fmla="*/ 275 w 800"/>
              <a:gd name="T7" fmla="*/ 254 h 969"/>
              <a:gd name="T8" fmla="*/ 275 w 800"/>
              <a:gd name="T9" fmla="*/ 211 h 969"/>
              <a:gd name="T10" fmla="*/ 64 w 800"/>
              <a:gd name="T11" fmla="*/ 211 h 969"/>
              <a:gd name="T12" fmla="*/ 64 w 800"/>
              <a:gd name="T13" fmla="*/ 423 h 969"/>
              <a:gd name="T14" fmla="*/ 106 w 800"/>
              <a:gd name="T15" fmla="*/ 423 h 969"/>
              <a:gd name="T16" fmla="*/ 106 w 800"/>
              <a:gd name="T17" fmla="*/ 283 h 969"/>
              <a:gd name="T18" fmla="*/ 445 w 800"/>
              <a:gd name="T19" fmla="*/ 622 h 969"/>
              <a:gd name="T20" fmla="*/ 445 w 800"/>
              <a:gd name="T21" fmla="*/ 761 h 969"/>
              <a:gd name="T22" fmla="*/ 360 w 800"/>
              <a:gd name="T23" fmla="*/ 863 h 969"/>
              <a:gd name="T24" fmla="*/ 466 w 800"/>
              <a:gd name="T25" fmla="*/ 969 h 969"/>
              <a:gd name="T26" fmla="*/ 572 w 800"/>
              <a:gd name="T27" fmla="*/ 863 h 969"/>
              <a:gd name="T28" fmla="*/ 487 w 800"/>
              <a:gd name="T29" fmla="*/ 761 h 969"/>
              <a:gd name="T30" fmla="*/ 466 w 800"/>
              <a:gd name="T31" fmla="*/ 931 h 969"/>
              <a:gd name="T32" fmla="*/ 403 w 800"/>
              <a:gd name="T33" fmla="*/ 867 h 969"/>
              <a:gd name="T34" fmla="*/ 466 w 800"/>
              <a:gd name="T35" fmla="*/ 804 h 969"/>
              <a:gd name="T36" fmla="*/ 529 w 800"/>
              <a:gd name="T37" fmla="*/ 867 h 969"/>
              <a:gd name="T38" fmla="*/ 466 w 800"/>
              <a:gd name="T39" fmla="*/ 931 h 969"/>
              <a:gd name="T40" fmla="*/ 178 w 800"/>
              <a:gd name="T41" fmla="*/ 592 h 969"/>
              <a:gd name="T42" fmla="*/ 106 w 800"/>
              <a:gd name="T43" fmla="*/ 668 h 969"/>
              <a:gd name="T44" fmla="*/ 30 w 800"/>
              <a:gd name="T45" fmla="*/ 592 h 969"/>
              <a:gd name="T46" fmla="*/ 0 w 800"/>
              <a:gd name="T47" fmla="*/ 622 h 969"/>
              <a:gd name="T48" fmla="*/ 77 w 800"/>
              <a:gd name="T49" fmla="*/ 698 h 969"/>
              <a:gd name="T50" fmla="*/ 0 w 800"/>
              <a:gd name="T51" fmla="*/ 770 h 969"/>
              <a:gd name="T52" fmla="*/ 30 w 800"/>
              <a:gd name="T53" fmla="*/ 800 h 969"/>
              <a:gd name="T54" fmla="*/ 106 w 800"/>
              <a:gd name="T55" fmla="*/ 728 h 969"/>
              <a:gd name="T56" fmla="*/ 178 w 800"/>
              <a:gd name="T57" fmla="*/ 800 h 969"/>
              <a:gd name="T58" fmla="*/ 208 w 800"/>
              <a:gd name="T59" fmla="*/ 770 h 969"/>
              <a:gd name="T60" fmla="*/ 136 w 800"/>
              <a:gd name="T61" fmla="*/ 698 h 969"/>
              <a:gd name="T62" fmla="*/ 208 w 800"/>
              <a:gd name="T63" fmla="*/ 622 h 969"/>
              <a:gd name="T64" fmla="*/ 178 w 800"/>
              <a:gd name="T65" fmla="*/ 592 h 969"/>
              <a:gd name="T66" fmla="*/ 800 w 800"/>
              <a:gd name="T67" fmla="*/ 325 h 969"/>
              <a:gd name="T68" fmla="*/ 771 w 800"/>
              <a:gd name="T69" fmla="*/ 296 h 969"/>
              <a:gd name="T70" fmla="*/ 699 w 800"/>
              <a:gd name="T71" fmla="*/ 372 h 969"/>
              <a:gd name="T72" fmla="*/ 623 w 800"/>
              <a:gd name="T73" fmla="*/ 296 h 969"/>
              <a:gd name="T74" fmla="*/ 593 w 800"/>
              <a:gd name="T75" fmla="*/ 325 h 969"/>
              <a:gd name="T76" fmla="*/ 669 w 800"/>
              <a:gd name="T77" fmla="*/ 402 h 969"/>
              <a:gd name="T78" fmla="*/ 593 w 800"/>
              <a:gd name="T79" fmla="*/ 474 h 969"/>
              <a:gd name="T80" fmla="*/ 623 w 800"/>
              <a:gd name="T81" fmla="*/ 503 h 969"/>
              <a:gd name="T82" fmla="*/ 699 w 800"/>
              <a:gd name="T83" fmla="*/ 431 h 969"/>
              <a:gd name="T84" fmla="*/ 771 w 800"/>
              <a:gd name="T85" fmla="*/ 503 h 969"/>
              <a:gd name="T86" fmla="*/ 800 w 800"/>
              <a:gd name="T87" fmla="*/ 474 h 969"/>
              <a:gd name="T88" fmla="*/ 729 w 800"/>
              <a:gd name="T89" fmla="*/ 402 h 969"/>
              <a:gd name="T90" fmla="*/ 800 w 800"/>
              <a:gd name="T91" fmla="*/ 325 h 969"/>
              <a:gd name="T92" fmla="*/ 559 w 800"/>
              <a:gd name="T93" fmla="*/ 0 h 969"/>
              <a:gd name="T94" fmla="*/ 487 w 800"/>
              <a:gd name="T95" fmla="*/ 76 h 969"/>
              <a:gd name="T96" fmla="*/ 411 w 800"/>
              <a:gd name="T97" fmla="*/ 0 h 969"/>
              <a:gd name="T98" fmla="*/ 381 w 800"/>
              <a:gd name="T99" fmla="*/ 29 h 969"/>
              <a:gd name="T100" fmla="*/ 458 w 800"/>
              <a:gd name="T101" fmla="*/ 105 h 969"/>
              <a:gd name="T102" fmla="*/ 381 w 800"/>
              <a:gd name="T103" fmla="*/ 177 h 969"/>
              <a:gd name="T104" fmla="*/ 411 w 800"/>
              <a:gd name="T105" fmla="*/ 207 h 969"/>
              <a:gd name="T106" fmla="*/ 487 w 800"/>
              <a:gd name="T107" fmla="*/ 135 h 969"/>
              <a:gd name="T108" fmla="*/ 559 w 800"/>
              <a:gd name="T109" fmla="*/ 207 h 969"/>
              <a:gd name="T110" fmla="*/ 589 w 800"/>
              <a:gd name="T111" fmla="*/ 177 h 969"/>
              <a:gd name="T112" fmla="*/ 517 w 800"/>
              <a:gd name="T113" fmla="*/ 105 h 969"/>
              <a:gd name="T114" fmla="*/ 589 w 800"/>
              <a:gd name="T115" fmla="*/ 29 h 969"/>
              <a:gd name="T116" fmla="*/ 559 w 800"/>
              <a:gd name="T117" fmla="*/ 0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969">
                <a:moveTo>
                  <a:pt x="487" y="761"/>
                </a:moveTo>
                <a:cubicBezTo>
                  <a:pt x="487" y="605"/>
                  <a:pt x="487" y="605"/>
                  <a:pt x="487" y="605"/>
                </a:cubicBezTo>
                <a:cubicBezTo>
                  <a:pt x="136" y="254"/>
                  <a:pt x="136" y="254"/>
                  <a:pt x="136" y="254"/>
                </a:cubicBezTo>
                <a:cubicBezTo>
                  <a:pt x="275" y="254"/>
                  <a:pt x="275" y="254"/>
                  <a:pt x="275" y="254"/>
                </a:cubicBezTo>
                <a:cubicBezTo>
                  <a:pt x="275" y="211"/>
                  <a:pt x="275" y="211"/>
                  <a:pt x="275" y="211"/>
                </a:cubicBezTo>
                <a:cubicBezTo>
                  <a:pt x="64" y="211"/>
                  <a:pt x="64" y="211"/>
                  <a:pt x="64" y="211"/>
                </a:cubicBezTo>
                <a:cubicBezTo>
                  <a:pt x="64" y="423"/>
                  <a:pt x="64" y="423"/>
                  <a:pt x="64" y="423"/>
                </a:cubicBezTo>
                <a:cubicBezTo>
                  <a:pt x="106" y="423"/>
                  <a:pt x="106" y="423"/>
                  <a:pt x="106" y="423"/>
                </a:cubicBezTo>
                <a:cubicBezTo>
                  <a:pt x="106" y="283"/>
                  <a:pt x="106" y="283"/>
                  <a:pt x="106" y="283"/>
                </a:cubicBezTo>
                <a:cubicBezTo>
                  <a:pt x="445" y="622"/>
                  <a:pt x="445" y="622"/>
                  <a:pt x="445" y="622"/>
                </a:cubicBezTo>
                <a:cubicBezTo>
                  <a:pt x="445" y="761"/>
                  <a:pt x="445" y="761"/>
                  <a:pt x="445" y="761"/>
                </a:cubicBezTo>
                <a:cubicBezTo>
                  <a:pt x="398" y="770"/>
                  <a:pt x="360" y="812"/>
                  <a:pt x="360" y="863"/>
                </a:cubicBezTo>
                <a:cubicBezTo>
                  <a:pt x="360" y="922"/>
                  <a:pt x="407" y="969"/>
                  <a:pt x="466" y="969"/>
                </a:cubicBezTo>
                <a:cubicBezTo>
                  <a:pt x="525" y="969"/>
                  <a:pt x="572" y="922"/>
                  <a:pt x="572" y="863"/>
                </a:cubicBezTo>
                <a:cubicBezTo>
                  <a:pt x="572" y="817"/>
                  <a:pt x="534" y="774"/>
                  <a:pt x="487" y="761"/>
                </a:cubicBezTo>
                <a:close/>
                <a:moveTo>
                  <a:pt x="466" y="931"/>
                </a:moveTo>
                <a:cubicBezTo>
                  <a:pt x="432" y="931"/>
                  <a:pt x="403" y="901"/>
                  <a:pt x="403" y="867"/>
                </a:cubicBezTo>
                <a:cubicBezTo>
                  <a:pt x="403" y="834"/>
                  <a:pt x="428" y="804"/>
                  <a:pt x="466" y="804"/>
                </a:cubicBezTo>
                <a:cubicBezTo>
                  <a:pt x="504" y="804"/>
                  <a:pt x="529" y="834"/>
                  <a:pt x="529" y="867"/>
                </a:cubicBezTo>
                <a:cubicBezTo>
                  <a:pt x="529" y="901"/>
                  <a:pt x="500" y="931"/>
                  <a:pt x="466" y="931"/>
                </a:cubicBezTo>
                <a:close/>
                <a:moveTo>
                  <a:pt x="178" y="592"/>
                </a:moveTo>
                <a:cubicBezTo>
                  <a:pt x="106" y="668"/>
                  <a:pt x="106" y="668"/>
                  <a:pt x="106" y="668"/>
                </a:cubicBezTo>
                <a:cubicBezTo>
                  <a:pt x="30" y="592"/>
                  <a:pt x="30" y="592"/>
                  <a:pt x="30" y="592"/>
                </a:cubicBezTo>
                <a:cubicBezTo>
                  <a:pt x="0" y="622"/>
                  <a:pt x="0" y="622"/>
                  <a:pt x="0" y="622"/>
                </a:cubicBezTo>
                <a:cubicBezTo>
                  <a:pt x="77" y="698"/>
                  <a:pt x="77" y="698"/>
                  <a:pt x="77" y="698"/>
                </a:cubicBezTo>
                <a:cubicBezTo>
                  <a:pt x="0" y="770"/>
                  <a:pt x="0" y="770"/>
                  <a:pt x="0" y="770"/>
                </a:cubicBezTo>
                <a:cubicBezTo>
                  <a:pt x="30" y="800"/>
                  <a:pt x="30" y="800"/>
                  <a:pt x="30" y="800"/>
                </a:cubicBezTo>
                <a:cubicBezTo>
                  <a:pt x="106" y="728"/>
                  <a:pt x="106" y="728"/>
                  <a:pt x="106" y="728"/>
                </a:cubicBezTo>
                <a:cubicBezTo>
                  <a:pt x="178" y="800"/>
                  <a:pt x="178" y="800"/>
                  <a:pt x="178" y="800"/>
                </a:cubicBezTo>
                <a:cubicBezTo>
                  <a:pt x="208" y="770"/>
                  <a:pt x="208" y="770"/>
                  <a:pt x="208" y="770"/>
                </a:cubicBezTo>
                <a:cubicBezTo>
                  <a:pt x="136" y="698"/>
                  <a:pt x="136" y="698"/>
                  <a:pt x="136" y="698"/>
                </a:cubicBezTo>
                <a:cubicBezTo>
                  <a:pt x="208" y="622"/>
                  <a:pt x="208" y="622"/>
                  <a:pt x="208" y="622"/>
                </a:cubicBezTo>
                <a:lnTo>
                  <a:pt x="178" y="592"/>
                </a:lnTo>
                <a:close/>
                <a:moveTo>
                  <a:pt x="800" y="325"/>
                </a:moveTo>
                <a:cubicBezTo>
                  <a:pt x="771" y="296"/>
                  <a:pt x="771" y="296"/>
                  <a:pt x="771" y="296"/>
                </a:cubicBezTo>
                <a:cubicBezTo>
                  <a:pt x="699" y="372"/>
                  <a:pt x="699" y="372"/>
                  <a:pt x="699" y="372"/>
                </a:cubicBezTo>
                <a:cubicBezTo>
                  <a:pt x="623" y="296"/>
                  <a:pt x="623" y="296"/>
                  <a:pt x="623" y="296"/>
                </a:cubicBezTo>
                <a:cubicBezTo>
                  <a:pt x="593" y="325"/>
                  <a:pt x="593" y="325"/>
                  <a:pt x="593" y="325"/>
                </a:cubicBezTo>
                <a:cubicBezTo>
                  <a:pt x="669" y="402"/>
                  <a:pt x="669" y="402"/>
                  <a:pt x="669" y="402"/>
                </a:cubicBezTo>
                <a:cubicBezTo>
                  <a:pt x="593" y="474"/>
                  <a:pt x="593" y="474"/>
                  <a:pt x="593" y="474"/>
                </a:cubicBezTo>
                <a:cubicBezTo>
                  <a:pt x="623" y="503"/>
                  <a:pt x="623" y="503"/>
                  <a:pt x="623" y="503"/>
                </a:cubicBezTo>
                <a:cubicBezTo>
                  <a:pt x="699" y="431"/>
                  <a:pt x="699" y="431"/>
                  <a:pt x="699" y="431"/>
                </a:cubicBezTo>
                <a:cubicBezTo>
                  <a:pt x="771" y="503"/>
                  <a:pt x="771" y="503"/>
                  <a:pt x="771" y="503"/>
                </a:cubicBezTo>
                <a:cubicBezTo>
                  <a:pt x="800" y="474"/>
                  <a:pt x="800" y="474"/>
                  <a:pt x="800" y="474"/>
                </a:cubicBezTo>
                <a:cubicBezTo>
                  <a:pt x="729" y="402"/>
                  <a:pt x="729" y="402"/>
                  <a:pt x="729" y="402"/>
                </a:cubicBezTo>
                <a:lnTo>
                  <a:pt x="800" y="325"/>
                </a:lnTo>
                <a:close/>
                <a:moveTo>
                  <a:pt x="559" y="0"/>
                </a:moveTo>
                <a:cubicBezTo>
                  <a:pt x="487" y="76"/>
                  <a:pt x="487" y="76"/>
                  <a:pt x="487" y="76"/>
                </a:cubicBezTo>
                <a:cubicBezTo>
                  <a:pt x="411" y="0"/>
                  <a:pt x="411" y="0"/>
                  <a:pt x="411" y="0"/>
                </a:cubicBezTo>
                <a:cubicBezTo>
                  <a:pt x="381" y="29"/>
                  <a:pt x="381" y="29"/>
                  <a:pt x="381" y="29"/>
                </a:cubicBezTo>
                <a:cubicBezTo>
                  <a:pt x="458" y="105"/>
                  <a:pt x="458" y="105"/>
                  <a:pt x="458" y="105"/>
                </a:cubicBezTo>
                <a:cubicBezTo>
                  <a:pt x="381" y="177"/>
                  <a:pt x="381" y="177"/>
                  <a:pt x="381" y="177"/>
                </a:cubicBezTo>
                <a:cubicBezTo>
                  <a:pt x="411" y="207"/>
                  <a:pt x="411" y="207"/>
                  <a:pt x="411" y="207"/>
                </a:cubicBezTo>
                <a:cubicBezTo>
                  <a:pt x="487" y="135"/>
                  <a:pt x="487" y="135"/>
                  <a:pt x="487" y="135"/>
                </a:cubicBezTo>
                <a:cubicBezTo>
                  <a:pt x="559" y="207"/>
                  <a:pt x="559" y="207"/>
                  <a:pt x="559" y="207"/>
                </a:cubicBezTo>
                <a:cubicBezTo>
                  <a:pt x="589" y="177"/>
                  <a:pt x="589" y="177"/>
                  <a:pt x="589" y="177"/>
                </a:cubicBezTo>
                <a:cubicBezTo>
                  <a:pt x="517" y="105"/>
                  <a:pt x="517" y="105"/>
                  <a:pt x="517" y="105"/>
                </a:cubicBezTo>
                <a:cubicBezTo>
                  <a:pt x="589" y="29"/>
                  <a:pt x="589" y="29"/>
                  <a:pt x="589" y="29"/>
                </a:cubicBezTo>
                <a:lnTo>
                  <a:pt x="559" y="0"/>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3" name="Freeform 147"/>
          <p:cNvSpPr>
            <a:spLocks noChangeAspect="1" noEditPoints="1"/>
          </p:cNvSpPr>
          <p:nvPr/>
        </p:nvSpPr>
        <p:spPr bwMode="auto">
          <a:xfrm>
            <a:off x="3376834" y="2096872"/>
            <a:ext cx="325677" cy="411379"/>
          </a:xfrm>
          <a:custGeom>
            <a:avLst/>
            <a:gdLst>
              <a:gd name="T0" fmla="*/ 484 w 800"/>
              <a:gd name="T1" fmla="*/ 0 h 1011"/>
              <a:gd name="T2" fmla="*/ 463 w 800"/>
              <a:gd name="T3" fmla="*/ 990 h 1011"/>
              <a:gd name="T4" fmla="*/ 779 w 800"/>
              <a:gd name="T5" fmla="*/ 1011 h 1011"/>
              <a:gd name="T6" fmla="*/ 800 w 800"/>
              <a:gd name="T7" fmla="*/ 21 h 1011"/>
              <a:gd name="T8" fmla="*/ 758 w 800"/>
              <a:gd name="T9" fmla="*/ 969 h 1011"/>
              <a:gd name="T10" fmla="*/ 505 w 800"/>
              <a:gd name="T11" fmla="*/ 843 h 1011"/>
              <a:gd name="T12" fmla="*/ 589 w 800"/>
              <a:gd name="T13" fmla="*/ 800 h 1011"/>
              <a:gd name="T14" fmla="*/ 505 w 800"/>
              <a:gd name="T15" fmla="*/ 716 h 1011"/>
              <a:gd name="T16" fmla="*/ 589 w 800"/>
              <a:gd name="T17" fmla="*/ 674 h 1011"/>
              <a:gd name="T18" fmla="*/ 505 w 800"/>
              <a:gd name="T19" fmla="*/ 590 h 1011"/>
              <a:gd name="T20" fmla="*/ 589 w 800"/>
              <a:gd name="T21" fmla="*/ 548 h 1011"/>
              <a:gd name="T22" fmla="*/ 505 w 800"/>
              <a:gd name="T23" fmla="*/ 464 h 1011"/>
              <a:gd name="T24" fmla="*/ 589 w 800"/>
              <a:gd name="T25" fmla="*/ 421 h 1011"/>
              <a:gd name="T26" fmla="*/ 505 w 800"/>
              <a:gd name="T27" fmla="*/ 337 h 1011"/>
              <a:gd name="T28" fmla="*/ 589 w 800"/>
              <a:gd name="T29" fmla="*/ 295 h 1011"/>
              <a:gd name="T30" fmla="*/ 505 w 800"/>
              <a:gd name="T31" fmla="*/ 211 h 1011"/>
              <a:gd name="T32" fmla="*/ 589 w 800"/>
              <a:gd name="T33" fmla="*/ 169 h 1011"/>
              <a:gd name="T34" fmla="*/ 505 w 800"/>
              <a:gd name="T35" fmla="*/ 43 h 1011"/>
              <a:gd name="T36" fmla="*/ 758 w 800"/>
              <a:gd name="T37" fmla="*/ 969 h 1011"/>
              <a:gd name="T38" fmla="*/ 130 w 800"/>
              <a:gd name="T39" fmla="*/ 52 h 1011"/>
              <a:gd name="T40" fmla="*/ 0 w 800"/>
              <a:gd name="T41" fmla="*/ 253 h 1011"/>
              <a:gd name="T42" fmla="*/ 105 w 800"/>
              <a:gd name="T43" fmla="*/ 969 h 1011"/>
              <a:gd name="T44" fmla="*/ 295 w 800"/>
              <a:gd name="T45" fmla="*/ 864 h 1011"/>
              <a:gd name="T46" fmla="*/ 291 w 800"/>
              <a:gd name="T47" fmla="*/ 241 h 1011"/>
              <a:gd name="T48" fmla="*/ 147 w 800"/>
              <a:gd name="T49" fmla="*/ 102 h 1011"/>
              <a:gd name="T50" fmla="*/ 117 w 800"/>
              <a:gd name="T51" fmla="*/ 148 h 1011"/>
              <a:gd name="T52" fmla="*/ 42 w 800"/>
              <a:gd name="T53" fmla="*/ 347 h 1011"/>
              <a:gd name="T54" fmla="*/ 84 w 800"/>
              <a:gd name="T55" fmla="*/ 716 h 1011"/>
              <a:gd name="T56" fmla="*/ 42 w 800"/>
              <a:gd name="T57" fmla="*/ 347 h 1011"/>
              <a:gd name="T58" fmla="*/ 189 w 800"/>
              <a:gd name="T59" fmla="*/ 927 h 1011"/>
              <a:gd name="T60" fmla="*/ 42 w 800"/>
              <a:gd name="T61" fmla="*/ 864 h 1011"/>
              <a:gd name="T62" fmla="*/ 253 w 800"/>
              <a:gd name="T63" fmla="*/ 843 h 1011"/>
              <a:gd name="T64" fmla="*/ 253 w 800"/>
              <a:gd name="T65" fmla="*/ 800 h 1011"/>
              <a:gd name="T66" fmla="*/ 42 w 800"/>
              <a:gd name="T67" fmla="*/ 758 h 1011"/>
              <a:gd name="T68" fmla="*/ 253 w 800"/>
              <a:gd name="T69" fmla="*/ 800 h 1011"/>
              <a:gd name="T70" fmla="*/ 126 w 800"/>
              <a:gd name="T71" fmla="*/ 347 h 1011"/>
              <a:gd name="T72" fmla="*/ 168 w 800"/>
              <a:gd name="T73" fmla="*/ 347 h 1011"/>
              <a:gd name="T74" fmla="*/ 126 w 800"/>
              <a:gd name="T75" fmla="*/ 716 h 1011"/>
              <a:gd name="T76" fmla="*/ 211 w 800"/>
              <a:gd name="T77" fmla="*/ 716 h 1011"/>
              <a:gd name="T78" fmla="*/ 253 w 800"/>
              <a:gd name="T79" fmla="*/ 347 h 1011"/>
              <a:gd name="T80" fmla="*/ 253 w 800"/>
              <a:gd name="T81" fmla="*/ 274 h 1011"/>
              <a:gd name="T82" fmla="*/ 168 w 800"/>
              <a:gd name="T83" fmla="*/ 274 h 1011"/>
              <a:gd name="T84" fmla="*/ 126 w 800"/>
              <a:gd name="T85" fmla="*/ 274 h 1011"/>
              <a:gd name="T86" fmla="*/ 42 w 800"/>
              <a:gd name="T87" fmla="*/ 274 h 1011"/>
              <a:gd name="T88" fmla="*/ 88 w 800"/>
              <a:gd name="T89" fmla="*/ 190 h 1011"/>
              <a:gd name="T90" fmla="*/ 253 w 800"/>
              <a:gd name="T91" fmla="*/ 259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00" h="1011">
                <a:moveTo>
                  <a:pt x="779" y="0"/>
                </a:moveTo>
                <a:cubicBezTo>
                  <a:pt x="484" y="0"/>
                  <a:pt x="484" y="0"/>
                  <a:pt x="484" y="0"/>
                </a:cubicBezTo>
                <a:cubicBezTo>
                  <a:pt x="473" y="0"/>
                  <a:pt x="463" y="10"/>
                  <a:pt x="463" y="21"/>
                </a:cubicBezTo>
                <a:cubicBezTo>
                  <a:pt x="463" y="990"/>
                  <a:pt x="463" y="990"/>
                  <a:pt x="463" y="990"/>
                </a:cubicBezTo>
                <a:cubicBezTo>
                  <a:pt x="463" y="1001"/>
                  <a:pt x="473" y="1011"/>
                  <a:pt x="484" y="1011"/>
                </a:cubicBezTo>
                <a:cubicBezTo>
                  <a:pt x="779" y="1011"/>
                  <a:pt x="779" y="1011"/>
                  <a:pt x="779" y="1011"/>
                </a:cubicBezTo>
                <a:cubicBezTo>
                  <a:pt x="791" y="1011"/>
                  <a:pt x="800" y="1001"/>
                  <a:pt x="800" y="990"/>
                </a:cubicBezTo>
                <a:cubicBezTo>
                  <a:pt x="800" y="21"/>
                  <a:pt x="800" y="21"/>
                  <a:pt x="800" y="21"/>
                </a:cubicBezTo>
                <a:cubicBezTo>
                  <a:pt x="800" y="10"/>
                  <a:pt x="791" y="0"/>
                  <a:pt x="779" y="0"/>
                </a:cubicBezTo>
                <a:close/>
                <a:moveTo>
                  <a:pt x="758" y="969"/>
                </a:moveTo>
                <a:cubicBezTo>
                  <a:pt x="505" y="969"/>
                  <a:pt x="505" y="969"/>
                  <a:pt x="505" y="969"/>
                </a:cubicBezTo>
                <a:cubicBezTo>
                  <a:pt x="505" y="843"/>
                  <a:pt x="505" y="843"/>
                  <a:pt x="505" y="843"/>
                </a:cubicBezTo>
                <a:cubicBezTo>
                  <a:pt x="589" y="843"/>
                  <a:pt x="589" y="843"/>
                  <a:pt x="589" y="843"/>
                </a:cubicBezTo>
                <a:cubicBezTo>
                  <a:pt x="589" y="800"/>
                  <a:pt x="589" y="800"/>
                  <a:pt x="589" y="800"/>
                </a:cubicBezTo>
                <a:cubicBezTo>
                  <a:pt x="505" y="800"/>
                  <a:pt x="505" y="800"/>
                  <a:pt x="505" y="800"/>
                </a:cubicBezTo>
                <a:cubicBezTo>
                  <a:pt x="505" y="716"/>
                  <a:pt x="505" y="716"/>
                  <a:pt x="505" y="716"/>
                </a:cubicBezTo>
                <a:cubicBezTo>
                  <a:pt x="589" y="716"/>
                  <a:pt x="589" y="716"/>
                  <a:pt x="589" y="716"/>
                </a:cubicBezTo>
                <a:cubicBezTo>
                  <a:pt x="589" y="674"/>
                  <a:pt x="589" y="674"/>
                  <a:pt x="589" y="674"/>
                </a:cubicBezTo>
                <a:cubicBezTo>
                  <a:pt x="505" y="674"/>
                  <a:pt x="505" y="674"/>
                  <a:pt x="505" y="674"/>
                </a:cubicBezTo>
                <a:cubicBezTo>
                  <a:pt x="505" y="590"/>
                  <a:pt x="505" y="590"/>
                  <a:pt x="505" y="590"/>
                </a:cubicBezTo>
                <a:cubicBezTo>
                  <a:pt x="589" y="590"/>
                  <a:pt x="589" y="590"/>
                  <a:pt x="589" y="590"/>
                </a:cubicBezTo>
                <a:cubicBezTo>
                  <a:pt x="589" y="548"/>
                  <a:pt x="589" y="548"/>
                  <a:pt x="589" y="548"/>
                </a:cubicBezTo>
                <a:cubicBezTo>
                  <a:pt x="505" y="548"/>
                  <a:pt x="505" y="548"/>
                  <a:pt x="505" y="548"/>
                </a:cubicBezTo>
                <a:cubicBezTo>
                  <a:pt x="505" y="464"/>
                  <a:pt x="505" y="464"/>
                  <a:pt x="505" y="464"/>
                </a:cubicBezTo>
                <a:cubicBezTo>
                  <a:pt x="589" y="464"/>
                  <a:pt x="589" y="464"/>
                  <a:pt x="589" y="464"/>
                </a:cubicBezTo>
                <a:cubicBezTo>
                  <a:pt x="589" y="421"/>
                  <a:pt x="589" y="421"/>
                  <a:pt x="589" y="421"/>
                </a:cubicBezTo>
                <a:cubicBezTo>
                  <a:pt x="505" y="421"/>
                  <a:pt x="505" y="421"/>
                  <a:pt x="505" y="421"/>
                </a:cubicBezTo>
                <a:cubicBezTo>
                  <a:pt x="505" y="337"/>
                  <a:pt x="505" y="337"/>
                  <a:pt x="505" y="337"/>
                </a:cubicBezTo>
                <a:cubicBezTo>
                  <a:pt x="589" y="337"/>
                  <a:pt x="589" y="337"/>
                  <a:pt x="589" y="337"/>
                </a:cubicBezTo>
                <a:cubicBezTo>
                  <a:pt x="589" y="295"/>
                  <a:pt x="589" y="295"/>
                  <a:pt x="589" y="295"/>
                </a:cubicBezTo>
                <a:cubicBezTo>
                  <a:pt x="505" y="295"/>
                  <a:pt x="505" y="295"/>
                  <a:pt x="505" y="295"/>
                </a:cubicBezTo>
                <a:cubicBezTo>
                  <a:pt x="505" y="211"/>
                  <a:pt x="505" y="211"/>
                  <a:pt x="505" y="211"/>
                </a:cubicBezTo>
                <a:cubicBezTo>
                  <a:pt x="589" y="211"/>
                  <a:pt x="589" y="211"/>
                  <a:pt x="589" y="211"/>
                </a:cubicBezTo>
                <a:cubicBezTo>
                  <a:pt x="589" y="169"/>
                  <a:pt x="589" y="169"/>
                  <a:pt x="589" y="169"/>
                </a:cubicBezTo>
                <a:cubicBezTo>
                  <a:pt x="505" y="169"/>
                  <a:pt x="505" y="169"/>
                  <a:pt x="505" y="169"/>
                </a:cubicBezTo>
                <a:cubicBezTo>
                  <a:pt x="505" y="43"/>
                  <a:pt x="505" y="43"/>
                  <a:pt x="505" y="43"/>
                </a:cubicBezTo>
                <a:cubicBezTo>
                  <a:pt x="758" y="43"/>
                  <a:pt x="758" y="43"/>
                  <a:pt x="758" y="43"/>
                </a:cubicBezTo>
                <a:lnTo>
                  <a:pt x="758" y="969"/>
                </a:lnTo>
                <a:close/>
                <a:moveTo>
                  <a:pt x="165" y="52"/>
                </a:moveTo>
                <a:cubicBezTo>
                  <a:pt x="157" y="40"/>
                  <a:pt x="138" y="40"/>
                  <a:pt x="130" y="52"/>
                </a:cubicBezTo>
                <a:cubicBezTo>
                  <a:pt x="4" y="241"/>
                  <a:pt x="4" y="241"/>
                  <a:pt x="4" y="241"/>
                </a:cubicBezTo>
                <a:cubicBezTo>
                  <a:pt x="1" y="245"/>
                  <a:pt x="0" y="249"/>
                  <a:pt x="0" y="253"/>
                </a:cubicBezTo>
                <a:cubicBezTo>
                  <a:pt x="0" y="864"/>
                  <a:pt x="0" y="864"/>
                  <a:pt x="0" y="864"/>
                </a:cubicBezTo>
                <a:cubicBezTo>
                  <a:pt x="0" y="922"/>
                  <a:pt x="47" y="969"/>
                  <a:pt x="105" y="969"/>
                </a:cubicBezTo>
                <a:cubicBezTo>
                  <a:pt x="189" y="969"/>
                  <a:pt x="189" y="969"/>
                  <a:pt x="189" y="969"/>
                </a:cubicBezTo>
                <a:cubicBezTo>
                  <a:pt x="248" y="969"/>
                  <a:pt x="295" y="922"/>
                  <a:pt x="295" y="864"/>
                </a:cubicBezTo>
                <a:cubicBezTo>
                  <a:pt x="295" y="253"/>
                  <a:pt x="295" y="253"/>
                  <a:pt x="295" y="253"/>
                </a:cubicBezTo>
                <a:cubicBezTo>
                  <a:pt x="295" y="249"/>
                  <a:pt x="293" y="245"/>
                  <a:pt x="291" y="241"/>
                </a:cubicBezTo>
                <a:lnTo>
                  <a:pt x="165" y="52"/>
                </a:lnTo>
                <a:close/>
                <a:moveTo>
                  <a:pt x="147" y="102"/>
                </a:moveTo>
                <a:cubicBezTo>
                  <a:pt x="178" y="148"/>
                  <a:pt x="178" y="148"/>
                  <a:pt x="178" y="148"/>
                </a:cubicBezTo>
                <a:cubicBezTo>
                  <a:pt x="117" y="148"/>
                  <a:pt x="117" y="148"/>
                  <a:pt x="117" y="148"/>
                </a:cubicBezTo>
                <a:lnTo>
                  <a:pt x="147" y="102"/>
                </a:lnTo>
                <a:close/>
                <a:moveTo>
                  <a:pt x="42" y="347"/>
                </a:moveTo>
                <a:cubicBezTo>
                  <a:pt x="55" y="354"/>
                  <a:pt x="69" y="358"/>
                  <a:pt x="84" y="358"/>
                </a:cubicBezTo>
                <a:cubicBezTo>
                  <a:pt x="84" y="716"/>
                  <a:pt x="84" y="716"/>
                  <a:pt x="84" y="716"/>
                </a:cubicBezTo>
                <a:cubicBezTo>
                  <a:pt x="42" y="716"/>
                  <a:pt x="42" y="716"/>
                  <a:pt x="42" y="716"/>
                </a:cubicBezTo>
                <a:lnTo>
                  <a:pt x="42" y="347"/>
                </a:lnTo>
                <a:close/>
                <a:moveTo>
                  <a:pt x="253" y="864"/>
                </a:moveTo>
                <a:cubicBezTo>
                  <a:pt x="253" y="898"/>
                  <a:pt x="224" y="927"/>
                  <a:pt x="189" y="927"/>
                </a:cubicBezTo>
                <a:cubicBezTo>
                  <a:pt x="105" y="927"/>
                  <a:pt x="105" y="927"/>
                  <a:pt x="105" y="927"/>
                </a:cubicBezTo>
                <a:cubicBezTo>
                  <a:pt x="70" y="927"/>
                  <a:pt x="42" y="898"/>
                  <a:pt x="42" y="864"/>
                </a:cubicBezTo>
                <a:cubicBezTo>
                  <a:pt x="42" y="843"/>
                  <a:pt x="42" y="843"/>
                  <a:pt x="42" y="843"/>
                </a:cubicBezTo>
                <a:cubicBezTo>
                  <a:pt x="253" y="843"/>
                  <a:pt x="253" y="843"/>
                  <a:pt x="253" y="843"/>
                </a:cubicBezTo>
                <a:lnTo>
                  <a:pt x="253" y="864"/>
                </a:lnTo>
                <a:close/>
                <a:moveTo>
                  <a:pt x="253" y="800"/>
                </a:moveTo>
                <a:cubicBezTo>
                  <a:pt x="42" y="800"/>
                  <a:pt x="42" y="800"/>
                  <a:pt x="42" y="800"/>
                </a:cubicBezTo>
                <a:cubicBezTo>
                  <a:pt x="42" y="758"/>
                  <a:pt x="42" y="758"/>
                  <a:pt x="42" y="758"/>
                </a:cubicBezTo>
                <a:cubicBezTo>
                  <a:pt x="253" y="758"/>
                  <a:pt x="253" y="758"/>
                  <a:pt x="253" y="758"/>
                </a:cubicBezTo>
                <a:lnTo>
                  <a:pt x="253" y="800"/>
                </a:lnTo>
                <a:close/>
                <a:moveTo>
                  <a:pt x="126" y="716"/>
                </a:moveTo>
                <a:cubicBezTo>
                  <a:pt x="126" y="347"/>
                  <a:pt x="126" y="347"/>
                  <a:pt x="126" y="347"/>
                </a:cubicBezTo>
                <a:cubicBezTo>
                  <a:pt x="134" y="342"/>
                  <a:pt x="141" y="337"/>
                  <a:pt x="147" y="330"/>
                </a:cubicBezTo>
                <a:cubicBezTo>
                  <a:pt x="153" y="337"/>
                  <a:pt x="160" y="342"/>
                  <a:pt x="168" y="347"/>
                </a:cubicBezTo>
                <a:cubicBezTo>
                  <a:pt x="168" y="716"/>
                  <a:pt x="168" y="716"/>
                  <a:pt x="168" y="716"/>
                </a:cubicBezTo>
                <a:lnTo>
                  <a:pt x="126" y="716"/>
                </a:lnTo>
                <a:close/>
                <a:moveTo>
                  <a:pt x="253" y="716"/>
                </a:moveTo>
                <a:cubicBezTo>
                  <a:pt x="211" y="716"/>
                  <a:pt x="211" y="716"/>
                  <a:pt x="211" y="716"/>
                </a:cubicBezTo>
                <a:cubicBezTo>
                  <a:pt x="211" y="358"/>
                  <a:pt x="211" y="358"/>
                  <a:pt x="211" y="358"/>
                </a:cubicBezTo>
                <a:cubicBezTo>
                  <a:pt x="226" y="358"/>
                  <a:pt x="240" y="354"/>
                  <a:pt x="253" y="347"/>
                </a:cubicBezTo>
                <a:lnTo>
                  <a:pt x="253" y="716"/>
                </a:lnTo>
                <a:close/>
                <a:moveTo>
                  <a:pt x="253" y="274"/>
                </a:moveTo>
                <a:cubicBezTo>
                  <a:pt x="253" y="297"/>
                  <a:pt x="234" y="316"/>
                  <a:pt x="211" y="316"/>
                </a:cubicBezTo>
                <a:cubicBezTo>
                  <a:pt x="187" y="316"/>
                  <a:pt x="168" y="297"/>
                  <a:pt x="168" y="274"/>
                </a:cubicBezTo>
                <a:cubicBezTo>
                  <a:pt x="168" y="262"/>
                  <a:pt x="159" y="253"/>
                  <a:pt x="147" y="253"/>
                </a:cubicBezTo>
                <a:cubicBezTo>
                  <a:pt x="136" y="253"/>
                  <a:pt x="126" y="262"/>
                  <a:pt x="126" y="274"/>
                </a:cubicBezTo>
                <a:cubicBezTo>
                  <a:pt x="126" y="297"/>
                  <a:pt x="107" y="316"/>
                  <a:pt x="84" y="316"/>
                </a:cubicBezTo>
                <a:cubicBezTo>
                  <a:pt x="61" y="316"/>
                  <a:pt x="42" y="297"/>
                  <a:pt x="42" y="274"/>
                </a:cubicBezTo>
                <a:cubicBezTo>
                  <a:pt x="42" y="259"/>
                  <a:pt x="42" y="259"/>
                  <a:pt x="42" y="259"/>
                </a:cubicBezTo>
                <a:cubicBezTo>
                  <a:pt x="88" y="190"/>
                  <a:pt x="88" y="190"/>
                  <a:pt x="88" y="190"/>
                </a:cubicBezTo>
                <a:cubicBezTo>
                  <a:pt x="206" y="190"/>
                  <a:pt x="206" y="190"/>
                  <a:pt x="206" y="190"/>
                </a:cubicBezTo>
                <a:cubicBezTo>
                  <a:pt x="253" y="259"/>
                  <a:pt x="253" y="259"/>
                  <a:pt x="253" y="259"/>
                </a:cubicBezTo>
                <a:lnTo>
                  <a:pt x="253" y="27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5" name="Freeform 33"/>
          <p:cNvSpPr>
            <a:spLocks noChangeAspect="1" noEditPoints="1"/>
          </p:cNvSpPr>
          <p:nvPr/>
        </p:nvSpPr>
        <p:spPr bwMode="auto">
          <a:xfrm>
            <a:off x="3327923" y="2928551"/>
            <a:ext cx="423499" cy="411379"/>
          </a:xfrm>
          <a:custGeom>
            <a:avLst/>
            <a:gdLst>
              <a:gd name="T0" fmla="*/ 637 w 826"/>
              <a:gd name="T1" fmla="*/ 523 h 802"/>
              <a:gd name="T2" fmla="*/ 663 w 826"/>
              <a:gd name="T3" fmla="*/ 472 h 802"/>
              <a:gd name="T4" fmla="*/ 573 w 826"/>
              <a:gd name="T5" fmla="*/ 536 h 802"/>
              <a:gd name="T6" fmla="*/ 597 w 826"/>
              <a:gd name="T7" fmla="*/ 320 h 802"/>
              <a:gd name="T8" fmla="*/ 765 w 826"/>
              <a:gd name="T9" fmla="*/ 281 h 802"/>
              <a:gd name="T10" fmla="*/ 786 w 826"/>
              <a:gd name="T11" fmla="*/ 91 h 802"/>
              <a:gd name="T12" fmla="*/ 706 w 826"/>
              <a:gd name="T13" fmla="*/ 160 h 802"/>
              <a:gd name="T14" fmla="*/ 654 w 826"/>
              <a:gd name="T15" fmla="*/ 109 h 802"/>
              <a:gd name="T16" fmla="*/ 724 w 826"/>
              <a:gd name="T17" fmla="*/ 28 h 802"/>
              <a:gd name="T18" fmla="*/ 649 w 826"/>
              <a:gd name="T19" fmla="*/ 2 h 802"/>
              <a:gd name="T20" fmla="*/ 494 w 826"/>
              <a:gd name="T21" fmla="*/ 218 h 802"/>
              <a:gd name="T22" fmla="*/ 185 w 826"/>
              <a:gd name="T23" fmla="*/ 148 h 802"/>
              <a:gd name="T24" fmla="*/ 203 w 826"/>
              <a:gd name="T25" fmla="*/ 123 h 802"/>
              <a:gd name="T26" fmla="*/ 95 w 826"/>
              <a:gd name="T27" fmla="*/ 7 h 802"/>
              <a:gd name="T28" fmla="*/ 18 w 826"/>
              <a:gd name="T29" fmla="*/ 58 h 802"/>
              <a:gd name="T30" fmla="*/ 18 w 826"/>
              <a:gd name="T31" fmla="*/ 84 h 802"/>
              <a:gd name="T32" fmla="*/ 134 w 826"/>
              <a:gd name="T33" fmla="*/ 192 h 802"/>
              <a:gd name="T34" fmla="*/ 160 w 826"/>
              <a:gd name="T35" fmla="*/ 174 h 802"/>
              <a:gd name="T36" fmla="*/ 228 w 826"/>
              <a:gd name="T37" fmla="*/ 483 h 802"/>
              <a:gd name="T38" fmla="*/ 61 w 826"/>
              <a:gd name="T39" fmla="*/ 522 h 802"/>
              <a:gd name="T40" fmla="*/ 39 w 826"/>
              <a:gd name="T41" fmla="*/ 713 h 802"/>
              <a:gd name="T42" fmla="*/ 120 w 826"/>
              <a:gd name="T43" fmla="*/ 643 h 802"/>
              <a:gd name="T44" fmla="*/ 171 w 826"/>
              <a:gd name="T45" fmla="*/ 695 h 802"/>
              <a:gd name="T46" fmla="*/ 102 w 826"/>
              <a:gd name="T47" fmla="*/ 775 h 802"/>
              <a:gd name="T48" fmla="*/ 176 w 826"/>
              <a:gd name="T49" fmla="*/ 802 h 802"/>
              <a:gd name="T50" fmla="*/ 331 w 826"/>
              <a:gd name="T51" fmla="*/ 586 h 802"/>
              <a:gd name="T52" fmla="*/ 547 w 826"/>
              <a:gd name="T53" fmla="*/ 562 h 802"/>
              <a:gd name="T54" fmla="*/ 483 w 826"/>
              <a:gd name="T55" fmla="*/ 652 h 802"/>
              <a:gd name="T56" fmla="*/ 509 w 826"/>
              <a:gd name="T57" fmla="*/ 652 h 802"/>
              <a:gd name="T58" fmla="*/ 689 w 826"/>
              <a:gd name="T59" fmla="*/ 780 h 802"/>
              <a:gd name="T60" fmla="*/ 791 w 826"/>
              <a:gd name="T61" fmla="*/ 780 h 802"/>
              <a:gd name="T62" fmla="*/ 791 w 826"/>
              <a:gd name="T63" fmla="*/ 677 h 802"/>
              <a:gd name="T64" fmla="*/ 57 w 826"/>
              <a:gd name="T65" fmla="*/ 71 h 802"/>
              <a:gd name="T66" fmla="*/ 160 w 826"/>
              <a:gd name="T67" fmla="*/ 123 h 802"/>
              <a:gd name="T68" fmla="*/ 297 w 826"/>
              <a:gd name="T69" fmla="*/ 568 h 802"/>
              <a:gd name="T70" fmla="*/ 266 w 826"/>
              <a:gd name="T71" fmla="*/ 728 h 802"/>
              <a:gd name="T72" fmla="*/ 154 w 826"/>
              <a:gd name="T73" fmla="*/ 763 h 802"/>
              <a:gd name="T74" fmla="*/ 207 w 826"/>
              <a:gd name="T75" fmla="*/ 702 h 802"/>
              <a:gd name="T76" fmla="*/ 189 w 826"/>
              <a:gd name="T77" fmla="*/ 607 h 802"/>
              <a:gd name="T78" fmla="*/ 99 w 826"/>
              <a:gd name="T79" fmla="*/ 612 h 802"/>
              <a:gd name="T80" fmla="*/ 86 w 826"/>
              <a:gd name="T81" fmla="*/ 548 h 802"/>
              <a:gd name="T82" fmla="*/ 226 w 826"/>
              <a:gd name="T83" fmla="*/ 521 h 802"/>
              <a:gd name="T84" fmla="*/ 528 w 826"/>
              <a:gd name="T85" fmla="*/ 235 h 802"/>
              <a:gd name="T86" fmla="*/ 559 w 826"/>
              <a:gd name="T87" fmla="*/ 75 h 802"/>
              <a:gd name="T88" fmla="*/ 671 w 826"/>
              <a:gd name="T89" fmla="*/ 40 h 802"/>
              <a:gd name="T90" fmla="*/ 618 w 826"/>
              <a:gd name="T91" fmla="*/ 101 h 802"/>
              <a:gd name="T92" fmla="*/ 636 w 826"/>
              <a:gd name="T93" fmla="*/ 196 h 802"/>
              <a:gd name="T94" fmla="*/ 726 w 826"/>
              <a:gd name="T95" fmla="*/ 191 h 802"/>
              <a:gd name="T96" fmla="*/ 739 w 826"/>
              <a:gd name="T97" fmla="*/ 255 h 802"/>
              <a:gd name="T98" fmla="*/ 599 w 826"/>
              <a:gd name="T99" fmla="*/ 283 h 802"/>
              <a:gd name="T100" fmla="*/ 297 w 826"/>
              <a:gd name="T101" fmla="*/ 568 h 802"/>
              <a:gd name="T102" fmla="*/ 714 w 826"/>
              <a:gd name="T103" fmla="*/ 755 h 802"/>
              <a:gd name="T104" fmla="*/ 611 w 826"/>
              <a:gd name="T105" fmla="*/ 549 h 802"/>
              <a:gd name="T106" fmla="*/ 776 w 826"/>
              <a:gd name="T107" fmla="*/ 729 h 8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26" h="802">
                <a:moveTo>
                  <a:pt x="791" y="677"/>
                </a:moveTo>
                <a:cubicBezTo>
                  <a:pt x="637" y="523"/>
                  <a:pt x="637" y="523"/>
                  <a:pt x="637" y="523"/>
                </a:cubicBezTo>
                <a:cubicBezTo>
                  <a:pt x="663" y="498"/>
                  <a:pt x="663" y="498"/>
                  <a:pt x="663" y="498"/>
                </a:cubicBezTo>
                <a:cubicBezTo>
                  <a:pt x="670" y="490"/>
                  <a:pt x="670" y="479"/>
                  <a:pt x="663" y="472"/>
                </a:cubicBezTo>
                <a:cubicBezTo>
                  <a:pt x="656" y="465"/>
                  <a:pt x="644" y="465"/>
                  <a:pt x="637" y="472"/>
                </a:cubicBezTo>
                <a:cubicBezTo>
                  <a:pt x="573" y="536"/>
                  <a:pt x="573" y="536"/>
                  <a:pt x="573" y="536"/>
                </a:cubicBezTo>
                <a:cubicBezTo>
                  <a:pt x="477" y="440"/>
                  <a:pt x="477" y="440"/>
                  <a:pt x="477" y="440"/>
                </a:cubicBezTo>
                <a:cubicBezTo>
                  <a:pt x="597" y="320"/>
                  <a:pt x="597" y="320"/>
                  <a:pt x="597" y="320"/>
                </a:cubicBezTo>
                <a:cubicBezTo>
                  <a:pt x="614" y="326"/>
                  <a:pt x="631" y="329"/>
                  <a:pt x="649" y="329"/>
                </a:cubicBezTo>
                <a:cubicBezTo>
                  <a:pt x="693" y="329"/>
                  <a:pt x="734" y="312"/>
                  <a:pt x="765" y="281"/>
                </a:cubicBezTo>
                <a:cubicBezTo>
                  <a:pt x="812" y="234"/>
                  <a:pt x="826" y="163"/>
                  <a:pt x="800" y="102"/>
                </a:cubicBezTo>
                <a:cubicBezTo>
                  <a:pt x="797" y="96"/>
                  <a:pt x="792" y="92"/>
                  <a:pt x="786" y="91"/>
                </a:cubicBezTo>
                <a:cubicBezTo>
                  <a:pt x="780" y="90"/>
                  <a:pt x="774" y="92"/>
                  <a:pt x="770" y="96"/>
                </a:cubicBezTo>
                <a:cubicBezTo>
                  <a:pt x="706" y="160"/>
                  <a:pt x="706" y="160"/>
                  <a:pt x="706" y="160"/>
                </a:cubicBezTo>
                <a:cubicBezTo>
                  <a:pt x="654" y="160"/>
                  <a:pt x="654" y="160"/>
                  <a:pt x="654" y="160"/>
                </a:cubicBezTo>
                <a:cubicBezTo>
                  <a:pt x="654" y="109"/>
                  <a:pt x="654" y="109"/>
                  <a:pt x="654" y="109"/>
                </a:cubicBezTo>
                <a:cubicBezTo>
                  <a:pt x="719" y="44"/>
                  <a:pt x="719" y="44"/>
                  <a:pt x="719" y="44"/>
                </a:cubicBezTo>
                <a:cubicBezTo>
                  <a:pt x="723" y="40"/>
                  <a:pt x="725" y="34"/>
                  <a:pt x="724" y="28"/>
                </a:cubicBezTo>
                <a:cubicBezTo>
                  <a:pt x="722" y="22"/>
                  <a:pt x="718" y="17"/>
                  <a:pt x="713" y="15"/>
                </a:cubicBezTo>
                <a:cubicBezTo>
                  <a:pt x="692" y="6"/>
                  <a:pt x="671" y="2"/>
                  <a:pt x="649" y="2"/>
                </a:cubicBezTo>
                <a:cubicBezTo>
                  <a:pt x="605" y="2"/>
                  <a:pt x="564" y="19"/>
                  <a:pt x="533" y="50"/>
                </a:cubicBezTo>
                <a:cubicBezTo>
                  <a:pt x="489" y="94"/>
                  <a:pt x="474" y="159"/>
                  <a:pt x="494" y="218"/>
                </a:cubicBezTo>
                <a:cubicBezTo>
                  <a:pt x="374" y="337"/>
                  <a:pt x="374" y="337"/>
                  <a:pt x="374" y="337"/>
                </a:cubicBezTo>
                <a:cubicBezTo>
                  <a:pt x="185" y="148"/>
                  <a:pt x="185" y="148"/>
                  <a:pt x="185" y="148"/>
                </a:cubicBezTo>
                <a:cubicBezTo>
                  <a:pt x="198" y="136"/>
                  <a:pt x="198" y="136"/>
                  <a:pt x="198" y="136"/>
                </a:cubicBezTo>
                <a:cubicBezTo>
                  <a:pt x="201" y="132"/>
                  <a:pt x="203" y="128"/>
                  <a:pt x="203" y="123"/>
                </a:cubicBezTo>
                <a:cubicBezTo>
                  <a:pt x="203" y="118"/>
                  <a:pt x="201" y="113"/>
                  <a:pt x="198" y="110"/>
                </a:cubicBezTo>
                <a:cubicBezTo>
                  <a:pt x="95" y="7"/>
                  <a:pt x="95" y="7"/>
                  <a:pt x="95" y="7"/>
                </a:cubicBezTo>
                <a:cubicBezTo>
                  <a:pt x="88" y="0"/>
                  <a:pt x="77" y="0"/>
                  <a:pt x="70" y="7"/>
                </a:cubicBezTo>
                <a:cubicBezTo>
                  <a:pt x="18" y="58"/>
                  <a:pt x="18" y="58"/>
                  <a:pt x="18" y="58"/>
                </a:cubicBezTo>
                <a:cubicBezTo>
                  <a:pt x="15" y="62"/>
                  <a:pt x="13" y="66"/>
                  <a:pt x="13" y="71"/>
                </a:cubicBezTo>
                <a:cubicBezTo>
                  <a:pt x="13" y="76"/>
                  <a:pt x="15" y="81"/>
                  <a:pt x="18" y="84"/>
                </a:cubicBezTo>
                <a:cubicBezTo>
                  <a:pt x="121" y="187"/>
                  <a:pt x="121" y="187"/>
                  <a:pt x="121" y="187"/>
                </a:cubicBezTo>
                <a:cubicBezTo>
                  <a:pt x="124" y="191"/>
                  <a:pt x="129" y="192"/>
                  <a:pt x="134" y="192"/>
                </a:cubicBezTo>
                <a:cubicBezTo>
                  <a:pt x="138" y="192"/>
                  <a:pt x="143" y="191"/>
                  <a:pt x="147" y="187"/>
                </a:cubicBezTo>
                <a:cubicBezTo>
                  <a:pt x="160" y="174"/>
                  <a:pt x="160" y="174"/>
                  <a:pt x="160" y="174"/>
                </a:cubicBezTo>
                <a:cubicBezTo>
                  <a:pt x="348" y="363"/>
                  <a:pt x="348" y="363"/>
                  <a:pt x="348" y="363"/>
                </a:cubicBezTo>
                <a:cubicBezTo>
                  <a:pt x="228" y="483"/>
                  <a:pt x="228" y="483"/>
                  <a:pt x="228" y="483"/>
                </a:cubicBezTo>
                <a:cubicBezTo>
                  <a:pt x="212" y="477"/>
                  <a:pt x="194" y="475"/>
                  <a:pt x="176" y="475"/>
                </a:cubicBezTo>
                <a:cubicBezTo>
                  <a:pt x="133" y="475"/>
                  <a:pt x="91" y="492"/>
                  <a:pt x="61" y="522"/>
                </a:cubicBezTo>
                <a:cubicBezTo>
                  <a:pt x="13" y="570"/>
                  <a:pt x="0" y="640"/>
                  <a:pt x="26" y="702"/>
                </a:cubicBezTo>
                <a:cubicBezTo>
                  <a:pt x="28" y="707"/>
                  <a:pt x="33" y="711"/>
                  <a:pt x="39" y="713"/>
                </a:cubicBezTo>
                <a:cubicBezTo>
                  <a:pt x="45" y="714"/>
                  <a:pt x="51" y="712"/>
                  <a:pt x="55" y="708"/>
                </a:cubicBezTo>
                <a:cubicBezTo>
                  <a:pt x="120" y="643"/>
                  <a:pt x="120" y="643"/>
                  <a:pt x="120" y="643"/>
                </a:cubicBezTo>
                <a:cubicBezTo>
                  <a:pt x="171" y="643"/>
                  <a:pt x="171" y="643"/>
                  <a:pt x="171" y="643"/>
                </a:cubicBezTo>
                <a:cubicBezTo>
                  <a:pt x="171" y="695"/>
                  <a:pt x="171" y="695"/>
                  <a:pt x="171" y="695"/>
                </a:cubicBezTo>
                <a:cubicBezTo>
                  <a:pt x="107" y="759"/>
                  <a:pt x="107" y="759"/>
                  <a:pt x="107" y="759"/>
                </a:cubicBezTo>
                <a:cubicBezTo>
                  <a:pt x="102" y="763"/>
                  <a:pt x="101" y="769"/>
                  <a:pt x="102" y="775"/>
                </a:cubicBezTo>
                <a:cubicBezTo>
                  <a:pt x="103" y="781"/>
                  <a:pt x="107" y="786"/>
                  <a:pt x="113" y="789"/>
                </a:cubicBezTo>
                <a:cubicBezTo>
                  <a:pt x="133" y="797"/>
                  <a:pt x="154" y="802"/>
                  <a:pt x="176" y="802"/>
                </a:cubicBezTo>
                <a:cubicBezTo>
                  <a:pt x="220" y="802"/>
                  <a:pt x="261" y="785"/>
                  <a:pt x="292" y="754"/>
                </a:cubicBezTo>
                <a:cubicBezTo>
                  <a:pt x="336" y="709"/>
                  <a:pt x="351" y="645"/>
                  <a:pt x="331" y="586"/>
                </a:cubicBezTo>
                <a:cubicBezTo>
                  <a:pt x="451" y="466"/>
                  <a:pt x="451" y="466"/>
                  <a:pt x="451" y="466"/>
                </a:cubicBezTo>
                <a:cubicBezTo>
                  <a:pt x="547" y="562"/>
                  <a:pt x="547" y="562"/>
                  <a:pt x="547" y="562"/>
                </a:cubicBezTo>
                <a:cubicBezTo>
                  <a:pt x="483" y="626"/>
                  <a:pt x="483" y="626"/>
                  <a:pt x="483" y="626"/>
                </a:cubicBezTo>
                <a:cubicBezTo>
                  <a:pt x="476" y="633"/>
                  <a:pt x="476" y="645"/>
                  <a:pt x="483" y="652"/>
                </a:cubicBezTo>
                <a:cubicBezTo>
                  <a:pt x="486" y="655"/>
                  <a:pt x="491" y="657"/>
                  <a:pt x="496" y="657"/>
                </a:cubicBezTo>
                <a:cubicBezTo>
                  <a:pt x="500" y="657"/>
                  <a:pt x="505" y="655"/>
                  <a:pt x="509" y="652"/>
                </a:cubicBezTo>
                <a:cubicBezTo>
                  <a:pt x="534" y="626"/>
                  <a:pt x="534" y="626"/>
                  <a:pt x="534" y="626"/>
                </a:cubicBezTo>
                <a:cubicBezTo>
                  <a:pt x="689" y="780"/>
                  <a:pt x="689" y="780"/>
                  <a:pt x="689" y="780"/>
                </a:cubicBezTo>
                <a:cubicBezTo>
                  <a:pt x="702" y="794"/>
                  <a:pt x="721" y="802"/>
                  <a:pt x="740" y="802"/>
                </a:cubicBezTo>
                <a:cubicBezTo>
                  <a:pt x="759" y="802"/>
                  <a:pt x="778" y="794"/>
                  <a:pt x="791" y="780"/>
                </a:cubicBezTo>
                <a:cubicBezTo>
                  <a:pt x="805" y="767"/>
                  <a:pt x="813" y="748"/>
                  <a:pt x="813" y="729"/>
                </a:cubicBezTo>
                <a:cubicBezTo>
                  <a:pt x="813" y="709"/>
                  <a:pt x="805" y="691"/>
                  <a:pt x="791" y="677"/>
                </a:cubicBezTo>
                <a:close/>
                <a:moveTo>
                  <a:pt x="134" y="148"/>
                </a:moveTo>
                <a:cubicBezTo>
                  <a:pt x="57" y="71"/>
                  <a:pt x="57" y="71"/>
                  <a:pt x="57" y="71"/>
                </a:cubicBezTo>
                <a:cubicBezTo>
                  <a:pt x="82" y="46"/>
                  <a:pt x="82" y="46"/>
                  <a:pt x="82" y="46"/>
                </a:cubicBezTo>
                <a:cubicBezTo>
                  <a:pt x="160" y="123"/>
                  <a:pt x="160" y="123"/>
                  <a:pt x="160" y="123"/>
                </a:cubicBezTo>
                <a:lnTo>
                  <a:pt x="134" y="148"/>
                </a:lnTo>
                <a:close/>
                <a:moveTo>
                  <a:pt x="297" y="568"/>
                </a:moveTo>
                <a:cubicBezTo>
                  <a:pt x="292" y="574"/>
                  <a:pt x="291" y="582"/>
                  <a:pt x="293" y="588"/>
                </a:cubicBezTo>
                <a:cubicBezTo>
                  <a:pt x="314" y="636"/>
                  <a:pt x="303" y="691"/>
                  <a:pt x="266" y="728"/>
                </a:cubicBezTo>
                <a:cubicBezTo>
                  <a:pt x="242" y="752"/>
                  <a:pt x="210" y="765"/>
                  <a:pt x="176" y="765"/>
                </a:cubicBezTo>
                <a:cubicBezTo>
                  <a:pt x="169" y="765"/>
                  <a:pt x="161" y="765"/>
                  <a:pt x="154" y="763"/>
                </a:cubicBezTo>
                <a:cubicBezTo>
                  <a:pt x="202" y="715"/>
                  <a:pt x="202" y="715"/>
                  <a:pt x="202" y="715"/>
                </a:cubicBezTo>
                <a:cubicBezTo>
                  <a:pt x="205" y="712"/>
                  <a:pt x="207" y="707"/>
                  <a:pt x="207" y="702"/>
                </a:cubicBezTo>
                <a:cubicBezTo>
                  <a:pt x="207" y="625"/>
                  <a:pt x="207" y="625"/>
                  <a:pt x="207" y="625"/>
                </a:cubicBezTo>
                <a:cubicBezTo>
                  <a:pt x="207" y="615"/>
                  <a:pt x="199" y="607"/>
                  <a:pt x="189" y="607"/>
                </a:cubicBezTo>
                <a:cubicBezTo>
                  <a:pt x="112" y="607"/>
                  <a:pt x="112" y="607"/>
                  <a:pt x="112" y="607"/>
                </a:cubicBezTo>
                <a:cubicBezTo>
                  <a:pt x="107" y="607"/>
                  <a:pt x="103" y="609"/>
                  <a:pt x="99" y="612"/>
                </a:cubicBezTo>
                <a:cubicBezTo>
                  <a:pt x="51" y="661"/>
                  <a:pt x="51" y="661"/>
                  <a:pt x="51" y="661"/>
                </a:cubicBezTo>
                <a:cubicBezTo>
                  <a:pt x="44" y="620"/>
                  <a:pt x="56" y="578"/>
                  <a:pt x="86" y="548"/>
                </a:cubicBezTo>
                <a:cubicBezTo>
                  <a:pt x="110" y="524"/>
                  <a:pt x="142" y="511"/>
                  <a:pt x="176" y="511"/>
                </a:cubicBezTo>
                <a:cubicBezTo>
                  <a:pt x="193" y="511"/>
                  <a:pt x="210" y="514"/>
                  <a:pt x="226" y="521"/>
                </a:cubicBezTo>
                <a:cubicBezTo>
                  <a:pt x="233" y="524"/>
                  <a:pt x="241" y="522"/>
                  <a:pt x="246" y="517"/>
                </a:cubicBezTo>
                <a:cubicBezTo>
                  <a:pt x="528" y="235"/>
                  <a:pt x="528" y="235"/>
                  <a:pt x="528" y="235"/>
                </a:cubicBezTo>
                <a:cubicBezTo>
                  <a:pt x="533" y="230"/>
                  <a:pt x="535" y="222"/>
                  <a:pt x="532" y="215"/>
                </a:cubicBezTo>
                <a:cubicBezTo>
                  <a:pt x="512" y="167"/>
                  <a:pt x="522" y="112"/>
                  <a:pt x="559" y="75"/>
                </a:cubicBezTo>
                <a:cubicBezTo>
                  <a:pt x="583" y="51"/>
                  <a:pt x="615" y="38"/>
                  <a:pt x="649" y="38"/>
                </a:cubicBezTo>
                <a:cubicBezTo>
                  <a:pt x="657" y="38"/>
                  <a:pt x="664" y="39"/>
                  <a:pt x="671" y="40"/>
                </a:cubicBezTo>
                <a:cubicBezTo>
                  <a:pt x="623" y="88"/>
                  <a:pt x="623" y="88"/>
                  <a:pt x="623" y="88"/>
                </a:cubicBezTo>
                <a:cubicBezTo>
                  <a:pt x="620" y="92"/>
                  <a:pt x="618" y="96"/>
                  <a:pt x="618" y="101"/>
                </a:cubicBezTo>
                <a:cubicBezTo>
                  <a:pt x="618" y="178"/>
                  <a:pt x="618" y="178"/>
                  <a:pt x="618" y="178"/>
                </a:cubicBezTo>
                <a:cubicBezTo>
                  <a:pt x="618" y="188"/>
                  <a:pt x="626" y="196"/>
                  <a:pt x="636" y="196"/>
                </a:cubicBezTo>
                <a:cubicBezTo>
                  <a:pt x="713" y="196"/>
                  <a:pt x="713" y="196"/>
                  <a:pt x="713" y="196"/>
                </a:cubicBezTo>
                <a:cubicBezTo>
                  <a:pt x="718" y="196"/>
                  <a:pt x="723" y="195"/>
                  <a:pt x="726" y="191"/>
                </a:cubicBezTo>
                <a:cubicBezTo>
                  <a:pt x="774" y="143"/>
                  <a:pt x="774" y="143"/>
                  <a:pt x="774" y="143"/>
                </a:cubicBezTo>
                <a:cubicBezTo>
                  <a:pt x="782" y="183"/>
                  <a:pt x="769" y="225"/>
                  <a:pt x="739" y="255"/>
                </a:cubicBezTo>
                <a:cubicBezTo>
                  <a:pt x="715" y="279"/>
                  <a:pt x="683" y="293"/>
                  <a:pt x="649" y="293"/>
                </a:cubicBezTo>
                <a:cubicBezTo>
                  <a:pt x="632" y="293"/>
                  <a:pt x="615" y="289"/>
                  <a:pt x="599" y="283"/>
                </a:cubicBezTo>
                <a:cubicBezTo>
                  <a:pt x="593" y="280"/>
                  <a:pt x="585" y="281"/>
                  <a:pt x="579" y="286"/>
                </a:cubicBezTo>
                <a:lnTo>
                  <a:pt x="297" y="568"/>
                </a:lnTo>
                <a:close/>
                <a:moveTo>
                  <a:pt x="766" y="755"/>
                </a:moveTo>
                <a:cubicBezTo>
                  <a:pt x="752" y="768"/>
                  <a:pt x="728" y="768"/>
                  <a:pt x="714" y="755"/>
                </a:cubicBezTo>
                <a:cubicBezTo>
                  <a:pt x="560" y="600"/>
                  <a:pt x="560" y="600"/>
                  <a:pt x="560" y="600"/>
                </a:cubicBezTo>
                <a:cubicBezTo>
                  <a:pt x="611" y="549"/>
                  <a:pt x="611" y="549"/>
                  <a:pt x="611" y="549"/>
                </a:cubicBezTo>
                <a:cubicBezTo>
                  <a:pt x="766" y="703"/>
                  <a:pt x="766" y="703"/>
                  <a:pt x="766" y="703"/>
                </a:cubicBezTo>
                <a:cubicBezTo>
                  <a:pt x="773" y="710"/>
                  <a:pt x="776" y="719"/>
                  <a:pt x="776" y="729"/>
                </a:cubicBezTo>
                <a:cubicBezTo>
                  <a:pt x="776" y="739"/>
                  <a:pt x="773" y="748"/>
                  <a:pt x="766" y="755"/>
                </a:cubicBez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36" name="Freeform 21"/>
          <p:cNvSpPr>
            <a:spLocks noEditPoints="1"/>
          </p:cNvSpPr>
          <p:nvPr/>
        </p:nvSpPr>
        <p:spPr bwMode="auto">
          <a:xfrm>
            <a:off x="3334283" y="4592565"/>
            <a:ext cx="410779" cy="410067"/>
          </a:xfrm>
          <a:custGeom>
            <a:avLst/>
            <a:gdLst>
              <a:gd name="T0" fmla="*/ 350 w 800"/>
              <a:gd name="T1" fmla="*/ 639 h 798"/>
              <a:gd name="T2" fmla="*/ 270 w 800"/>
              <a:gd name="T3" fmla="*/ 719 h 798"/>
              <a:gd name="T4" fmla="*/ 350 w 800"/>
              <a:gd name="T5" fmla="*/ 798 h 798"/>
              <a:gd name="T6" fmla="*/ 430 w 800"/>
              <a:gd name="T7" fmla="*/ 719 h 798"/>
              <a:gd name="T8" fmla="*/ 350 w 800"/>
              <a:gd name="T9" fmla="*/ 639 h 798"/>
              <a:gd name="T10" fmla="*/ 350 w 800"/>
              <a:gd name="T11" fmla="*/ 763 h 798"/>
              <a:gd name="T12" fmla="*/ 306 w 800"/>
              <a:gd name="T13" fmla="*/ 719 h 798"/>
              <a:gd name="T14" fmla="*/ 350 w 800"/>
              <a:gd name="T15" fmla="*/ 674 h 798"/>
              <a:gd name="T16" fmla="*/ 394 w 800"/>
              <a:gd name="T17" fmla="*/ 719 h 798"/>
              <a:gd name="T18" fmla="*/ 350 w 800"/>
              <a:gd name="T19" fmla="*/ 763 h 798"/>
              <a:gd name="T20" fmla="*/ 600 w 800"/>
              <a:gd name="T21" fmla="*/ 639 h 798"/>
              <a:gd name="T22" fmla="*/ 520 w 800"/>
              <a:gd name="T23" fmla="*/ 719 h 798"/>
              <a:gd name="T24" fmla="*/ 600 w 800"/>
              <a:gd name="T25" fmla="*/ 798 h 798"/>
              <a:gd name="T26" fmla="*/ 680 w 800"/>
              <a:gd name="T27" fmla="*/ 719 h 798"/>
              <a:gd name="T28" fmla="*/ 600 w 800"/>
              <a:gd name="T29" fmla="*/ 639 h 798"/>
              <a:gd name="T30" fmla="*/ 600 w 800"/>
              <a:gd name="T31" fmla="*/ 763 h 798"/>
              <a:gd name="T32" fmla="*/ 556 w 800"/>
              <a:gd name="T33" fmla="*/ 719 h 798"/>
              <a:gd name="T34" fmla="*/ 600 w 800"/>
              <a:gd name="T35" fmla="*/ 674 h 798"/>
              <a:gd name="T36" fmla="*/ 645 w 800"/>
              <a:gd name="T37" fmla="*/ 719 h 798"/>
              <a:gd name="T38" fmla="*/ 600 w 800"/>
              <a:gd name="T39" fmla="*/ 763 h 798"/>
              <a:gd name="T40" fmla="*/ 796 w 800"/>
              <a:gd name="T41" fmla="*/ 202 h 798"/>
              <a:gd name="T42" fmla="*/ 782 w 800"/>
              <a:gd name="T43" fmla="*/ 195 h 798"/>
              <a:gd name="T44" fmla="*/ 182 w 800"/>
              <a:gd name="T45" fmla="*/ 195 h 798"/>
              <a:gd name="T46" fmla="*/ 132 w 800"/>
              <a:gd name="T47" fmla="*/ 13 h 798"/>
              <a:gd name="T48" fmla="*/ 132 w 800"/>
              <a:gd name="T49" fmla="*/ 12 h 798"/>
              <a:gd name="T50" fmla="*/ 130 w 800"/>
              <a:gd name="T51" fmla="*/ 8 h 798"/>
              <a:gd name="T52" fmla="*/ 128 w 800"/>
              <a:gd name="T53" fmla="*/ 6 h 798"/>
              <a:gd name="T54" fmla="*/ 126 w 800"/>
              <a:gd name="T55" fmla="*/ 3 h 798"/>
              <a:gd name="T56" fmla="*/ 123 w 800"/>
              <a:gd name="T57" fmla="*/ 2 h 798"/>
              <a:gd name="T58" fmla="*/ 120 w 800"/>
              <a:gd name="T59" fmla="*/ 0 h 798"/>
              <a:gd name="T60" fmla="*/ 116 w 800"/>
              <a:gd name="T61" fmla="*/ 0 h 798"/>
              <a:gd name="T62" fmla="*/ 115 w 800"/>
              <a:gd name="T63" fmla="*/ 0 h 798"/>
              <a:gd name="T64" fmla="*/ 17 w 800"/>
              <a:gd name="T65" fmla="*/ 0 h 798"/>
              <a:gd name="T66" fmla="*/ 0 w 800"/>
              <a:gd name="T67" fmla="*/ 17 h 798"/>
              <a:gd name="T68" fmla="*/ 17 w 800"/>
              <a:gd name="T69" fmla="*/ 35 h 798"/>
              <a:gd name="T70" fmla="*/ 102 w 800"/>
              <a:gd name="T71" fmla="*/ 35 h 798"/>
              <a:gd name="T72" fmla="*/ 151 w 800"/>
              <a:gd name="T73" fmla="*/ 217 h 798"/>
              <a:gd name="T74" fmla="*/ 240 w 800"/>
              <a:gd name="T75" fmla="*/ 576 h 798"/>
              <a:gd name="T76" fmla="*/ 257 w 800"/>
              <a:gd name="T77" fmla="*/ 590 h 798"/>
              <a:gd name="T78" fmla="*/ 693 w 800"/>
              <a:gd name="T79" fmla="*/ 590 h 798"/>
              <a:gd name="T80" fmla="*/ 710 w 800"/>
              <a:gd name="T81" fmla="*/ 576 h 798"/>
              <a:gd name="T82" fmla="*/ 799 w 800"/>
              <a:gd name="T83" fmla="*/ 217 h 798"/>
              <a:gd name="T84" fmla="*/ 796 w 800"/>
              <a:gd name="T85" fmla="*/ 202 h 798"/>
              <a:gd name="T86" fmla="*/ 679 w 800"/>
              <a:gd name="T87" fmla="*/ 554 h 798"/>
              <a:gd name="T88" fmla="*/ 271 w 800"/>
              <a:gd name="T89" fmla="*/ 554 h 798"/>
              <a:gd name="T90" fmla="*/ 191 w 800"/>
              <a:gd name="T91" fmla="*/ 230 h 798"/>
              <a:gd name="T92" fmla="*/ 759 w 800"/>
              <a:gd name="T93" fmla="*/ 230 h 798"/>
              <a:gd name="T94" fmla="*/ 679 w 800"/>
              <a:gd name="T95" fmla="*/ 554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00" h="798">
                <a:moveTo>
                  <a:pt x="350" y="639"/>
                </a:moveTo>
                <a:cubicBezTo>
                  <a:pt x="306" y="639"/>
                  <a:pt x="270" y="675"/>
                  <a:pt x="270" y="719"/>
                </a:cubicBezTo>
                <a:cubicBezTo>
                  <a:pt x="270" y="763"/>
                  <a:pt x="306" y="798"/>
                  <a:pt x="350" y="798"/>
                </a:cubicBezTo>
                <a:cubicBezTo>
                  <a:pt x="394" y="798"/>
                  <a:pt x="430" y="763"/>
                  <a:pt x="430" y="719"/>
                </a:cubicBezTo>
                <a:cubicBezTo>
                  <a:pt x="430" y="675"/>
                  <a:pt x="394" y="639"/>
                  <a:pt x="350" y="639"/>
                </a:cubicBezTo>
                <a:close/>
                <a:moveTo>
                  <a:pt x="350" y="763"/>
                </a:moveTo>
                <a:cubicBezTo>
                  <a:pt x="325" y="763"/>
                  <a:pt x="306" y="743"/>
                  <a:pt x="306" y="719"/>
                </a:cubicBezTo>
                <a:cubicBezTo>
                  <a:pt x="306" y="694"/>
                  <a:pt x="325" y="674"/>
                  <a:pt x="350" y="674"/>
                </a:cubicBezTo>
                <a:cubicBezTo>
                  <a:pt x="374" y="674"/>
                  <a:pt x="394" y="694"/>
                  <a:pt x="394" y="719"/>
                </a:cubicBezTo>
                <a:cubicBezTo>
                  <a:pt x="394" y="743"/>
                  <a:pt x="374" y="763"/>
                  <a:pt x="350" y="763"/>
                </a:cubicBezTo>
                <a:close/>
                <a:moveTo>
                  <a:pt x="600" y="639"/>
                </a:moveTo>
                <a:cubicBezTo>
                  <a:pt x="556" y="639"/>
                  <a:pt x="520" y="675"/>
                  <a:pt x="520" y="719"/>
                </a:cubicBezTo>
                <a:cubicBezTo>
                  <a:pt x="520" y="763"/>
                  <a:pt x="556" y="798"/>
                  <a:pt x="600" y="798"/>
                </a:cubicBezTo>
                <a:cubicBezTo>
                  <a:pt x="644" y="798"/>
                  <a:pt x="680" y="763"/>
                  <a:pt x="680" y="719"/>
                </a:cubicBezTo>
                <a:cubicBezTo>
                  <a:pt x="680" y="675"/>
                  <a:pt x="644" y="639"/>
                  <a:pt x="600" y="639"/>
                </a:cubicBezTo>
                <a:close/>
                <a:moveTo>
                  <a:pt x="600" y="763"/>
                </a:moveTo>
                <a:cubicBezTo>
                  <a:pt x="576" y="763"/>
                  <a:pt x="556" y="743"/>
                  <a:pt x="556" y="719"/>
                </a:cubicBezTo>
                <a:cubicBezTo>
                  <a:pt x="556" y="694"/>
                  <a:pt x="576" y="674"/>
                  <a:pt x="600" y="674"/>
                </a:cubicBezTo>
                <a:cubicBezTo>
                  <a:pt x="625" y="674"/>
                  <a:pt x="645" y="694"/>
                  <a:pt x="645" y="719"/>
                </a:cubicBezTo>
                <a:cubicBezTo>
                  <a:pt x="645" y="743"/>
                  <a:pt x="625" y="763"/>
                  <a:pt x="600" y="763"/>
                </a:cubicBezTo>
                <a:close/>
                <a:moveTo>
                  <a:pt x="796" y="202"/>
                </a:moveTo>
                <a:cubicBezTo>
                  <a:pt x="793" y="197"/>
                  <a:pt x="787" y="195"/>
                  <a:pt x="782" y="195"/>
                </a:cubicBezTo>
                <a:cubicBezTo>
                  <a:pt x="182" y="195"/>
                  <a:pt x="182" y="195"/>
                  <a:pt x="182" y="195"/>
                </a:cubicBezTo>
                <a:cubicBezTo>
                  <a:pt x="132" y="13"/>
                  <a:pt x="132" y="13"/>
                  <a:pt x="132" y="13"/>
                </a:cubicBezTo>
                <a:cubicBezTo>
                  <a:pt x="132" y="12"/>
                  <a:pt x="132" y="12"/>
                  <a:pt x="132" y="12"/>
                </a:cubicBezTo>
                <a:cubicBezTo>
                  <a:pt x="131" y="10"/>
                  <a:pt x="131" y="9"/>
                  <a:pt x="130" y="8"/>
                </a:cubicBezTo>
                <a:cubicBezTo>
                  <a:pt x="130" y="7"/>
                  <a:pt x="129" y="6"/>
                  <a:pt x="128" y="6"/>
                </a:cubicBezTo>
                <a:cubicBezTo>
                  <a:pt x="128" y="5"/>
                  <a:pt x="127" y="4"/>
                  <a:pt x="126" y="3"/>
                </a:cubicBezTo>
                <a:cubicBezTo>
                  <a:pt x="125" y="3"/>
                  <a:pt x="124" y="2"/>
                  <a:pt x="123" y="2"/>
                </a:cubicBezTo>
                <a:cubicBezTo>
                  <a:pt x="122" y="1"/>
                  <a:pt x="121" y="1"/>
                  <a:pt x="120" y="0"/>
                </a:cubicBezTo>
                <a:cubicBezTo>
                  <a:pt x="119" y="0"/>
                  <a:pt x="118" y="0"/>
                  <a:pt x="116" y="0"/>
                </a:cubicBezTo>
                <a:cubicBezTo>
                  <a:pt x="116" y="0"/>
                  <a:pt x="116" y="0"/>
                  <a:pt x="115" y="0"/>
                </a:cubicBezTo>
                <a:cubicBezTo>
                  <a:pt x="17" y="0"/>
                  <a:pt x="17" y="0"/>
                  <a:pt x="17" y="0"/>
                </a:cubicBezTo>
                <a:cubicBezTo>
                  <a:pt x="8" y="0"/>
                  <a:pt x="0" y="8"/>
                  <a:pt x="0" y="17"/>
                </a:cubicBezTo>
                <a:cubicBezTo>
                  <a:pt x="0" y="27"/>
                  <a:pt x="8" y="35"/>
                  <a:pt x="17" y="35"/>
                </a:cubicBezTo>
                <a:cubicBezTo>
                  <a:pt x="102" y="35"/>
                  <a:pt x="102" y="35"/>
                  <a:pt x="102" y="35"/>
                </a:cubicBezTo>
                <a:cubicBezTo>
                  <a:pt x="151" y="217"/>
                  <a:pt x="151" y="217"/>
                  <a:pt x="151" y="217"/>
                </a:cubicBezTo>
                <a:cubicBezTo>
                  <a:pt x="240" y="576"/>
                  <a:pt x="240" y="576"/>
                  <a:pt x="240" y="576"/>
                </a:cubicBezTo>
                <a:cubicBezTo>
                  <a:pt x="242" y="584"/>
                  <a:pt x="249" y="590"/>
                  <a:pt x="257" y="590"/>
                </a:cubicBezTo>
                <a:cubicBezTo>
                  <a:pt x="693" y="590"/>
                  <a:pt x="693" y="590"/>
                  <a:pt x="693" y="590"/>
                </a:cubicBezTo>
                <a:cubicBezTo>
                  <a:pt x="701" y="590"/>
                  <a:pt x="708" y="584"/>
                  <a:pt x="710" y="576"/>
                </a:cubicBezTo>
                <a:cubicBezTo>
                  <a:pt x="799" y="217"/>
                  <a:pt x="799" y="217"/>
                  <a:pt x="799" y="217"/>
                </a:cubicBezTo>
                <a:cubicBezTo>
                  <a:pt x="800" y="212"/>
                  <a:pt x="799" y="206"/>
                  <a:pt x="796" y="202"/>
                </a:cubicBezTo>
                <a:close/>
                <a:moveTo>
                  <a:pt x="679" y="554"/>
                </a:moveTo>
                <a:cubicBezTo>
                  <a:pt x="271" y="554"/>
                  <a:pt x="271" y="554"/>
                  <a:pt x="271" y="554"/>
                </a:cubicBezTo>
                <a:cubicBezTo>
                  <a:pt x="191" y="230"/>
                  <a:pt x="191" y="230"/>
                  <a:pt x="191" y="230"/>
                </a:cubicBezTo>
                <a:cubicBezTo>
                  <a:pt x="759" y="230"/>
                  <a:pt x="759" y="230"/>
                  <a:pt x="759" y="230"/>
                </a:cubicBezTo>
                <a:lnTo>
                  <a:pt x="679" y="554"/>
                </a:lnTo>
                <a:close/>
              </a:path>
            </a:pathLst>
          </a:custGeom>
          <a:solidFill>
            <a:schemeClr val="bg1"/>
          </a:solidFill>
          <a:ln>
            <a:noFill/>
          </a:ln>
          <a:effectLst/>
        </p:spPr>
        <p:txBody>
          <a:bodyPr vert="horz" wrap="square" lIns="121920" tIns="60960" rIns="121920" bIns="60960" numCol="1" anchor="t" anchorCtr="0" compatLnSpc="1">
            <a:prstTxWarp prst="textNoShape">
              <a:avLst/>
            </a:prstTxWarp>
          </a:bodyPr>
          <a:lstStyle/>
          <a:p>
            <a:endParaRPr lang="en-US" sz="3200"/>
          </a:p>
        </p:txBody>
      </p:sp>
      <p:sp>
        <p:nvSpPr>
          <p:cNvPr id="48" name="Rectangle 47"/>
          <p:cNvSpPr/>
          <p:nvPr/>
        </p:nvSpPr>
        <p:spPr>
          <a:xfrm>
            <a:off x="4858584" y="1915958"/>
            <a:ext cx="5845387" cy="1191095"/>
          </a:xfrm>
          <a:prstGeom prst="rect">
            <a:avLst/>
          </a:prstGeom>
        </p:spPr>
        <p:txBody>
          <a:bodyPr wrap="square" lIns="0" rIns="0">
            <a:spAutoFit/>
          </a:bodyPr>
          <a:lstStyle/>
          <a:p>
            <a:pPr>
              <a:lnSpc>
                <a:spcPct val="85000"/>
              </a:lnSpc>
            </a:pPr>
            <a:r>
              <a:rPr lang="fr-FR" sz="1400" dirty="0">
                <a:solidFill>
                  <a:srgbClr val="FFFFFF"/>
                </a:solidFill>
              </a:rPr>
              <a:t>Consulter l’app , prendre un ticket en ligne, elle va générer un temps estimé  qui se synchronise avec chaque sortie de patient. Pour donner un temps précis et donc attendre la consultation  presque  directement .</a:t>
            </a:r>
          </a:p>
          <a:p>
            <a:pPr>
              <a:lnSpc>
                <a:spcPct val="85000"/>
              </a:lnSpc>
            </a:pPr>
            <a:r>
              <a:rPr lang="fr-FR" sz="1400" dirty="0">
                <a:solidFill>
                  <a:srgbClr val="FF0000"/>
                </a:solidFill>
              </a:rPr>
              <a:t>( on a supprimer temps perdus en file d'attente en guichet  et en salle d'attente )</a:t>
            </a:r>
            <a:endParaRPr lang="fr-FR" sz="1400" dirty="0">
              <a:solidFill>
                <a:srgbClr val="FFFFFF"/>
              </a:solidFill>
            </a:endParaRPr>
          </a:p>
          <a:p>
            <a:pPr>
              <a:lnSpc>
                <a:spcPct val="85000"/>
              </a:lnSpc>
            </a:pPr>
            <a:endParaRPr lang="fr-FR" sz="1400" dirty="0">
              <a:solidFill>
                <a:srgbClr val="FFFFFF"/>
              </a:solidFill>
            </a:endParaRPr>
          </a:p>
          <a:p>
            <a:pPr>
              <a:lnSpc>
                <a:spcPct val="85000"/>
              </a:lnSpc>
            </a:pPr>
            <a:endParaRPr lang="en-US" sz="1400" dirty="0">
              <a:solidFill>
                <a:srgbClr val="FFFFFF"/>
              </a:solidFill>
            </a:endParaRPr>
          </a:p>
        </p:txBody>
      </p:sp>
      <p:sp>
        <p:nvSpPr>
          <p:cNvPr id="49" name="Rectangle 48"/>
          <p:cNvSpPr/>
          <p:nvPr/>
        </p:nvSpPr>
        <p:spPr>
          <a:xfrm>
            <a:off x="5020733" y="2825438"/>
            <a:ext cx="3454400" cy="720197"/>
          </a:xfrm>
          <a:prstGeom prst="rect">
            <a:avLst/>
          </a:prstGeom>
        </p:spPr>
        <p:txBody>
          <a:bodyPr wrap="square" lIns="0" rIns="0">
            <a:spAutoFit/>
          </a:bodyPr>
          <a:lstStyle/>
          <a:p>
            <a:pPr>
              <a:lnSpc>
                <a:spcPct val="85000"/>
              </a:lnSpc>
            </a:pPr>
            <a:r>
              <a:rPr lang="fr-FR" sz="1600" dirty="0">
                <a:solidFill>
                  <a:srgbClr val="FFFFFF"/>
                </a:solidFill>
              </a:rPr>
              <a:t>Éviter l'encombrement  et </a:t>
            </a:r>
            <a:r>
              <a:rPr lang="fr-FR" sz="1600" dirty="0" err="1">
                <a:solidFill>
                  <a:srgbClr val="FFFFFF"/>
                </a:solidFill>
              </a:rPr>
              <a:t>parsuite</a:t>
            </a:r>
            <a:r>
              <a:rPr lang="fr-FR" sz="1600" dirty="0">
                <a:solidFill>
                  <a:srgbClr val="FFFFFF"/>
                </a:solidFill>
              </a:rPr>
              <a:t> le risque de contamination et attraper  des virus et plus de confort pour nos patients </a:t>
            </a:r>
            <a:endParaRPr lang="en-US" sz="1600" dirty="0">
              <a:solidFill>
                <a:srgbClr val="FFFFFF"/>
              </a:solidFill>
            </a:endParaRPr>
          </a:p>
        </p:txBody>
      </p:sp>
      <p:sp>
        <p:nvSpPr>
          <p:cNvPr id="50" name="Rectangle 49"/>
          <p:cNvSpPr/>
          <p:nvPr/>
        </p:nvSpPr>
        <p:spPr>
          <a:xfrm>
            <a:off x="4957353" y="3549261"/>
            <a:ext cx="4786207" cy="720197"/>
          </a:xfrm>
          <a:prstGeom prst="rect">
            <a:avLst/>
          </a:prstGeom>
        </p:spPr>
        <p:txBody>
          <a:bodyPr wrap="square" lIns="0" rIns="0">
            <a:spAutoFit/>
          </a:bodyPr>
          <a:lstStyle/>
          <a:p>
            <a:pPr>
              <a:lnSpc>
                <a:spcPct val="85000"/>
              </a:lnSpc>
            </a:pPr>
            <a:r>
              <a:rPr lang="en-US" sz="1600" dirty="0" err="1">
                <a:solidFill>
                  <a:schemeClr val="accent2">
                    <a:lumMod val="50000"/>
                  </a:schemeClr>
                </a:solidFill>
              </a:rPr>
              <a:t>Mieux</a:t>
            </a:r>
            <a:r>
              <a:rPr lang="en-US" sz="1600" dirty="0">
                <a:solidFill>
                  <a:schemeClr val="accent2">
                    <a:lumMod val="50000"/>
                  </a:schemeClr>
                </a:solidFill>
              </a:rPr>
              <a:t> </a:t>
            </a:r>
            <a:r>
              <a:rPr lang="en-US" sz="1600" dirty="0" err="1">
                <a:solidFill>
                  <a:schemeClr val="accent2">
                    <a:lumMod val="50000"/>
                  </a:schemeClr>
                </a:solidFill>
              </a:rPr>
              <a:t>investir</a:t>
            </a:r>
            <a:r>
              <a:rPr lang="en-US" sz="1600" dirty="0">
                <a:solidFill>
                  <a:schemeClr val="accent2">
                    <a:lumMod val="50000"/>
                  </a:schemeClr>
                </a:solidFill>
              </a:rPr>
              <a:t>  les </a:t>
            </a:r>
            <a:r>
              <a:rPr lang="fr-FR" sz="1600" dirty="0">
                <a:solidFill>
                  <a:schemeClr val="accent2">
                    <a:lumMod val="50000"/>
                  </a:schemeClr>
                </a:solidFill>
              </a:rPr>
              <a:t>pertes en chaires , spacieuse  salle d'attente et personnels  en guichet en acheter des équipements médicales  </a:t>
            </a:r>
            <a:endParaRPr lang="en-US" sz="1600" dirty="0">
              <a:solidFill>
                <a:schemeClr val="accent2">
                  <a:lumMod val="50000"/>
                </a:schemeClr>
              </a:solidFill>
            </a:endParaRPr>
          </a:p>
        </p:txBody>
      </p:sp>
      <p:sp>
        <p:nvSpPr>
          <p:cNvPr id="51" name="Rectangle 50"/>
          <p:cNvSpPr/>
          <p:nvPr/>
        </p:nvSpPr>
        <p:spPr>
          <a:xfrm>
            <a:off x="5020733" y="4488797"/>
            <a:ext cx="3454400" cy="643318"/>
          </a:xfrm>
          <a:prstGeom prst="rect">
            <a:avLst/>
          </a:prstGeom>
        </p:spPr>
        <p:txBody>
          <a:bodyPr wrap="square" lIns="0" rIns="0">
            <a:spAutoFit/>
          </a:bodyPr>
          <a:lstStyle/>
          <a:p>
            <a:pPr>
              <a:lnSpc>
                <a:spcPct val="85000"/>
              </a:lnSpc>
            </a:pPr>
            <a:r>
              <a:rPr lang="en-US" sz="1400" dirty="0">
                <a:solidFill>
                  <a:schemeClr val="accent6">
                    <a:lumMod val="75000"/>
                  </a:schemeClr>
                </a:solidFill>
              </a:rPr>
              <a:t>On </a:t>
            </a:r>
            <a:r>
              <a:rPr lang="en-US" sz="1400" dirty="0" err="1">
                <a:solidFill>
                  <a:schemeClr val="accent6">
                    <a:lumMod val="75000"/>
                  </a:schemeClr>
                </a:solidFill>
              </a:rPr>
              <a:t>peut</a:t>
            </a:r>
            <a:r>
              <a:rPr lang="en-US" sz="1400" dirty="0">
                <a:solidFill>
                  <a:schemeClr val="accent6">
                    <a:lumMod val="75000"/>
                  </a:schemeClr>
                </a:solidFill>
              </a:rPr>
              <a:t> faire des </a:t>
            </a:r>
            <a:r>
              <a:rPr lang="fr-FR" sz="1400" dirty="0">
                <a:solidFill>
                  <a:schemeClr val="accent6">
                    <a:lumMod val="75000"/>
                  </a:schemeClr>
                </a:solidFill>
              </a:rPr>
              <a:t>consultations  en ligne si la consultation  ne nécessite  pas la présence  physique  du patients </a:t>
            </a:r>
            <a:endParaRPr lang="en-US" sz="1400" dirty="0">
              <a:solidFill>
                <a:schemeClr val="accent6">
                  <a:lumMod val="75000"/>
                </a:schemeClr>
              </a:solidFill>
            </a:endParaRPr>
          </a:p>
        </p:txBody>
      </p:sp>
      <p:sp>
        <p:nvSpPr>
          <p:cNvPr id="23" name="Rectangle 22"/>
          <p:cNvSpPr/>
          <p:nvPr/>
        </p:nvSpPr>
        <p:spPr>
          <a:xfrm>
            <a:off x="-55033" y="2223522"/>
            <a:ext cx="1318093" cy="1322847"/>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02</a:t>
            </a:r>
          </a:p>
        </p:txBody>
      </p:sp>
      <p:sp>
        <p:nvSpPr>
          <p:cNvPr id="26" name="Rectangle 25"/>
          <p:cNvSpPr/>
          <p:nvPr/>
        </p:nvSpPr>
        <p:spPr>
          <a:xfrm>
            <a:off x="-55033" y="931334"/>
            <a:ext cx="1318093" cy="132284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01</a:t>
            </a:r>
          </a:p>
        </p:txBody>
      </p:sp>
      <p:sp>
        <p:nvSpPr>
          <p:cNvPr id="24" name="Rectangle 23"/>
          <p:cNvSpPr/>
          <p:nvPr/>
        </p:nvSpPr>
        <p:spPr>
          <a:xfrm>
            <a:off x="-55033" y="3541265"/>
            <a:ext cx="1318093" cy="1322847"/>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03</a:t>
            </a:r>
          </a:p>
        </p:txBody>
      </p:sp>
      <p:sp>
        <p:nvSpPr>
          <p:cNvPr id="25" name="Rectangle 24"/>
          <p:cNvSpPr/>
          <p:nvPr/>
        </p:nvSpPr>
        <p:spPr>
          <a:xfrm>
            <a:off x="-55033" y="4827211"/>
            <a:ext cx="1318093" cy="1322847"/>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267" dirty="0"/>
              <a:t>04</a:t>
            </a:r>
          </a:p>
        </p:txBody>
      </p:sp>
      <p:sp>
        <p:nvSpPr>
          <p:cNvPr id="16" name="Manual Input 10"/>
          <p:cNvSpPr/>
          <p:nvPr/>
        </p:nvSpPr>
        <p:spPr>
          <a:xfrm flipH="1">
            <a:off x="1252618" y="931334"/>
            <a:ext cx="618516" cy="260687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39" name="Manual Input 10"/>
          <p:cNvSpPr/>
          <p:nvPr/>
        </p:nvSpPr>
        <p:spPr>
          <a:xfrm flipH="1">
            <a:off x="1252618" y="2269760"/>
            <a:ext cx="618516" cy="127660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3">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1" name="Manual Input 10"/>
          <p:cNvSpPr/>
          <p:nvPr/>
        </p:nvSpPr>
        <p:spPr>
          <a:xfrm flipH="1" flipV="1">
            <a:off x="1252617" y="3541263"/>
            <a:ext cx="618516" cy="2606879"/>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42" name="Manual Input 10"/>
          <p:cNvSpPr/>
          <p:nvPr/>
        </p:nvSpPr>
        <p:spPr>
          <a:xfrm flipH="1" flipV="1">
            <a:off x="1238103" y="3541264"/>
            <a:ext cx="618516" cy="1276608"/>
          </a:xfrm>
          <a:custGeom>
            <a:avLst/>
            <a:gdLst>
              <a:gd name="connsiteX0" fmla="*/ 0 w 10000"/>
              <a:gd name="connsiteY0" fmla="*/ 2000 h 10000"/>
              <a:gd name="connsiteX1" fmla="*/ 10000 w 10000"/>
              <a:gd name="connsiteY1" fmla="*/ 0 h 10000"/>
              <a:gd name="connsiteX2" fmla="*/ 10000 w 10000"/>
              <a:gd name="connsiteY2" fmla="*/ 10000 h 10000"/>
              <a:gd name="connsiteX3" fmla="*/ 0 w 10000"/>
              <a:gd name="connsiteY3" fmla="*/ 10000 h 10000"/>
              <a:gd name="connsiteX4" fmla="*/ 0 w 10000"/>
              <a:gd name="connsiteY4" fmla="*/ 2000 h 10000"/>
              <a:gd name="connsiteX0" fmla="*/ 18 w 10000"/>
              <a:gd name="connsiteY0" fmla="*/ 4474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4474 h 10000"/>
              <a:gd name="connsiteX0" fmla="*/ 18 w 10000"/>
              <a:gd name="connsiteY0" fmla="*/ 3659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59 h 10000"/>
              <a:gd name="connsiteX0" fmla="*/ 18 w 10000"/>
              <a:gd name="connsiteY0" fmla="*/ 3627 h 10000"/>
              <a:gd name="connsiteX1" fmla="*/ 10000 w 10000"/>
              <a:gd name="connsiteY1" fmla="*/ 0 h 10000"/>
              <a:gd name="connsiteX2" fmla="*/ 10000 w 10000"/>
              <a:gd name="connsiteY2" fmla="*/ 10000 h 10000"/>
              <a:gd name="connsiteX3" fmla="*/ 0 w 10000"/>
              <a:gd name="connsiteY3" fmla="*/ 10000 h 10000"/>
              <a:gd name="connsiteX4" fmla="*/ 18 w 10000"/>
              <a:gd name="connsiteY4" fmla="*/ 3627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8" y="3627"/>
                </a:moveTo>
                <a:lnTo>
                  <a:pt x="10000" y="0"/>
                </a:lnTo>
                <a:lnTo>
                  <a:pt x="10000" y="10000"/>
                </a:lnTo>
                <a:lnTo>
                  <a:pt x="0" y="10000"/>
                </a:lnTo>
                <a:cubicBezTo>
                  <a:pt x="6" y="7886"/>
                  <a:pt x="12" y="5741"/>
                  <a:pt x="18" y="3627"/>
                </a:cubicBezTo>
                <a:close/>
              </a:path>
            </a:pathLst>
          </a:cu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267"/>
          </a:p>
        </p:txBody>
      </p:sp>
      <p:sp>
        <p:nvSpPr>
          <p:cNvPr id="40" name="Pentagon 16"/>
          <p:cNvSpPr/>
          <p:nvPr/>
        </p:nvSpPr>
        <p:spPr>
          <a:xfrm>
            <a:off x="4809671" y="5198827"/>
            <a:ext cx="7325179" cy="566119"/>
          </a:xfrm>
          <a:prstGeom prst="homePlat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p>
        </p:txBody>
      </p:sp>
      <p:sp>
        <p:nvSpPr>
          <p:cNvPr id="52" name="Rectangle 51"/>
          <p:cNvSpPr/>
          <p:nvPr/>
        </p:nvSpPr>
        <p:spPr>
          <a:xfrm>
            <a:off x="4858584" y="5196906"/>
            <a:ext cx="6571416" cy="643318"/>
          </a:xfrm>
          <a:prstGeom prst="rect">
            <a:avLst/>
          </a:prstGeom>
        </p:spPr>
        <p:txBody>
          <a:bodyPr wrap="square" lIns="0" rIns="0">
            <a:spAutoFit/>
          </a:bodyPr>
          <a:lstStyle/>
          <a:p>
            <a:pPr>
              <a:lnSpc>
                <a:spcPct val="85000"/>
              </a:lnSpc>
            </a:pPr>
            <a:r>
              <a:rPr lang="fr-FR" sz="1400" dirty="0"/>
              <a:t>Le docteur envoi dans cette plateforme l'ordonnance médicale au dispensaire pour que les médicaments seront servit dés l'arrivé  du patient </a:t>
            </a:r>
          </a:p>
          <a:p>
            <a:pPr>
              <a:lnSpc>
                <a:spcPct val="85000"/>
              </a:lnSpc>
            </a:pPr>
            <a:r>
              <a:rPr lang="fr-FR" sz="1400" dirty="0">
                <a:solidFill>
                  <a:srgbClr val="FF0000"/>
                </a:solidFill>
              </a:rPr>
              <a:t>on a supprimer temps perdus en file d'attente en guichet  du dispensaire </a:t>
            </a:r>
            <a:endParaRPr lang="en-US" sz="1400" dirty="0">
              <a:solidFill>
                <a:schemeClr val="accent6">
                  <a:lumMod val="75000"/>
                </a:schemeClr>
              </a:solidFill>
            </a:endParaRPr>
          </a:p>
        </p:txBody>
      </p:sp>
      <p:pic>
        <p:nvPicPr>
          <p:cNvPr id="43" name="Google Shape;455;g85461d8b95_0_10">
            <a:extLst>
              <a:ext uri="{FF2B5EF4-FFF2-40B4-BE49-F238E27FC236}">
                <a16:creationId xmlns:a16="http://schemas.microsoft.com/office/drawing/2014/main" id="{2AF66A8D-69FE-4C07-AC61-A1790D076F0E}"/>
              </a:ext>
            </a:extLst>
          </p:cNvPr>
          <p:cNvPicPr preferRelativeResize="0"/>
          <p:nvPr/>
        </p:nvPicPr>
        <p:blipFill>
          <a:blip r:embed="rId4">
            <a:alphaModFix/>
          </a:blip>
          <a:stretch>
            <a:fillRect/>
          </a:stretch>
        </p:blipFill>
        <p:spPr>
          <a:xfrm>
            <a:off x="160850" y="6413088"/>
            <a:ext cx="1026803" cy="380075"/>
          </a:xfrm>
          <a:prstGeom prst="rect">
            <a:avLst/>
          </a:prstGeom>
          <a:noFill/>
          <a:ln>
            <a:noFill/>
          </a:ln>
        </p:spPr>
      </p:pic>
    </p:spTree>
    <p:extLst>
      <p:ext uri="{BB962C8B-B14F-4D97-AF65-F5344CB8AC3E}">
        <p14:creationId xmlns:p14="http://schemas.microsoft.com/office/powerpoint/2010/main" val="242550389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200"/>
                                        <p:tgtEl>
                                          <p:spTgt spid="1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wipe(left)">
                                      <p:cBhvr>
                                        <p:cTn id="10" dur="200"/>
                                        <p:tgtEl>
                                          <p:spTgt spid="39"/>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left)">
                                      <p:cBhvr>
                                        <p:cTn id="13" dur="200"/>
                                        <p:tgtEl>
                                          <p:spTgt spid="42"/>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left)">
                                      <p:cBhvr>
                                        <p:cTn id="16" dur="200"/>
                                        <p:tgtEl>
                                          <p:spTgt spid="41"/>
                                        </p:tgtEl>
                                      </p:cBhvr>
                                    </p:animEffect>
                                  </p:childTnLst>
                                </p:cTn>
                              </p:par>
                            </p:childTnLst>
                          </p:cTn>
                        </p:par>
                        <p:par>
                          <p:cTn id="17" fill="hold">
                            <p:stCondLst>
                              <p:cond delay="200"/>
                            </p:stCondLst>
                            <p:childTnLst>
                              <p:par>
                                <p:cTn id="18" presetID="2" presetClass="entr" presetSubtype="8" decel="66667" fill="hold" grpId="0" nodeType="after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600" fill="hold"/>
                                        <p:tgtEl>
                                          <p:spTgt spid="17"/>
                                        </p:tgtEl>
                                        <p:attrNameLst>
                                          <p:attrName>ppt_x</p:attrName>
                                        </p:attrNameLst>
                                      </p:cBhvr>
                                      <p:tavLst>
                                        <p:tav tm="0">
                                          <p:val>
                                            <p:strVal val="0-#ppt_w/2"/>
                                          </p:val>
                                        </p:tav>
                                        <p:tav tm="100000">
                                          <p:val>
                                            <p:strVal val="#ppt_x"/>
                                          </p:val>
                                        </p:tav>
                                      </p:tavLst>
                                    </p:anim>
                                    <p:anim calcmode="lin" valueType="num">
                                      <p:cBhvr additive="base">
                                        <p:cTn id="21" dur="60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8" decel="71429"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700" fill="hold"/>
                                        <p:tgtEl>
                                          <p:spTgt spid="8"/>
                                        </p:tgtEl>
                                        <p:attrNameLst>
                                          <p:attrName>ppt_x</p:attrName>
                                        </p:attrNameLst>
                                      </p:cBhvr>
                                      <p:tavLst>
                                        <p:tav tm="0">
                                          <p:val>
                                            <p:strVal val="0-#ppt_w/2"/>
                                          </p:val>
                                        </p:tav>
                                        <p:tav tm="100000">
                                          <p:val>
                                            <p:strVal val="#ppt_x"/>
                                          </p:val>
                                        </p:tav>
                                      </p:tavLst>
                                    </p:anim>
                                    <p:anim calcmode="lin" valueType="num">
                                      <p:cBhvr additive="base">
                                        <p:cTn id="25" dur="700" fill="hold"/>
                                        <p:tgtEl>
                                          <p:spTgt spid="8"/>
                                        </p:tgtEl>
                                        <p:attrNameLst>
                                          <p:attrName>ppt_y</p:attrName>
                                        </p:attrNameLst>
                                      </p:cBhvr>
                                      <p:tavLst>
                                        <p:tav tm="0">
                                          <p:val>
                                            <p:strVal val="#ppt_y"/>
                                          </p:val>
                                        </p:tav>
                                        <p:tav tm="100000">
                                          <p:val>
                                            <p:strVal val="#ppt_y"/>
                                          </p:val>
                                        </p:tav>
                                      </p:tavLst>
                                    </p:anim>
                                  </p:childTnLst>
                                </p:cTn>
                              </p:par>
                              <p:par>
                                <p:cTn id="26" presetID="2" presetClass="entr" presetSubtype="8" decel="75000" fill="hold" grpId="0" nodeType="withEffect">
                                  <p:stCondLst>
                                    <p:cond delay="10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1000" fill="hold"/>
                                        <p:tgtEl>
                                          <p:spTgt spid="9"/>
                                        </p:tgtEl>
                                        <p:attrNameLst>
                                          <p:attrName>ppt_x</p:attrName>
                                        </p:attrNameLst>
                                      </p:cBhvr>
                                      <p:tavLst>
                                        <p:tav tm="0">
                                          <p:val>
                                            <p:strVal val="0-#ppt_w/2"/>
                                          </p:val>
                                        </p:tav>
                                        <p:tav tm="100000">
                                          <p:val>
                                            <p:strVal val="#ppt_x"/>
                                          </p:val>
                                        </p:tav>
                                      </p:tavLst>
                                    </p:anim>
                                    <p:anim calcmode="lin" valueType="num">
                                      <p:cBhvr additive="base">
                                        <p:cTn id="29" dur="1000" fill="hold"/>
                                        <p:tgtEl>
                                          <p:spTgt spid="9"/>
                                        </p:tgtEl>
                                        <p:attrNameLst>
                                          <p:attrName>ppt_y</p:attrName>
                                        </p:attrNameLst>
                                      </p:cBhvr>
                                      <p:tavLst>
                                        <p:tav tm="0">
                                          <p:val>
                                            <p:strVal val="#ppt_y"/>
                                          </p:val>
                                        </p:tav>
                                        <p:tav tm="100000">
                                          <p:val>
                                            <p:strVal val="#ppt_y"/>
                                          </p:val>
                                        </p:tav>
                                      </p:tavLst>
                                    </p:anim>
                                  </p:childTnLst>
                                </p:cTn>
                              </p:par>
                              <p:par>
                                <p:cTn id="30" presetID="2" presetClass="entr" presetSubtype="8" decel="88889" fill="hold" grpId="0" nodeType="withEffect">
                                  <p:stCondLst>
                                    <p:cond delay="200"/>
                                  </p:stCondLst>
                                  <p:childTnLst>
                                    <p:set>
                                      <p:cBhvr>
                                        <p:cTn id="31" dur="1" fill="hold">
                                          <p:stCondLst>
                                            <p:cond delay="0"/>
                                          </p:stCondLst>
                                        </p:cTn>
                                        <p:tgtEl>
                                          <p:spTgt spid="10"/>
                                        </p:tgtEl>
                                        <p:attrNameLst>
                                          <p:attrName>style.visibility</p:attrName>
                                        </p:attrNameLst>
                                      </p:cBhvr>
                                      <p:to>
                                        <p:strVal val="visible"/>
                                      </p:to>
                                    </p:set>
                                    <p:anim calcmode="lin" valueType="num">
                                      <p:cBhvr additive="base">
                                        <p:cTn id="32" dur="1200" fill="hold"/>
                                        <p:tgtEl>
                                          <p:spTgt spid="10"/>
                                        </p:tgtEl>
                                        <p:attrNameLst>
                                          <p:attrName>ppt_x</p:attrName>
                                        </p:attrNameLst>
                                      </p:cBhvr>
                                      <p:tavLst>
                                        <p:tav tm="0">
                                          <p:val>
                                            <p:strVal val="0-#ppt_w/2"/>
                                          </p:val>
                                        </p:tav>
                                        <p:tav tm="100000">
                                          <p:val>
                                            <p:strVal val="#ppt_x"/>
                                          </p:val>
                                        </p:tav>
                                      </p:tavLst>
                                    </p:anim>
                                    <p:anim calcmode="lin" valueType="num">
                                      <p:cBhvr additive="base">
                                        <p:cTn id="33" dur="1200" fill="hold"/>
                                        <p:tgtEl>
                                          <p:spTgt spid="10"/>
                                        </p:tgtEl>
                                        <p:attrNameLst>
                                          <p:attrName>ppt_y</p:attrName>
                                        </p:attrNameLst>
                                      </p:cBhvr>
                                      <p:tavLst>
                                        <p:tav tm="0">
                                          <p:val>
                                            <p:strVal val="#ppt_y"/>
                                          </p:val>
                                        </p:tav>
                                        <p:tav tm="100000">
                                          <p:val>
                                            <p:strVal val="#ppt_y"/>
                                          </p:val>
                                        </p:tav>
                                      </p:tavLst>
                                    </p:anim>
                                  </p:childTnLst>
                                </p:cTn>
                              </p:par>
                              <p:par>
                                <p:cTn id="34" presetID="63" presetClass="path" presetSubtype="0" accel="50000" decel="50000" fill="hold" grpId="0" nodeType="withEffect">
                                  <p:stCondLst>
                                    <p:cond delay="0"/>
                                  </p:stCondLst>
                                  <p:childTnLst>
                                    <p:animMotion origin="layout" path="M 2.77778E-6 -2.71605E-6 L 1.07396 -2.71605E-6 " pathEditMode="relative" rAng="0" ptsTypes="AA">
                                      <p:cBhvr>
                                        <p:cTn id="35" dur="600" fill="hold"/>
                                        <p:tgtEl>
                                          <p:spTgt spid="72"/>
                                        </p:tgtEl>
                                        <p:attrNameLst>
                                          <p:attrName>ppt_x</p:attrName>
                                          <p:attrName>ppt_y</p:attrName>
                                        </p:attrNameLst>
                                      </p:cBhvr>
                                      <p:rCtr x="53698" y="0"/>
                                    </p:animMotion>
                                  </p:childTnLst>
                                </p:cTn>
                              </p:par>
                            </p:childTnLst>
                          </p:cTn>
                        </p:par>
                        <p:par>
                          <p:cTn id="36" fill="hold">
                            <p:stCondLst>
                              <p:cond delay="1600"/>
                            </p:stCondLst>
                            <p:childTnLst>
                              <p:par>
                                <p:cTn id="37" presetID="2" presetClass="entr" presetSubtype="8" decel="66667" fill="hold" grpId="0" nodeType="afterEffect">
                                  <p:stCondLst>
                                    <p:cond delay="0"/>
                                  </p:stCondLst>
                                  <p:childTnLst>
                                    <p:set>
                                      <p:cBhvr>
                                        <p:cTn id="38" dur="1" fill="hold">
                                          <p:stCondLst>
                                            <p:cond delay="0"/>
                                          </p:stCondLst>
                                        </p:cTn>
                                        <p:tgtEl>
                                          <p:spTgt spid="40"/>
                                        </p:tgtEl>
                                        <p:attrNameLst>
                                          <p:attrName>style.visibility</p:attrName>
                                        </p:attrNameLst>
                                      </p:cBhvr>
                                      <p:to>
                                        <p:strVal val="visible"/>
                                      </p:to>
                                    </p:set>
                                    <p:anim calcmode="lin" valueType="num">
                                      <p:cBhvr additive="base">
                                        <p:cTn id="39" dur="600" fill="hold"/>
                                        <p:tgtEl>
                                          <p:spTgt spid="40"/>
                                        </p:tgtEl>
                                        <p:attrNameLst>
                                          <p:attrName>ppt_x</p:attrName>
                                        </p:attrNameLst>
                                      </p:cBhvr>
                                      <p:tavLst>
                                        <p:tav tm="0">
                                          <p:val>
                                            <p:strVal val="0-#ppt_w/2"/>
                                          </p:val>
                                        </p:tav>
                                        <p:tav tm="100000">
                                          <p:val>
                                            <p:strVal val="#ppt_x"/>
                                          </p:val>
                                        </p:tav>
                                      </p:tavLst>
                                    </p:anim>
                                    <p:anim calcmode="lin" valueType="num">
                                      <p:cBhvr additive="base">
                                        <p:cTn id="40" dur="6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8" grpId="0" animBg="1"/>
      <p:bldP spid="9" grpId="0" animBg="1"/>
      <p:bldP spid="10" grpId="0" animBg="1"/>
      <p:bldP spid="17" grpId="0" animBg="1"/>
      <p:bldP spid="16" grpId="0" animBg="1"/>
      <p:bldP spid="39" grpId="0" animBg="1"/>
      <p:bldP spid="41" grpId="0" animBg="1"/>
      <p:bldP spid="42" grpId="0" animBg="1"/>
      <p:bldP spid="4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71215" y="233848"/>
            <a:ext cx="4176784" cy="523220"/>
          </a:xfrm>
          <a:prstGeom prst="rect">
            <a:avLst/>
          </a:prstGeom>
        </p:spPr>
        <p:txBody>
          <a:bodyPr wrap="none">
            <a:spAutoFit/>
          </a:bodyPr>
          <a:lstStyle/>
          <a:p>
            <a:r>
              <a:rPr lang="fr-FR" sz="2800" b="1" u="sng" dirty="0"/>
              <a:t>Les maquettes technique :</a:t>
            </a:r>
            <a:r>
              <a:rPr lang="fr-FR" sz="2800" b="1" i="1" u="sng" dirty="0"/>
              <a:t> </a:t>
            </a:r>
          </a:p>
        </p:txBody>
      </p:sp>
      <p:pic>
        <p:nvPicPr>
          <p:cNvPr id="29699" name="Picture 3"/>
          <p:cNvPicPr>
            <a:picLocks noChangeAspect="1" noChangeArrowheads="1"/>
          </p:cNvPicPr>
          <p:nvPr/>
        </p:nvPicPr>
        <p:blipFill>
          <a:blip r:embed="rId3"/>
          <a:srcRect/>
          <a:stretch>
            <a:fillRect/>
          </a:stretch>
        </p:blipFill>
        <p:spPr bwMode="auto">
          <a:xfrm>
            <a:off x="478301" y="928468"/>
            <a:ext cx="5022167" cy="5929532"/>
          </a:xfrm>
          <a:prstGeom prst="rect">
            <a:avLst/>
          </a:prstGeom>
          <a:noFill/>
          <a:ln w="9525">
            <a:noFill/>
            <a:miter lim="800000"/>
            <a:headEnd/>
            <a:tailEnd/>
          </a:ln>
          <a:effectLst/>
        </p:spPr>
      </p:pic>
      <p:pic>
        <p:nvPicPr>
          <p:cNvPr id="29701" name="Picture 5"/>
          <p:cNvPicPr>
            <a:picLocks noChangeAspect="1" noChangeArrowheads="1"/>
          </p:cNvPicPr>
          <p:nvPr/>
        </p:nvPicPr>
        <p:blipFill>
          <a:blip r:embed="rId4"/>
          <a:srcRect/>
          <a:stretch>
            <a:fillRect/>
          </a:stretch>
        </p:blipFill>
        <p:spPr bwMode="auto">
          <a:xfrm>
            <a:off x="6035039" y="914400"/>
            <a:ext cx="5973861" cy="5943600"/>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Thèm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hèm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1564</TotalTime>
  <Words>1293</Words>
  <Application>Microsoft Office PowerPoint</Application>
  <PresentationFormat>Grand écran</PresentationFormat>
  <Paragraphs>308</Paragraphs>
  <Slides>23</Slides>
  <Notes>9</Notes>
  <HiddenSlides>0</HiddenSlides>
  <MMClips>0</MMClips>
  <ScaleCrop>false</ScaleCrop>
  <HeadingPairs>
    <vt:vector size="6" baseType="variant">
      <vt:variant>
        <vt:lpstr>Polices utilisées</vt:lpstr>
      </vt:variant>
      <vt:variant>
        <vt:i4>11</vt:i4>
      </vt:variant>
      <vt:variant>
        <vt:lpstr>Thème</vt:lpstr>
      </vt:variant>
      <vt:variant>
        <vt:i4>1</vt:i4>
      </vt:variant>
      <vt:variant>
        <vt:lpstr>Titres des diapositives</vt:lpstr>
      </vt:variant>
      <vt:variant>
        <vt:i4>23</vt:i4>
      </vt:variant>
    </vt:vector>
  </HeadingPairs>
  <TitlesOfParts>
    <vt:vector size="35" baseType="lpstr">
      <vt:lpstr>Algerian</vt:lpstr>
      <vt:lpstr>Andalus</vt:lpstr>
      <vt:lpstr>Arial</vt:lpstr>
      <vt:lpstr>Calibri</vt:lpstr>
      <vt:lpstr>Calibri Light</vt:lpstr>
      <vt:lpstr>Caveat</vt:lpstr>
      <vt:lpstr>Gotham Light</vt:lpstr>
      <vt:lpstr>Open Sans Light Bold</vt:lpstr>
      <vt:lpstr>Raleway</vt:lpstr>
      <vt:lpstr>Raleway Thin</vt:lpstr>
      <vt:lpstr>Times New Roman</vt:lpstr>
      <vt:lpstr>Office Theme</vt:lpstr>
      <vt:lpstr>Entrepreneuriat  &amp;  Innovation  realisée par : Mohamed Malek Ben Gharbia Radhwen Nassar  </vt:lpstr>
      <vt:lpstr>Sommaire:</vt:lpstr>
      <vt:lpstr> Introduction</vt:lpstr>
      <vt:lpstr>Problématique </vt:lpstr>
      <vt:lpstr>Le parfait</vt:lpstr>
      <vt:lpstr>Étude de l'existant </vt:lpstr>
      <vt:lpstr>Notre solution</vt:lpstr>
      <vt:lpstr>Solution informatisé  de gestion des patients </vt:lpstr>
      <vt:lpstr>Présentation PowerPoint</vt:lpstr>
      <vt:lpstr>Présentation PowerPoint</vt:lpstr>
      <vt:lpstr>Présentation PowerPoint</vt:lpstr>
      <vt:lpstr>Présentation PowerPoint</vt:lpstr>
      <vt:lpstr>SWOT</vt:lpstr>
      <vt:lpstr>Présentation PowerPoint</vt:lpstr>
      <vt:lpstr>Présentation PowerPoint</vt:lpstr>
      <vt:lpstr>Présentation PowerPoint</vt:lpstr>
      <vt:lpstr>Marketing Mix</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Entrepreneuriat  &amp;  Innovation  realisée par : Mohamed Malek Ben Gharbia Radhwen Nassar</dc:title>
  <dc:creator>Nassar, Marwen</dc:creator>
  <cp:lastModifiedBy>Nassar, Marwen</cp:lastModifiedBy>
  <cp:revision>20</cp:revision>
  <dcterms:created xsi:type="dcterms:W3CDTF">2020-12-04T00:00:08Z</dcterms:created>
  <dcterms:modified xsi:type="dcterms:W3CDTF">2020-12-18T00:00:49Z</dcterms:modified>
</cp:coreProperties>
</file>

<file path=docProps/thumbnail.jpeg>
</file>